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341" r:id="rId2"/>
    <p:sldId id="344" r:id="rId3"/>
    <p:sldId id="349" r:id="rId4"/>
    <p:sldId id="350" r:id="rId5"/>
    <p:sldId id="314" r:id="rId6"/>
    <p:sldId id="352" r:id="rId7"/>
    <p:sldId id="381" r:id="rId8"/>
    <p:sldId id="380" r:id="rId9"/>
    <p:sldId id="362" r:id="rId10"/>
    <p:sldId id="354" r:id="rId11"/>
    <p:sldId id="357" r:id="rId12"/>
    <p:sldId id="360" r:id="rId13"/>
    <p:sldId id="364" r:id="rId14"/>
    <p:sldId id="368" r:id="rId15"/>
    <p:sldId id="382" r:id="rId16"/>
    <p:sldId id="385" r:id="rId17"/>
    <p:sldId id="383" r:id="rId18"/>
    <p:sldId id="384" r:id="rId19"/>
    <p:sldId id="386" r:id="rId20"/>
    <p:sldId id="351" r:id="rId21"/>
    <p:sldId id="361" r:id="rId22"/>
    <p:sldId id="379" r:id="rId23"/>
    <p:sldId id="365" r:id="rId24"/>
    <p:sldId id="387" r:id="rId25"/>
    <p:sldId id="388" r:id="rId26"/>
    <p:sldId id="389" r:id="rId27"/>
    <p:sldId id="390" r:id="rId28"/>
    <p:sldId id="374" r:id="rId29"/>
    <p:sldId id="262" r:id="rId30"/>
    <p:sldId id="265" r:id="rId31"/>
    <p:sldId id="264" r:id="rId32"/>
    <p:sldId id="266" r:id="rId33"/>
    <p:sldId id="345" r:id="rId3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2"/>
    <p:restoredTop sz="94505"/>
  </p:normalViewPr>
  <p:slideViewPr>
    <p:cSldViewPr snapToGrid="0">
      <p:cViewPr varScale="1">
        <p:scale>
          <a:sx n="124" d="100"/>
          <a:sy n="124" d="100"/>
        </p:scale>
        <p:origin x="169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2" d="100"/>
          <a:sy n="112" d="100"/>
        </p:scale>
        <p:origin x="389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81238AE-6675-6522-FF9E-AE2C73A8D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EC80B67-40A3-CF7E-1A52-4B19F16458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8E88E6-1A1F-FC4F-A181-68BCBF081FF5}" type="datetimeFigureOut">
              <a:rPr lang="nl-NL" smtClean="0"/>
              <a:t>19-08-2024</a:t>
            </a:fld>
            <a:endParaRPr lang="nl-NL"/>
          </a:p>
        </p:txBody>
      </p:sp>
      <p:sp>
        <p:nvSpPr>
          <p:cNvPr id="4" name="Tijdelijke aanduiding voor voettekst 3">
            <a:extLst>
              <a:ext uri="{FF2B5EF4-FFF2-40B4-BE49-F238E27FC236}">
                <a16:creationId xmlns:a16="http://schemas.microsoft.com/office/drawing/2014/main" id="{A3DE9AA5-84BC-96D7-2D5C-BA9248D1F3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DBD2BFE-1C0A-B4CC-B673-D4EBFC78EE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DB7F6-8F2C-5C4D-9675-9BDC0E8C245C}" type="slidenum">
              <a:rPr lang="nl-NL" smtClean="0"/>
              <a:t>‹nr.›</a:t>
            </a:fld>
            <a:endParaRPr lang="nl-NL"/>
          </a:p>
        </p:txBody>
      </p:sp>
    </p:spTree>
    <p:extLst>
      <p:ext uri="{BB962C8B-B14F-4D97-AF65-F5344CB8AC3E}">
        <p14:creationId xmlns:p14="http://schemas.microsoft.com/office/powerpoint/2010/main" val="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41DE4-46A0-7646-93AE-654CC388AF36}" type="datetimeFigureOut">
              <a:rPr lang="nl-NL" smtClean="0"/>
              <a:t>19-08-2024</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B11C9-0AD4-F14B-9157-27EF4BBE193F}" type="slidenum">
              <a:rPr lang="nl-NL" smtClean="0"/>
              <a:t>‹nr.›</a:t>
            </a:fld>
            <a:endParaRPr lang="nl-NL"/>
          </a:p>
        </p:txBody>
      </p:sp>
    </p:spTree>
    <p:extLst>
      <p:ext uri="{BB962C8B-B14F-4D97-AF65-F5344CB8AC3E}">
        <p14:creationId xmlns:p14="http://schemas.microsoft.com/office/powerpoint/2010/main" val="22415267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5</a:t>
            </a:fld>
            <a:endParaRPr lang="nl-NL"/>
          </a:p>
        </p:txBody>
      </p:sp>
    </p:spTree>
    <p:extLst>
      <p:ext uri="{BB962C8B-B14F-4D97-AF65-F5344CB8AC3E}">
        <p14:creationId xmlns:p14="http://schemas.microsoft.com/office/powerpoint/2010/main" val="10682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19</a:t>
            </a:fld>
            <a:endParaRPr lang="nl-NL"/>
          </a:p>
        </p:txBody>
      </p:sp>
    </p:spTree>
    <p:extLst>
      <p:ext uri="{BB962C8B-B14F-4D97-AF65-F5344CB8AC3E}">
        <p14:creationId xmlns:p14="http://schemas.microsoft.com/office/powerpoint/2010/main" val="63621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NL" sz="1800" u="sng" dirty="0"/>
              <a:t>Tijd:</a:t>
            </a:r>
            <a:r>
              <a:rPr lang="nl-NL" sz="1800" u="sng" baseline="0" dirty="0"/>
              <a:t> </a:t>
            </a:r>
          </a:p>
          <a:p>
            <a:r>
              <a:rPr lang="nl-NL" sz="1800" u="none" baseline="0" dirty="0"/>
              <a:t>Totaal 25 min</a:t>
            </a:r>
            <a:br>
              <a:rPr lang="nl-NL" sz="1800" u="none" baseline="0" dirty="0"/>
            </a:br>
            <a:r>
              <a:rPr lang="nl-NL" sz="1800" u="none" baseline="0" dirty="0"/>
              <a:t>- 5 min uitleg</a:t>
            </a:r>
            <a:br>
              <a:rPr lang="nl-NL" sz="1800" u="none" baseline="0" dirty="0"/>
            </a:br>
            <a:r>
              <a:rPr lang="nl-NL" sz="1800" u="none" baseline="0" dirty="0"/>
              <a:t>- 10</a:t>
            </a:r>
            <a:r>
              <a:rPr lang="nl-NL" sz="1800" baseline="0" dirty="0"/>
              <a:t> min om in groepjes te werken</a:t>
            </a:r>
          </a:p>
          <a:p>
            <a:r>
              <a:rPr lang="nl-NL" sz="1800" baseline="0" dirty="0"/>
              <a:t>- 10 min voor de terugkoppeling en het komen tot 3 teamwaarden</a:t>
            </a:r>
          </a:p>
          <a:p>
            <a:r>
              <a:rPr lang="nl-NL" sz="1800" u="sng" baseline="0" dirty="0"/>
              <a:t>Spreker</a:t>
            </a:r>
            <a:r>
              <a:rPr lang="nl-NL" sz="1800" u="none" baseline="0" dirty="0"/>
              <a:t>: Ruben of </a:t>
            </a:r>
            <a:r>
              <a:rPr lang="nl-NL" sz="1800" u="none" baseline="0" dirty="0" err="1"/>
              <a:t>Eskil</a:t>
            </a:r>
            <a:r>
              <a:rPr lang="nl-NL" sz="1800" u="none" baseline="0" dirty="0"/>
              <a:t> legt opdracht uit. Alle drie lopen we langs de tafels, </a:t>
            </a:r>
            <a:r>
              <a:rPr lang="nl-NL" sz="1800" u="none" baseline="0" dirty="0" err="1"/>
              <a:t>evt</a:t>
            </a:r>
            <a:r>
              <a:rPr lang="nl-NL" sz="1800" u="none" baseline="0" dirty="0"/>
              <a:t> om op weg te helpen</a:t>
            </a:r>
            <a:br>
              <a:rPr lang="nl-NL" sz="1800" baseline="0" dirty="0"/>
            </a:br>
            <a:r>
              <a:rPr lang="nl-NL" sz="1800" u="sng" baseline="0" dirty="0"/>
              <a:t>Nodig: </a:t>
            </a:r>
            <a:r>
              <a:rPr lang="nl-NL" sz="1800" u="none" baseline="0" dirty="0"/>
              <a:t>per groep een a4 (voorkeur op vv de </a:t>
            </a:r>
            <a:r>
              <a:rPr lang="nl-NL" sz="1800" u="none" baseline="0" dirty="0" err="1"/>
              <a:t>meern</a:t>
            </a:r>
            <a:r>
              <a:rPr lang="nl-NL" sz="1800" u="none" baseline="0" dirty="0"/>
              <a:t> papier) en een stift, </a:t>
            </a:r>
            <a:br>
              <a:rPr lang="nl-NL" sz="1800" u="sng" baseline="0" dirty="0"/>
            </a:br>
            <a:r>
              <a:rPr lang="nl-NL" sz="1800" baseline="0" dirty="0"/>
              <a:t>flap over</a:t>
            </a:r>
          </a:p>
          <a:p>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Maak groepjes van 4-6 mensen. Laat hen gezamenlijk 10 waarden kiezen die zij belangrijk vinden in een team. Van die 10 maken zij een top 3 in willekeurige volgorde. We laten 1 a 2 groepjes ‘klassikaal’ vertellen waarom zij deze 3 waarden hebben gekozen. Als we elke groep afgaan om een toelichting te geven, dan duurt het te lang. De overige groepen vragen we daarom alleen te benoemen welke waarden zij hebben. We schrijven ondertussen deze waarden op een flap over. Daarna worden de meest getelde waarden gekozen als kernwaarden voor het team. Dit gaat wel in overleg. Kan iedereen zich er in meer of mindere mate in vinden? Kortom als deze hele groep ons team zou zijn, dan zijn dit onze teamwaarden. </a:t>
            </a:r>
          </a:p>
          <a:p>
            <a:pPr algn="l"/>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Heb je zelf nog ideeën? Voeg ze toe:……</a:t>
            </a:r>
          </a:p>
          <a:p>
            <a:pPr algn="l"/>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Kies er 10 en van die 10 kies jullie top 3: </a:t>
            </a:r>
            <a:br>
              <a:rPr lang="nl-NL" sz="1800" b="0" i="0" u="none" strike="noStrike" baseline="0" dirty="0">
                <a:solidFill>
                  <a:srgbClr val="000000"/>
                </a:solidFill>
                <a:latin typeface="Calibri" panose="020F0502020204030204" pitchFamily="34" charset="0"/>
              </a:rPr>
            </a:br>
            <a:r>
              <a:rPr lang="nl-NL" sz="1800" b="0" i="0" u="none" strike="noStrike" baseline="0" dirty="0">
                <a:solidFill>
                  <a:srgbClr val="000000"/>
                </a:solidFill>
                <a:latin typeface="Calibri" panose="020F0502020204030204" pitchFamily="34" charset="0"/>
              </a:rPr>
              <a:t>Elk groepje schrijft de drie waarden op  	</a:t>
            </a:r>
          </a:p>
          <a:p>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Waarom doen we dit: Door het herkennen en erkennen van de gezamenlijke overtuigingen (waarden en normen) ontstaat het wij gevoel, staan de neuzen dezelfde kant op en creëer je saamhorigheid en verbondenheid.</a:t>
            </a:r>
          </a:p>
          <a:p>
            <a:endParaRPr lang="nl-NL" dirty="0"/>
          </a:p>
        </p:txBody>
      </p:sp>
    </p:spTree>
    <p:extLst>
      <p:ext uri="{BB962C8B-B14F-4D97-AF65-F5344CB8AC3E}">
        <p14:creationId xmlns:p14="http://schemas.microsoft.com/office/powerpoint/2010/main" val="273851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NL" u="sng" dirty="0"/>
              <a:t>Tijd:</a:t>
            </a:r>
            <a:r>
              <a:rPr lang="nl-NL" u="sng" baseline="0" dirty="0"/>
              <a:t> </a:t>
            </a:r>
            <a:r>
              <a:rPr lang="nl-NL" u="none" baseline="0" dirty="0"/>
              <a:t>10</a:t>
            </a:r>
            <a:r>
              <a:rPr lang="nl-NL" baseline="0" dirty="0"/>
              <a:t> min</a:t>
            </a:r>
          </a:p>
          <a:p>
            <a:r>
              <a:rPr lang="nl-NL" u="sng" baseline="0" dirty="0"/>
              <a:t>Spreker: </a:t>
            </a:r>
            <a:r>
              <a:rPr lang="nl-NL" u="none" baseline="0" dirty="0"/>
              <a:t>Ruben </a:t>
            </a:r>
          </a:p>
          <a:p>
            <a:endParaRPr lang="nl-NL" u="sng" baseline="0" dirty="0"/>
          </a:p>
          <a:p>
            <a:r>
              <a:rPr lang="nl-NL" dirty="0"/>
              <a:t>Bij het team O9-2 hebben we de waarden vertaald naar afbeeldingen/tekst waar deze waarden op staan. Deze staan o.a. centraal tijdens trainingen/wedstrijden en teamactiviteiten.</a:t>
            </a:r>
          </a:p>
          <a:p>
            <a:r>
              <a:rPr lang="nl-NL" dirty="0"/>
              <a:t>Deelnemers vragen op welke wijze zij vragen kunnen stellen o.b.v. deze waarden.</a:t>
            </a:r>
          </a:p>
          <a:p>
            <a:endParaRPr lang="nl-NL" dirty="0"/>
          </a:p>
          <a:p>
            <a:r>
              <a:rPr lang="nl-NL" b="1" dirty="0"/>
              <a:t>Voorbeeld vragen,</a:t>
            </a:r>
            <a:r>
              <a:rPr lang="nl-NL" b="1" baseline="0" dirty="0"/>
              <a:t> op basis van de antwoorden uitvragen en concreet maken.</a:t>
            </a:r>
            <a:br>
              <a:rPr lang="nl-NL" dirty="0"/>
            </a:br>
            <a:r>
              <a:rPr lang="nl-NL" u="sng" dirty="0"/>
              <a:t>Voor</a:t>
            </a:r>
            <a:r>
              <a:rPr lang="nl-NL" u="sng" baseline="0" dirty="0"/>
              <a:t> de teams tot onder 13</a:t>
            </a:r>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a:t>Wanneer zijn wij een goed team samen? </a:t>
            </a:r>
          </a:p>
          <a:p>
            <a:r>
              <a:rPr lang="nl-NL" baseline="0" dirty="0"/>
              <a:t>Wanneer hebben wij plezier met elkaar?</a:t>
            </a:r>
          </a:p>
          <a:p>
            <a:r>
              <a:rPr lang="nl-NL" u="sng" baseline="0" dirty="0"/>
              <a:t>Bij hoger leeftijdscategorie vanaf 013</a:t>
            </a:r>
          </a:p>
          <a:p>
            <a:r>
              <a:rPr lang="nl-NL" baseline="0" dirty="0"/>
              <a:t>Wanneer zijn wij een goed winnend team? </a:t>
            </a:r>
          </a:p>
          <a:p>
            <a:r>
              <a:rPr lang="nl-NL" u="sng" baseline="0" dirty="0"/>
              <a:t>Algemene vragen</a:t>
            </a:r>
          </a:p>
          <a:p>
            <a:pPr marL="0" marR="0" lvl="0" indent="0" defTabSz="914400" eaLnBrk="1" fontAlgn="auto" latinLnBrk="0" hangingPunct="1">
              <a:lnSpc>
                <a:spcPct val="100000"/>
              </a:lnSpc>
              <a:spcBef>
                <a:spcPts val="0"/>
              </a:spcBef>
              <a:spcAft>
                <a:spcPts val="0"/>
              </a:spcAft>
              <a:buClrTx/>
              <a:buSzTx/>
              <a:buFontTx/>
              <a:buNone/>
              <a:tabLst/>
              <a:defRPr/>
            </a:pPr>
            <a:r>
              <a:rPr lang="nl-NL" dirty="0"/>
              <a:t>Wat vindt</a:t>
            </a:r>
            <a:r>
              <a:rPr lang="nl-NL" baseline="0" dirty="0"/>
              <a:t> jij belangrijk hoe iemand met jou omgaat?</a:t>
            </a:r>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a:t>Wat vindt je belangrijk in een team?</a:t>
            </a:r>
            <a:endParaRPr lang="nl-NL" dirty="0"/>
          </a:p>
          <a:p>
            <a:endParaRPr lang="nl-NL" dirty="0"/>
          </a:p>
          <a:p>
            <a:r>
              <a:rPr lang="nl-NL" dirty="0"/>
              <a:t>Tip aan de</a:t>
            </a:r>
            <a:r>
              <a:rPr lang="nl-NL" baseline="0" dirty="0"/>
              <a:t> deelnemers</a:t>
            </a:r>
            <a:r>
              <a:rPr lang="nl-NL" dirty="0"/>
              <a:t>: hou het overzichtelijk (3 waarden, max 5)</a:t>
            </a:r>
            <a:r>
              <a:rPr lang="nl-NL" baseline="0" dirty="0"/>
              <a:t> en maak het beeldend. </a:t>
            </a:r>
            <a:endParaRPr lang="nl-NL" dirty="0"/>
          </a:p>
        </p:txBody>
      </p:sp>
    </p:spTree>
    <p:extLst>
      <p:ext uri="{BB962C8B-B14F-4D97-AF65-F5344CB8AC3E}">
        <p14:creationId xmlns:p14="http://schemas.microsoft.com/office/powerpoint/2010/main" val="204192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NL" sz="1200" u="sng" baseline="0" dirty="0"/>
              <a:t>Tijd:</a:t>
            </a:r>
          </a:p>
          <a:p>
            <a:r>
              <a:rPr lang="nl-NL" sz="1200" u="none" baseline="0" dirty="0"/>
              <a:t>Totaal 25 min</a:t>
            </a:r>
            <a:br>
              <a:rPr lang="nl-NL" sz="1200" u="none" baseline="0" dirty="0"/>
            </a:br>
            <a:r>
              <a:rPr lang="nl-NL" sz="1200" u="none" baseline="0" dirty="0"/>
              <a:t>- 5 min uitleg</a:t>
            </a:r>
            <a:br>
              <a:rPr lang="nl-NL" sz="1200" u="none" baseline="0" dirty="0"/>
            </a:br>
            <a:r>
              <a:rPr lang="nl-NL" sz="1200" u="none" baseline="0" dirty="0"/>
              <a:t>- 10</a:t>
            </a:r>
            <a:r>
              <a:rPr lang="nl-NL" sz="1200" baseline="0" dirty="0"/>
              <a:t> min om in groepjes te werken</a:t>
            </a:r>
          </a:p>
          <a:p>
            <a:r>
              <a:rPr lang="nl-NL" sz="1200" baseline="0" dirty="0"/>
              <a:t>- 10 min voor de terugkoppeling en het komen tot 3 teamwaarden</a:t>
            </a:r>
          </a:p>
          <a:p>
            <a:pPr marL="0" marR="0" lvl="0" indent="0" defTabSz="914400" eaLnBrk="1" fontAlgn="auto" latinLnBrk="0" hangingPunct="1">
              <a:lnSpc>
                <a:spcPct val="100000"/>
              </a:lnSpc>
              <a:spcBef>
                <a:spcPts val="0"/>
              </a:spcBef>
              <a:spcAft>
                <a:spcPts val="0"/>
              </a:spcAft>
              <a:buClrTx/>
              <a:buSzTx/>
              <a:buFontTx/>
              <a:buNone/>
              <a:tabLst/>
              <a:defRPr/>
            </a:pPr>
            <a:r>
              <a:rPr lang="nl-NL" u="sng" baseline="0" dirty="0"/>
              <a:t>Spreker: </a:t>
            </a:r>
            <a:r>
              <a:rPr lang="nl-NL" u="none" baseline="0" dirty="0" err="1"/>
              <a:t>Eskil</a:t>
            </a:r>
            <a:endParaRPr lang="nl-NL" u="none" baseline="0" dirty="0"/>
          </a:p>
          <a:p>
            <a:pPr marL="0" indent="0">
              <a:buFontTx/>
              <a:buNone/>
            </a:pPr>
            <a:r>
              <a:rPr lang="nl-NL" sz="1200" baseline="0" dirty="0"/>
              <a:t>Ruben en Inge vullen aan.</a:t>
            </a:r>
          </a:p>
          <a:p>
            <a:pPr marL="0" indent="0">
              <a:buFontTx/>
              <a:buNone/>
            </a:pPr>
            <a:r>
              <a:rPr lang="nl-NL" sz="1200" u="sng" baseline="0" dirty="0"/>
              <a:t>Nodig:</a:t>
            </a:r>
          </a:p>
          <a:p>
            <a:pPr marL="0" marR="0" lvl="0" indent="0" defTabSz="914400" eaLnBrk="1" fontAlgn="auto" latinLnBrk="0" hangingPunct="1">
              <a:lnSpc>
                <a:spcPct val="100000"/>
              </a:lnSpc>
              <a:spcBef>
                <a:spcPts val="0"/>
              </a:spcBef>
              <a:spcAft>
                <a:spcPts val="0"/>
              </a:spcAft>
              <a:buClrTx/>
              <a:buSzTx/>
              <a:buFontTx/>
              <a:buNone/>
              <a:tabLst/>
              <a:defRPr/>
            </a:pPr>
            <a:r>
              <a:rPr lang="nl-NL" sz="1200" u="none" baseline="0" dirty="0"/>
              <a:t>per groep een a4 (voorkeur op vv de </a:t>
            </a:r>
            <a:r>
              <a:rPr lang="nl-NL" sz="1200" u="none" baseline="0" dirty="0" err="1"/>
              <a:t>meern</a:t>
            </a:r>
            <a:r>
              <a:rPr lang="nl-NL" sz="1200" u="none" baseline="0" dirty="0"/>
              <a:t> papier) en een stift. </a:t>
            </a:r>
            <a:r>
              <a:rPr lang="nl-NL" sz="1200" u="none" baseline="0" dirty="0" err="1"/>
              <a:t>To</a:t>
            </a:r>
            <a:r>
              <a:rPr lang="nl-NL" sz="1200" u="none" baseline="0" dirty="0"/>
              <a:t> do: </a:t>
            </a:r>
            <a:r>
              <a:rPr lang="nl-NL" sz="1200" b="0" i="0" u="none" strike="noStrike" baseline="0" dirty="0">
                <a:solidFill>
                  <a:srgbClr val="000000"/>
                </a:solidFill>
                <a:latin typeface="Calibri" panose="020F0502020204030204" pitchFamily="34" charset="0"/>
              </a:rPr>
              <a:t>maken van A4 formulieren waar dit opgeschreven kan worden.</a:t>
            </a:r>
            <a:endParaRPr lang="nl-NL" dirty="0"/>
          </a:p>
          <a:p>
            <a:endParaRPr lang="nl-NL" sz="1200" u="none" baseline="0" dirty="0"/>
          </a:p>
          <a:p>
            <a:endParaRPr lang="nl-NL" sz="1200" b="0" i="0" u="none" strike="noStrike" baseline="0" dirty="0">
              <a:solidFill>
                <a:srgbClr val="000000"/>
              </a:solidFill>
              <a:latin typeface="Calibri" panose="020F0502020204030204" pitchFamily="34" charset="0"/>
            </a:endParaRPr>
          </a:p>
          <a:p>
            <a:r>
              <a:rPr lang="nl-NL" sz="1200" b="0" i="0" u="none" strike="noStrike" baseline="0" dirty="0">
                <a:solidFill>
                  <a:srgbClr val="000000"/>
                </a:solidFill>
                <a:latin typeface="Calibri" panose="020F0502020204030204" pitchFamily="34" charset="0"/>
              </a:rPr>
              <a:t>Met de drie kernwaarden (</a:t>
            </a:r>
            <a:r>
              <a:rPr lang="nl-NL" sz="1200" b="0" i="0" u="none" strike="noStrike" baseline="0" dirty="0" err="1">
                <a:solidFill>
                  <a:srgbClr val="000000"/>
                </a:solidFill>
                <a:latin typeface="Calibri" panose="020F0502020204030204" pitchFamily="34" charset="0"/>
              </a:rPr>
              <a:t>nav</a:t>
            </a:r>
            <a:r>
              <a:rPr lang="nl-NL" sz="1200" b="0" i="0" u="none" strike="noStrike" baseline="0" dirty="0">
                <a:solidFill>
                  <a:srgbClr val="000000"/>
                </a:solidFill>
                <a:latin typeface="Calibri" panose="020F0502020204030204" pitchFamily="34" charset="0"/>
              </a:rPr>
              <a:t> sheet 7) gaan de mensen in groepjes van ca 6-8 personen noteren welke teamafspraken daaronder vallen voor spelers, staf en ouders. </a:t>
            </a:r>
          </a:p>
          <a:p>
            <a:r>
              <a:rPr lang="nl-NL" sz="1200" b="0" i="0" u="none" strike="noStrike" baseline="0" dirty="0">
                <a:solidFill>
                  <a:srgbClr val="000000"/>
                </a:solidFill>
                <a:latin typeface="Calibri" panose="020F0502020204030204" pitchFamily="34" charset="0"/>
              </a:rPr>
              <a:t>2-3 bezig met wedstrijd afspraken, 2-3 met trainingsafspraken, 2-3 met de overige afspraken</a:t>
            </a:r>
          </a:p>
          <a:p>
            <a:endParaRPr lang="nl-NL" sz="1200" b="0" i="0" u="none" strike="noStrike" baseline="0" dirty="0">
              <a:solidFill>
                <a:srgbClr val="000000"/>
              </a:solidFill>
              <a:latin typeface="Calibri" panose="020F0502020204030204" pitchFamily="34" charset="0"/>
            </a:endParaRPr>
          </a:p>
          <a:p>
            <a:r>
              <a:rPr lang="nl-NL" sz="1200" b="0" i="0" u="none" strike="noStrike" baseline="0" dirty="0">
                <a:solidFill>
                  <a:srgbClr val="000000"/>
                </a:solidFill>
                <a:latin typeface="Calibri" panose="020F0502020204030204" pitchFamily="34" charset="0"/>
              </a:rPr>
              <a:t>Deze na uitwerking plenair aan elkaar presenteren. Gezien de tijd 1 groepje de wedstrijdafspraken bespreken, 1 groepje de trainingsafspraken en 1 groepje de overige afspraken.</a:t>
            </a:r>
          </a:p>
        </p:txBody>
      </p:sp>
    </p:spTree>
    <p:extLst>
      <p:ext uri="{BB962C8B-B14F-4D97-AF65-F5344CB8AC3E}">
        <p14:creationId xmlns:p14="http://schemas.microsoft.com/office/powerpoint/2010/main" val="197461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NL" sz="1200" u="sng" baseline="0" dirty="0"/>
              <a:t>Tijd:</a:t>
            </a:r>
            <a:r>
              <a:rPr lang="nl-NL" sz="1200" u="none" baseline="0" dirty="0"/>
              <a:t>10 min</a:t>
            </a:r>
            <a:br>
              <a:rPr lang="nl-NL" sz="1200" u="none" baseline="0" dirty="0"/>
            </a:br>
            <a:r>
              <a:rPr lang="nl-NL" u="sng" baseline="0" dirty="0"/>
              <a:t>Spreker: </a:t>
            </a:r>
            <a:r>
              <a:rPr lang="nl-NL" u="none" baseline="0" dirty="0"/>
              <a:t>?</a:t>
            </a:r>
          </a:p>
          <a:p>
            <a:endParaRPr lang="nl-NL" sz="1200" u="sng" baseline="0" dirty="0"/>
          </a:p>
          <a:p>
            <a:r>
              <a:rPr lang="nl-NL" sz="1200" u="none" baseline="0" dirty="0"/>
              <a:t>Vragen aan het publiek wat leiders en coaches nu zelf al doen aan het organiseren van activiteiten en laten vertellen wat het oplevert. Inge kan als ouder voorbeelden geven hoe zij het heeft ervaren bij het afgelopen seizoen. </a:t>
            </a:r>
          </a:p>
        </p:txBody>
      </p:sp>
    </p:spTree>
    <p:extLst>
      <p:ext uri="{BB962C8B-B14F-4D97-AF65-F5344CB8AC3E}">
        <p14:creationId xmlns:p14="http://schemas.microsoft.com/office/powerpoint/2010/main" val="20232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11</a:t>
            </a:fld>
            <a:endParaRPr lang="nl-NL"/>
          </a:p>
        </p:txBody>
      </p:sp>
    </p:spTree>
    <p:extLst>
      <p:ext uri="{BB962C8B-B14F-4D97-AF65-F5344CB8AC3E}">
        <p14:creationId xmlns:p14="http://schemas.microsoft.com/office/powerpoint/2010/main" val="341239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12</a:t>
            </a:fld>
            <a:endParaRPr lang="nl-NL"/>
          </a:p>
        </p:txBody>
      </p:sp>
    </p:spTree>
    <p:extLst>
      <p:ext uri="{BB962C8B-B14F-4D97-AF65-F5344CB8AC3E}">
        <p14:creationId xmlns:p14="http://schemas.microsoft.com/office/powerpoint/2010/main" val="21543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13</a:t>
            </a:fld>
            <a:endParaRPr lang="nl-NL"/>
          </a:p>
        </p:txBody>
      </p:sp>
    </p:spTree>
    <p:extLst>
      <p:ext uri="{BB962C8B-B14F-4D97-AF65-F5344CB8AC3E}">
        <p14:creationId xmlns:p14="http://schemas.microsoft.com/office/powerpoint/2010/main" val="125313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14</a:t>
            </a:fld>
            <a:endParaRPr lang="nl-NL"/>
          </a:p>
        </p:txBody>
      </p:sp>
    </p:spTree>
    <p:extLst>
      <p:ext uri="{BB962C8B-B14F-4D97-AF65-F5344CB8AC3E}">
        <p14:creationId xmlns:p14="http://schemas.microsoft.com/office/powerpoint/2010/main" val="384284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15</a:t>
            </a:fld>
            <a:endParaRPr lang="nl-NL"/>
          </a:p>
        </p:txBody>
      </p:sp>
    </p:spTree>
    <p:extLst>
      <p:ext uri="{BB962C8B-B14F-4D97-AF65-F5344CB8AC3E}">
        <p14:creationId xmlns:p14="http://schemas.microsoft.com/office/powerpoint/2010/main" val="308276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16</a:t>
            </a:fld>
            <a:endParaRPr lang="nl-NL"/>
          </a:p>
        </p:txBody>
      </p:sp>
    </p:spTree>
    <p:extLst>
      <p:ext uri="{BB962C8B-B14F-4D97-AF65-F5344CB8AC3E}">
        <p14:creationId xmlns:p14="http://schemas.microsoft.com/office/powerpoint/2010/main" val="96720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17</a:t>
            </a:fld>
            <a:endParaRPr lang="nl-NL"/>
          </a:p>
        </p:txBody>
      </p:sp>
    </p:spTree>
    <p:extLst>
      <p:ext uri="{BB962C8B-B14F-4D97-AF65-F5344CB8AC3E}">
        <p14:creationId xmlns:p14="http://schemas.microsoft.com/office/powerpoint/2010/main" val="187161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4B11C9-0AD4-F14B-9157-27EF4BBE193F}" type="slidenum">
              <a:rPr lang="nl-NL" smtClean="0"/>
              <a:t>18</a:t>
            </a:fld>
            <a:endParaRPr lang="nl-NL"/>
          </a:p>
        </p:txBody>
      </p:sp>
    </p:spTree>
    <p:extLst>
      <p:ext uri="{BB962C8B-B14F-4D97-AF65-F5344CB8AC3E}">
        <p14:creationId xmlns:p14="http://schemas.microsoft.com/office/powerpoint/2010/main" val="251586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8E63B6-8082-C6B6-9EE5-A3ED2D759F2C}"/>
              </a:ext>
            </a:extLst>
          </p:cNvPr>
          <p:cNvSpPr>
            <a:spLocks noGrp="1"/>
          </p:cNvSpPr>
          <p:nvPr>
            <p:ph type="title" hasCustomPrompt="1"/>
          </p:nvPr>
        </p:nvSpPr>
        <p:spPr/>
        <p:txBody>
          <a:bodyPr/>
          <a:lstStyle>
            <a:lvl1pPr>
              <a:defRPr>
                <a:solidFill>
                  <a:schemeClr val="accent1"/>
                </a:solidFill>
              </a:defRPr>
            </a:lvl1pPr>
          </a:lstStyle>
          <a:p>
            <a:r>
              <a:rPr lang="nl-NL" dirty="0"/>
              <a:t>Klik om kop in te voegen</a:t>
            </a:r>
          </a:p>
        </p:txBody>
      </p:sp>
      <p:sp>
        <p:nvSpPr>
          <p:cNvPr id="6" name="Tijdelijke aanduiding voor tekst 5">
            <a:extLst>
              <a:ext uri="{FF2B5EF4-FFF2-40B4-BE49-F238E27FC236}">
                <a16:creationId xmlns:a16="http://schemas.microsoft.com/office/drawing/2014/main" id="{C0BE7BE5-FAFB-5463-0ABA-C59C1546C121}"/>
              </a:ext>
            </a:extLst>
          </p:cNvPr>
          <p:cNvSpPr>
            <a:spLocks noGrp="1"/>
          </p:cNvSpPr>
          <p:nvPr>
            <p:ph type="body" sz="quarter" idx="10" hasCustomPrompt="1"/>
          </p:nvPr>
        </p:nvSpPr>
        <p:spPr>
          <a:xfrm>
            <a:off x="628649" y="1596044"/>
            <a:ext cx="7054195" cy="3604606"/>
          </a:xfrm>
        </p:spPr>
        <p:txBody>
          <a:bodyPr>
            <a:noAutofit/>
          </a:bodyPr>
          <a:lstStyle>
            <a:lvl1pPr>
              <a:lnSpc>
                <a:spcPct val="120000"/>
              </a:lnSpc>
              <a:spcBef>
                <a:spcPts val="0"/>
              </a:spcBef>
              <a:spcAft>
                <a:spcPts val="1000"/>
              </a:spcAft>
              <a:defRPr sz="1600"/>
            </a:lvl1pPr>
            <a:lvl2pPr>
              <a:defRPr sz="1600"/>
            </a:lvl2pPr>
            <a:lvl3pPr>
              <a:defRPr sz="1600"/>
            </a:lvl3pPr>
            <a:lvl4pPr>
              <a:defRPr sz="1600"/>
            </a:lvl4pPr>
            <a:lvl5pPr>
              <a:defRPr sz="1600"/>
            </a:lvl5pPr>
          </a:lstStyle>
          <a:p>
            <a:pPr lvl="0"/>
            <a:r>
              <a:rPr lang="nl-NL" dirty="0"/>
              <a:t>Klik om de tekst in te voegen</a:t>
            </a:r>
          </a:p>
        </p:txBody>
      </p:sp>
      <p:sp>
        <p:nvSpPr>
          <p:cNvPr id="2" name="Tijdelijke aanduiding voor dianummer 3">
            <a:extLst>
              <a:ext uri="{FF2B5EF4-FFF2-40B4-BE49-F238E27FC236}">
                <a16:creationId xmlns:a16="http://schemas.microsoft.com/office/drawing/2014/main" id="{DC823AFD-9517-FCD5-84D3-B94DEC74B66C}"/>
              </a:ext>
            </a:extLst>
          </p:cNvPr>
          <p:cNvSpPr>
            <a:spLocks noGrp="1"/>
          </p:cNvSpPr>
          <p:nvPr>
            <p:ph type="sldNum" sz="quarter" idx="4"/>
          </p:nvPr>
        </p:nvSpPr>
        <p:spPr>
          <a:xfrm>
            <a:off x="8500533" y="5458120"/>
            <a:ext cx="364068" cy="256879"/>
          </a:xfrm>
          <a:prstGeom prst="rect">
            <a:avLst/>
          </a:prstGeom>
        </p:spPr>
        <p:txBody>
          <a:bodyPr vert="horz" lIns="0" tIns="0" rIns="0" bIns="0" rtlCol="0" anchor="t" anchorCtr="0"/>
          <a:lstStyle>
            <a:lvl1pPr algn="r">
              <a:defRPr sz="800">
                <a:solidFill>
                  <a:schemeClr val="tx1">
                    <a:tint val="75000"/>
                  </a:schemeClr>
                </a:solidFill>
                <a:latin typeface="Roboto" panose="02000000000000000000" pitchFamily="2" charset="0"/>
                <a:ea typeface="Roboto" panose="02000000000000000000" pitchFamily="2" charset="0"/>
              </a:defRPr>
            </a:lvl1pPr>
          </a:lstStyle>
          <a:p>
            <a:fld id="{F2DF9EC1-4EF6-8E4B-B7F3-EFCD656F9662}" type="slidenum">
              <a:rPr lang="nl-NL" smtClean="0"/>
              <a:pPr/>
              <a:t>‹nr.›</a:t>
            </a:fld>
            <a:endParaRPr lang="nl-NL" dirty="0"/>
          </a:p>
        </p:txBody>
      </p:sp>
    </p:spTree>
    <p:extLst>
      <p:ext uri="{BB962C8B-B14F-4D97-AF65-F5344CB8AC3E}">
        <p14:creationId xmlns:p14="http://schemas.microsoft.com/office/powerpoint/2010/main" val="234558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bee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EE16B-0417-3945-409C-A682B5E1FBFC}"/>
              </a:ext>
            </a:extLst>
          </p:cNvPr>
          <p:cNvSpPr>
            <a:spLocks noGrp="1"/>
          </p:cNvSpPr>
          <p:nvPr>
            <p:ph type="title" hasCustomPrompt="1"/>
          </p:nvPr>
        </p:nvSpPr>
        <p:spPr>
          <a:xfrm>
            <a:off x="628649" y="676972"/>
            <a:ext cx="7054195" cy="387798"/>
          </a:xfrm>
          <a:prstGeom prst="rect">
            <a:avLst/>
          </a:prstGeom>
        </p:spPr>
        <p:txBody>
          <a:bodyPr vert="horz" lIns="0" tIns="0" rIns="0" bIns="0" rtlCol="0" anchor="t" anchorCtr="0">
            <a:spAutoFit/>
          </a:bodyPr>
          <a:lstStyle>
            <a:lvl1pPr>
              <a:defRPr>
                <a:solidFill>
                  <a:schemeClr val="tx2"/>
                </a:solidFill>
              </a:defRPr>
            </a:lvl1pPr>
          </a:lstStyle>
          <a:p>
            <a:r>
              <a:rPr lang="nl-NL" dirty="0"/>
              <a:t>Klik om kop in te voegen</a:t>
            </a:r>
            <a:endParaRPr lang="en-US" dirty="0"/>
          </a:p>
        </p:txBody>
      </p:sp>
      <p:sp>
        <p:nvSpPr>
          <p:cNvPr id="4" name="Tijdelijke aanduiding voor afbeelding 3">
            <a:extLst>
              <a:ext uri="{FF2B5EF4-FFF2-40B4-BE49-F238E27FC236}">
                <a16:creationId xmlns:a16="http://schemas.microsoft.com/office/drawing/2014/main" id="{BAFE6250-B3CC-4E69-A7E3-C3BE1F6CA106}"/>
              </a:ext>
            </a:extLst>
          </p:cNvPr>
          <p:cNvSpPr>
            <a:spLocks noGrp="1"/>
          </p:cNvSpPr>
          <p:nvPr>
            <p:ph type="pic" sz="quarter" idx="10" hasCustomPrompt="1"/>
          </p:nvPr>
        </p:nvSpPr>
        <p:spPr>
          <a:xfrm>
            <a:off x="628649" y="1604356"/>
            <a:ext cx="7054195" cy="3605122"/>
          </a:xfrm>
        </p:spPr>
        <p:txBody>
          <a:bodyPr/>
          <a:lstStyle>
            <a:lvl1pPr>
              <a:defRPr/>
            </a:lvl1pPr>
          </a:lstStyle>
          <a:p>
            <a:r>
              <a:rPr lang="nl-NL" dirty="0"/>
              <a:t>Klik hier om een afbeelding in te voegen</a:t>
            </a:r>
          </a:p>
        </p:txBody>
      </p:sp>
      <p:sp>
        <p:nvSpPr>
          <p:cNvPr id="3" name="Tijdelijke aanduiding voor dianummer 3">
            <a:extLst>
              <a:ext uri="{FF2B5EF4-FFF2-40B4-BE49-F238E27FC236}">
                <a16:creationId xmlns:a16="http://schemas.microsoft.com/office/drawing/2014/main" id="{697D5C7C-3D93-59E3-0F72-6A22F0AD04A8}"/>
              </a:ext>
            </a:extLst>
          </p:cNvPr>
          <p:cNvSpPr>
            <a:spLocks noGrp="1"/>
          </p:cNvSpPr>
          <p:nvPr>
            <p:ph type="sldNum" sz="quarter" idx="4"/>
          </p:nvPr>
        </p:nvSpPr>
        <p:spPr>
          <a:xfrm>
            <a:off x="8500533" y="5458120"/>
            <a:ext cx="364068" cy="256879"/>
          </a:xfrm>
          <a:prstGeom prst="rect">
            <a:avLst/>
          </a:prstGeom>
        </p:spPr>
        <p:txBody>
          <a:bodyPr vert="horz" lIns="0" tIns="0" rIns="0" bIns="0" rtlCol="0" anchor="t" anchorCtr="0"/>
          <a:lstStyle>
            <a:lvl1pPr algn="r">
              <a:defRPr sz="800">
                <a:solidFill>
                  <a:schemeClr val="tx1">
                    <a:tint val="75000"/>
                  </a:schemeClr>
                </a:solidFill>
                <a:latin typeface="Roboto" panose="02000000000000000000" pitchFamily="2" charset="0"/>
                <a:ea typeface="Roboto" panose="02000000000000000000" pitchFamily="2" charset="0"/>
              </a:defRPr>
            </a:lvl1pPr>
          </a:lstStyle>
          <a:p>
            <a:fld id="{F2DF9EC1-4EF6-8E4B-B7F3-EFCD656F9662}" type="slidenum">
              <a:rPr lang="nl-NL" smtClean="0"/>
              <a:pPr/>
              <a:t>‹nr.›</a:t>
            </a:fld>
            <a:endParaRPr lang="nl-NL" dirty="0"/>
          </a:p>
        </p:txBody>
      </p:sp>
    </p:spTree>
    <p:extLst>
      <p:ext uri="{BB962C8B-B14F-4D97-AF65-F5344CB8AC3E}">
        <p14:creationId xmlns:p14="http://schemas.microsoft.com/office/powerpoint/2010/main" val="271961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2311F3E-EF96-87FC-E6CA-5F69D90F1482}"/>
              </a:ext>
            </a:extLst>
          </p:cNvPr>
          <p:cNvSpPr/>
          <p:nvPr userDrawn="1"/>
        </p:nvSpPr>
        <p:spPr>
          <a:xfrm>
            <a:off x="0" y="-36529"/>
            <a:ext cx="9144000" cy="5788058"/>
          </a:xfrm>
          <a:prstGeom prst="rect">
            <a:avLst/>
          </a:pr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EB598E78-C18F-6C57-5857-6ABBAEEBD4E6}"/>
              </a:ext>
            </a:extLst>
          </p:cNvPr>
          <p:cNvSpPr>
            <a:spLocks noGrp="1"/>
          </p:cNvSpPr>
          <p:nvPr>
            <p:ph type="title" hasCustomPrompt="1"/>
          </p:nvPr>
        </p:nvSpPr>
        <p:spPr>
          <a:xfrm>
            <a:off x="695099" y="2352416"/>
            <a:ext cx="4725775" cy="387798"/>
          </a:xfrm>
          <a:ln>
            <a:noFill/>
          </a:ln>
        </p:spPr>
        <p:txBody>
          <a:bodyPr/>
          <a:lstStyle>
            <a:lvl1pPr>
              <a:defRPr sz="2800">
                <a:solidFill>
                  <a:schemeClr val="tx2"/>
                </a:solidFill>
              </a:defRPr>
            </a:lvl1pPr>
          </a:lstStyle>
          <a:p>
            <a:r>
              <a:rPr lang="nl-NL" dirty="0"/>
              <a:t>Klik om tekst in te voegen</a:t>
            </a:r>
          </a:p>
        </p:txBody>
      </p:sp>
      <p:pic>
        <p:nvPicPr>
          <p:cNvPr id="10" name="Afbeelding 9">
            <a:extLst>
              <a:ext uri="{FF2B5EF4-FFF2-40B4-BE49-F238E27FC236}">
                <a16:creationId xmlns:a16="http://schemas.microsoft.com/office/drawing/2014/main" id="{98D15B24-BAD8-8DD3-7915-2DA134442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6503" y="1371343"/>
            <a:ext cx="2536989" cy="2536989"/>
          </a:xfrm>
          <a:prstGeom prst="rect">
            <a:avLst/>
          </a:prstGeom>
        </p:spPr>
      </p:pic>
    </p:spTree>
    <p:extLst>
      <p:ext uri="{BB962C8B-B14F-4D97-AF65-F5344CB8AC3E}">
        <p14:creationId xmlns:p14="http://schemas.microsoft.com/office/powerpoint/2010/main" val="69738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somming en beeld">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A727BA86-FC6E-EEE3-DA01-C080E59D9BEC}"/>
              </a:ext>
            </a:extLst>
          </p:cNvPr>
          <p:cNvSpPr>
            <a:spLocks noGrp="1"/>
          </p:cNvSpPr>
          <p:nvPr>
            <p:ph type="pic" sz="quarter" idx="14" hasCustomPrompt="1"/>
          </p:nvPr>
        </p:nvSpPr>
        <p:spPr>
          <a:xfrm>
            <a:off x="4572000" y="17929"/>
            <a:ext cx="4572000" cy="5715000"/>
          </a:xfrm>
          <a:prstGeom prst="rect">
            <a:avLst/>
          </a:prstGeom>
          <a:solidFill>
            <a:schemeClr val="accent5"/>
          </a:solidFill>
        </p:spPr>
        <p:txBody>
          <a:bodyPr wrap="square" bIns="720000" anchor="b">
            <a:noAutofit/>
          </a:bodyPr>
          <a:lstStyle>
            <a:lvl1pPr algn="ctr">
              <a:defRPr>
                <a:solidFill>
                  <a:schemeClr val="bg1"/>
                </a:solidFill>
              </a:defRPr>
            </a:lvl1pPr>
          </a:lstStyle>
          <a:p>
            <a:r>
              <a:rPr lang="en-US" dirty="0" err="1"/>
              <a:t>Klik</a:t>
            </a:r>
            <a:r>
              <a:rPr lang="en-US" dirty="0"/>
              <a:t> </a:t>
            </a:r>
            <a:r>
              <a:rPr lang="en-US" dirty="0" err="1"/>
              <a:t>hier</a:t>
            </a:r>
            <a:r>
              <a:rPr lang="en-US" dirty="0"/>
              <a:t> </a:t>
            </a:r>
            <a:r>
              <a:rPr lang="en-US" dirty="0" err="1"/>
              <a:t>en</a:t>
            </a:r>
            <a:r>
              <a:rPr lang="en-US" dirty="0"/>
              <a:t> </a:t>
            </a:r>
            <a:r>
              <a:rPr lang="en-US" dirty="0" err="1"/>
              <a:t>selecteer</a:t>
            </a:r>
            <a:r>
              <a:rPr lang="en-US" dirty="0"/>
              <a:t> </a:t>
            </a:r>
            <a:r>
              <a:rPr lang="en-US" dirty="0" err="1"/>
              <a:t>een</a:t>
            </a:r>
            <a:r>
              <a:rPr lang="en-US" dirty="0"/>
              <a:t> </a:t>
            </a:r>
            <a:r>
              <a:rPr lang="en-US" dirty="0" err="1"/>
              <a:t>afbeelding</a:t>
            </a:r>
            <a:endParaRPr lang="en-US" dirty="0"/>
          </a:p>
        </p:txBody>
      </p:sp>
      <p:sp>
        <p:nvSpPr>
          <p:cNvPr id="14" name="Title Placeholder 1">
            <a:extLst>
              <a:ext uri="{FF2B5EF4-FFF2-40B4-BE49-F238E27FC236}">
                <a16:creationId xmlns:a16="http://schemas.microsoft.com/office/drawing/2014/main" id="{DCF0FB55-EDFD-DEDC-EA43-14707AD155AC}"/>
              </a:ext>
            </a:extLst>
          </p:cNvPr>
          <p:cNvSpPr>
            <a:spLocks noGrp="1"/>
          </p:cNvSpPr>
          <p:nvPr>
            <p:ph type="title" hasCustomPrompt="1"/>
          </p:nvPr>
        </p:nvSpPr>
        <p:spPr>
          <a:xfrm>
            <a:off x="628649" y="676971"/>
            <a:ext cx="3638550" cy="775597"/>
          </a:xfrm>
          <a:prstGeom prst="rect">
            <a:avLst/>
          </a:prstGeom>
        </p:spPr>
        <p:txBody>
          <a:bodyPr vert="horz" wrap="square" lIns="0" tIns="0" rIns="0" bIns="0" rtlCol="0" anchor="t" anchorCtr="0">
            <a:spAutoFit/>
          </a:bodyPr>
          <a:lstStyle>
            <a:lvl1pPr>
              <a:defRPr>
                <a:solidFill>
                  <a:schemeClr val="accent1"/>
                </a:solidFill>
              </a:defRPr>
            </a:lvl1pPr>
          </a:lstStyle>
          <a:p>
            <a:r>
              <a:rPr lang="nl-NL" dirty="0"/>
              <a:t>Klik om kop in te voegen</a:t>
            </a:r>
            <a:endParaRPr lang="en-US" dirty="0"/>
          </a:p>
        </p:txBody>
      </p:sp>
      <p:sp>
        <p:nvSpPr>
          <p:cNvPr id="20" name="Tijdelijke aanduiding voor tekst 19">
            <a:extLst>
              <a:ext uri="{FF2B5EF4-FFF2-40B4-BE49-F238E27FC236}">
                <a16:creationId xmlns:a16="http://schemas.microsoft.com/office/drawing/2014/main" id="{04CE3307-1FE5-0250-B1D6-698ADE37A197}"/>
              </a:ext>
            </a:extLst>
          </p:cNvPr>
          <p:cNvSpPr>
            <a:spLocks noGrp="1"/>
          </p:cNvSpPr>
          <p:nvPr>
            <p:ph type="body" sz="quarter" idx="15" hasCustomPrompt="1"/>
          </p:nvPr>
        </p:nvSpPr>
        <p:spPr>
          <a:xfrm>
            <a:off x="628648" y="1744133"/>
            <a:ext cx="3638551" cy="3456517"/>
          </a:xfrm>
        </p:spPr>
        <p:txBody>
          <a:bodyPr>
            <a:noAutofit/>
          </a:bodyPr>
          <a:lstStyle>
            <a:lvl1pPr marL="285750" indent="-285750">
              <a:lnSpc>
                <a:spcPct val="100000"/>
              </a:lnSpc>
              <a:spcBef>
                <a:spcPts val="0"/>
              </a:spcBef>
              <a:spcAft>
                <a:spcPts val="1000"/>
              </a:spcAft>
              <a:buFont typeface="Arial" panose="020B0604020202020204" pitchFamily="34" charset="0"/>
              <a:buChar char="•"/>
              <a:tabLst/>
              <a:defRPr sz="1600">
                <a:solidFill>
                  <a:schemeClr val="tx2"/>
                </a:solidFill>
              </a:defRPr>
            </a:lvl1pPr>
          </a:lstStyle>
          <a:p>
            <a:pPr lvl="0"/>
            <a:r>
              <a:rPr lang="nl-NL" dirty="0"/>
              <a:t>Klik hier voor tekst opsomming</a:t>
            </a:r>
          </a:p>
          <a:p>
            <a:pPr lvl="0"/>
            <a:endParaRPr lang="nl-NL" dirty="0"/>
          </a:p>
        </p:txBody>
      </p:sp>
      <p:pic>
        <p:nvPicPr>
          <p:cNvPr id="8" name="Afbeelding 7">
            <a:extLst>
              <a:ext uri="{FF2B5EF4-FFF2-40B4-BE49-F238E27FC236}">
                <a16:creationId xmlns:a16="http://schemas.microsoft.com/office/drawing/2014/main" id="{7B19EEE6-0022-27E7-4F45-AB2AF8BC6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5915" y="301951"/>
            <a:ext cx="1030727" cy="1028909"/>
          </a:xfrm>
          <a:prstGeom prst="rect">
            <a:avLst/>
          </a:prstGeom>
          <a:noFill/>
        </p:spPr>
      </p:pic>
    </p:spTree>
    <p:extLst>
      <p:ext uri="{BB962C8B-B14F-4D97-AF65-F5344CB8AC3E}">
        <p14:creationId xmlns:p14="http://schemas.microsoft.com/office/powerpoint/2010/main" val="80816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slide met beeld">
    <p:spTree>
      <p:nvGrpSpPr>
        <p:cNvPr id="1" name=""/>
        <p:cNvGrpSpPr/>
        <p:nvPr/>
      </p:nvGrpSpPr>
      <p:grpSpPr>
        <a:xfrm>
          <a:off x="0" y="0"/>
          <a:ext cx="0" cy="0"/>
          <a:chOff x="0" y="0"/>
          <a:chExt cx="0" cy="0"/>
        </a:xfrm>
      </p:grpSpPr>
      <p:sp>
        <p:nvSpPr>
          <p:cNvPr id="2" name="Tijdelijke aanduiding voor afbeelding 2">
            <a:extLst>
              <a:ext uri="{FF2B5EF4-FFF2-40B4-BE49-F238E27FC236}">
                <a16:creationId xmlns:a16="http://schemas.microsoft.com/office/drawing/2014/main" id="{D09AD2F0-5A69-B66A-53DF-D2258090A7E2}"/>
              </a:ext>
            </a:extLst>
          </p:cNvPr>
          <p:cNvSpPr>
            <a:spLocks noGrp="1"/>
          </p:cNvSpPr>
          <p:nvPr>
            <p:ph type="pic" sz="quarter" idx="11" hasCustomPrompt="1"/>
          </p:nvPr>
        </p:nvSpPr>
        <p:spPr>
          <a:xfrm>
            <a:off x="-2" y="0"/>
            <a:ext cx="9144001" cy="5715000"/>
          </a:xfrm>
          <a:solidFill>
            <a:schemeClr val="accent3"/>
          </a:solidFill>
        </p:spPr>
        <p:txBody>
          <a:bodyPr anchor="ctr"/>
          <a:lstStyle>
            <a:lvl1pPr algn="ctr">
              <a:defRPr/>
            </a:lvl1pPr>
          </a:lstStyle>
          <a:p>
            <a:r>
              <a:rPr lang="en-US" dirty="0" err="1"/>
              <a:t>Tussenslide</a:t>
            </a:r>
            <a:r>
              <a:rPr lang="en-US" dirty="0"/>
              <a:t>: </a:t>
            </a:r>
            <a:br>
              <a:rPr lang="en-US" dirty="0"/>
            </a:br>
            <a:r>
              <a:rPr lang="en-US" dirty="0" err="1"/>
              <a:t>Klik</a:t>
            </a:r>
            <a:r>
              <a:rPr lang="en-US" dirty="0"/>
              <a:t> </a:t>
            </a:r>
            <a:r>
              <a:rPr lang="en-US" dirty="0" err="1"/>
              <a:t>hier</a:t>
            </a:r>
            <a:r>
              <a:rPr lang="en-US" dirty="0"/>
              <a:t> </a:t>
            </a:r>
            <a:r>
              <a:rPr lang="en-US" dirty="0" err="1"/>
              <a:t>en</a:t>
            </a:r>
            <a:r>
              <a:rPr lang="en-US" dirty="0"/>
              <a:t> </a:t>
            </a:r>
            <a:r>
              <a:rPr lang="en-US" dirty="0" err="1"/>
              <a:t>selecteer</a:t>
            </a:r>
            <a:r>
              <a:rPr lang="en-US" dirty="0"/>
              <a:t> </a:t>
            </a:r>
            <a:r>
              <a:rPr lang="en-US" dirty="0" err="1"/>
              <a:t>een</a:t>
            </a:r>
            <a:r>
              <a:rPr lang="en-US" dirty="0"/>
              <a:t> </a:t>
            </a:r>
            <a:r>
              <a:rPr lang="en-US" dirty="0" err="1"/>
              <a:t>afbeelding</a:t>
            </a:r>
            <a:r>
              <a:rPr lang="en-US" dirty="0"/>
              <a:t> </a:t>
            </a:r>
          </a:p>
        </p:txBody>
      </p:sp>
      <p:sp>
        <p:nvSpPr>
          <p:cNvPr id="3" name="Titel 2">
            <a:extLst>
              <a:ext uri="{FF2B5EF4-FFF2-40B4-BE49-F238E27FC236}">
                <a16:creationId xmlns:a16="http://schemas.microsoft.com/office/drawing/2014/main" id="{758E63B6-8082-C6B6-9EE5-A3ED2D759F2C}"/>
              </a:ext>
            </a:extLst>
          </p:cNvPr>
          <p:cNvSpPr>
            <a:spLocks noGrp="1"/>
          </p:cNvSpPr>
          <p:nvPr>
            <p:ph type="title" hasCustomPrompt="1"/>
          </p:nvPr>
        </p:nvSpPr>
        <p:spPr/>
        <p:txBody>
          <a:bodyPr/>
          <a:lstStyle>
            <a:lvl1pPr>
              <a:defRPr>
                <a:solidFill>
                  <a:schemeClr val="bg1"/>
                </a:solidFill>
              </a:defRPr>
            </a:lvl1pPr>
          </a:lstStyle>
          <a:p>
            <a:r>
              <a:rPr lang="nl-NL" dirty="0"/>
              <a:t>Klik voor tekst kop</a:t>
            </a:r>
          </a:p>
        </p:txBody>
      </p:sp>
      <p:pic>
        <p:nvPicPr>
          <p:cNvPr id="4" name="Afbeelding 3">
            <a:extLst>
              <a:ext uri="{FF2B5EF4-FFF2-40B4-BE49-F238E27FC236}">
                <a16:creationId xmlns:a16="http://schemas.microsoft.com/office/drawing/2014/main" id="{37B666AF-961A-4C26-E725-39190D74E6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5915" y="301951"/>
            <a:ext cx="1030727" cy="1028909"/>
          </a:xfrm>
          <a:prstGeom prst="rect">
            <a:avLst/>
          </a:prstGeom>
        </p:spPr>
      </p:pic>
    </p:spTree>
    <p:extLst>
      <p:ext uri="{BB962C8B-B14F-4D97-AF65-F5344CB8AC3E}">
        <p14:creationId xmlns:p14="http://schemas.microsoft.com/office/powerpoint/2010/main" val="69882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itzondering met gra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311C90C-D291-FBC5-74B1-B17EA78A13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V="1">
            <a:off x="0" y="0"/>
            <a:ext cx="9144000" cy="5715000"/>
          </a:xfrm>
          <a:prstGeom prst="rect">
            <a:avLst/>
          </a:prstGeom>
        </p:spPr>
      </p:pic>
      <p:sp>
        <p:nvSpPr>
          <p:cNvPr id="3" name="Titel 2">
            <a:extLst>
              <a:ext uri="{FF2B5EF4-FFF2-40B4-BE49-F238E27FC236}">
                <a16:creationId xmlns:a16="http://schemas.microsoft.com/office/drawing/2014/main" id="{758E63B6-8082-C6B6-9EE5-A3ED2D759F2C}"/>
              </a:ext>
            </a:extLst>
          </p:cNvPr>
          <p:cNvSpPr>
            <a:spLocks noGrp="1"/>
          </p:cNvSpPr>
          <p:nvPr>
            <p:ph type="title" hasCustomPrompt="1"/>
          </p:nvPr>
        </p:nvSpPr>
        <p:spPr/>
        <p:txBody>
          <a:bodyPr/>
          <a:lstStyle>
            <a:lvl1pPr>
              <a:defRPr>
                <a:solidFill>
                  <a:schemeClr val="bg1"/>
                </a:solidFill>
              </a:defRPr>
            </a:lvl1pPr>
          </a:lstStyle>
          <a:p>
            <a:r>
              <a:rPr lang="nl-NL" dirty="0"/>
              <a:t>Klik voor tekst kop</a:t>
            </a:r>
          </a:p>
        </p:txBody>
      </p:sp>
      <p:sp>
        <p:nvSpPr>
          <p:cNvPr id="6" name="Tijdelijke aanduiding voor tekst 5">
            <a:extLst>
              <a:ext uri="{FF2B5EF4-FFF2-40B4-BE49-F238E27FC236}">
                <a16:creationId xmlns:a16="http://schemas.microsoft.com/office/drawing/2014/main" id="{C0BE7BE5-FAFB-5463-0ABA-C59C1546C121}"/>
              </a:ext>
            </a:extLst>
          </p:cNvPr>
          <p:cNvSpPr>
            <a:spLocks noGrp="1"/>
          </p:cNvSpPr>
          <p:nvPr>
            <p:ph type="body" sz="quarter" idx="10" hasCustomPrompt="1"/>
          </p:nvPr>
        </p:nvSpPr>
        <p:spPr>
          <a:xfrm>
            <a:off x="628648" y="1809750"/>
            <a:ext cx="8077201" cy="3390900"/>
          </a:xfrm>
        </p:spPr>
        <p:txBody>
          <a:bodyPr>
            <a:noAutofit/>
          </a:bodyPr>
          <a:lstStyle>
            <a:lvl1pPr>
              <a:spcBef>
                <a:spcPts val="0"/>
              </a:spcBef>
              <a:spcAft>
                <a:spcPts val="1000"/>
              </a:spcAft>
              <a:defRPr sz="1800" b="0" i="0">
                <a:solidFill>
                  <a:schemeClr val="bg2"/>
                </a:solidFill>
                <a:latin typeface="Roboto Medium" panose="02000000000000000000" pitchFamily="2" charset="0"/>
                <a:ea typeface="Roboto Medium" panose="02000000000000000000" pitchFamily="2" charset="0"/>
              </a:defRPr>
            </a:lvl1pPr>
            <a:lvl2pPr>
              <a:defRPr sz="1600" b="0" i="0">
                <a:solidFill>
                  <a:schemeClr val="bg2"/>
                </a:solidFill>
                <a:latin typeface="Roboto Medium" panose="02000000000000000000" pitchFamily="2" charset="0"/>
                <a:ea typeface="Roboto Medium" panose="02000000000000000000" pitchFamily="2" charset="0"/>
              </a:defRPr>
            </a:lvl2pPr>
            <a:lvl3pPr>
              <a:defRPr sz="1600" b="0" i="0">
                <a:solidFill>
                  <a:schemeClr val="bg2"/>
                </a:solidFill>
                <a:latin typeface="Roboto Medium" panose="02000000000000000000" pitchFamily="2" charset="0"/>
                <a:ea typeface="Roboto Medium" panose="02000000000000000000" pitchFamily="2" charset="0"/>
              </a:defRPr>
            </a:lvl3pPr>
            <a:lvl4pPr>
              <a:defRPr sz="1600" b="0" i="0">
                <a:solidFill>
                  <a:schemeClr val="bg2"/>
                </a:solidFill>
                <a:latin typeface="Roboto Medium" panose="02000000000000000000" pitchFamily="2" charset="0"/>
                <a:ea typeface="Roboto Medium" panose="02000000000000000000" pitchFamily="2" charset="0"/>
              </a:defRPr>
            </a:lvl4pPr>
            <a:lvl5pPr>
              <a:defRPr sz="1600" b="0" i="0">
                <a:solidFill>
                  <a:schemeClr val="bg2"/>
                </a:solidFill>
                <a:latin typeface="Roboto Medium" panose="02000000000000000000" pitchFamily="2" charset="0"/>
                <a:ea typeface="Roboto Medium" panose="02000000000000000000" pitchFamily="2" charset="0"/>
              </a:defRPr>
            </a:lvl5pPr>
          </a:lstStyle>
          <a:p>
            <a:pPr lvl="0"/>
            <a:r>
              <a:rPr lang="nl-NL" dirty="0"/>
              <a:t>Tekst op ‘grasveld’ achtergrond, niet kleiner dan 18 put </a:t>
            </a:r>
          </a:p>
        </p:txBody>
      </p:sp>
      <p:pic>
        <p:nvPicPr>
          <p:cNvPr id="4" name="Afbeelding 3">
            <a:extLst>
              <a:ext uri="{FF2B5EF4-FFF2-40B4-BE49-F238E27FC236}">
                <a16:creationId xmlns:a16="http://schemas.microsoft.com/office/drawing/2014/main" id="{37B666AF-961A-4C26-E725-39190D74E6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5915" y="301951"/>
            <a:ext cx="1030727" cy="1028909"/>
          </a:xfrm>
          <a:prstGeom prst="rect">
            <a:avLst/>
          </a:prstGeom>
        </p:spPr>
      </p:pic>
    </p:spTree>
    <p:extLst>
      <p:ext uri="{BB962C8B-B14F-4D97-AF65-F5344CB8AC3E}">
        <p14:creationId xmlns:p14="http://schemas.microsoft.com/office/powerpoint/2010/main" val="312370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2311F3E-EF96-87FC-E6CA-5F69D90F1482}"/>
              </a:ext>
            </a:extLst>
          </p:cNvPr>
          <p:cNvSpPr/>
          <p:nvPr userDrawn="1"/>
        </p:nvSpPr>
        <p:spPr>
          <a:xfrm>
            <a:off x="0" y="-36529"/>
            <a:ext cx="9144000" cy="5788058"/>
          </a:xfrm>
          <a:prstGeom prst="rect">
            <a:avLst/>
          </a:pr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8D5FA515-6ADB-1299-3362-C3695555DEB9}"/>
              </a:ext>
            </a:extLst>
          </p:cNvPr>
          <p:cNvPicPr>
            <a:picLocks noChangeAspect="1"/>
          </p:cNvPicPr>
          <p:nvPr userDrawn="1"/>
        </p:nvPicPr>
        <p:blipFill>
          <a:blip r:embed="rId2"/>
          <a:stretch>
            <a:fillRect/>
          </a:stretch>
        </p:blipFill>
        <p:spPr>
          <a:xfrm>
            <a:off x="2187803" y="846251"/>
            <a:ext cx="4022497" cy="4022497"/>
          </a:xfrm>
          <a:prstGeom prst="rect">
            <a:avLst/>
          </a:prstGeom>
        </p:spPr>
      </p:pic>
    </p:spTree>
    <p:extLst>
      <p:ext uri="{BB962C8B-B14F-4D97-AF65-F5344CB8AC3E}">
        <p14:creationId xmlns:p14="http://schemas.microsoft.com/office/powerpoint/2010/main" val="233879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slid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2311F3E-EF96-87FC-E6CA-5F69D90F1482}"/>
              </a:ext>
            </a:extLst>
          </p:cNvPr>
          <p:cNvSpPr/>
          <p:nvPr userDrawn="1"/>
        </p:nvSpPr>
        <p:spPr>
          <a:xfrm>
            <a:off x="0" y="-36529"/>
            <a:ext cx="9144000" cy="5788058"/>
          </a:xfrm>
          <a:prstGeom prst="rect">
            <a:avLst/>
          </a:pr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98D15B24-BAD8-8DD3-7915-2DA1344422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6503" y="1371343"/>
            <a:ext cx="2536989" cy="2536989"/>
          </a:xfrm>
          <a:prstGeom prst="rect">
            <a:avLst/>
          </a:prstGeom>
        </p:spPr>
      </p:pic>
      <p:sp>
        <p:nvSpPr>
          <p:cNvPr id="2" name="Titel 1">
            <a:extLst>
              <a:ext uri="{FF2B5EF4-FFF2-40B4-BE49-F238E27FC236}">
                <a16:creationId xmlns:a16="http://schemas.microsoft.com/office/drawing/2014/main" id="{1F61A388-8572-FDC1-F250-2BAC64AF3E44}"/>
              </a:ext>
            </a:extLst>
          </p:cNvPr>
          <p:cNvSpPr txBox="1">
            <a:spLocks/>
          </p:cNvSpPr>
          <p:nvPr userDrawn="1"/>
        </p:nvSpPr>
        <p:spPr>
          <a:xfrm>
            <a:off x="695099" y="2352416"/>
            <a:ext cx="4725775" cy="387798"/>
          </a:xfrm>
          <a:prstGeom prst="rect">
            <a:avLst/>
          </a:prstGeom>
        </p:spPr>
        <p:txBody>
          <a:bodyPr vert="horz" lIns="0" tIns="0" rIns="0" bIns="0" rtlCol="0" anchor="t" anchorCtr="0">
            <a:spAutoFit/>
          </a:bodyPr>
          <a:lstStyle>
            <a:lvl1pPr algn="l" defTabSz="685800" rtl="0" eaLnBrk="1" latinLnBrk="0" hangingPunct="1">
              <a:lnSpc>
                <a:spcPct val="90000"/>
              </a:lnSpc>
              <a:spcBef>
                <a:spcPct val="0"/>
              </a:spcBef>
              <a:buNone/>
              <a:defRPr sz="2800" b="0" i="0" kern="1200">
                <a:solidFill>
                  <a:schemeClr val="tx1"/>
                </a:solidFill>
                <a:latin typeface="Roboto Medium" panose="02000000000000000000" pitchFamily="2" charset="0"/>
                <a:ea typeface="Roboto Medium" panose="02000000000000000000" pitchFamily="2" charset="0"/>
                <a:cs typeface="+mj-cs"/>
              </a:defRPr>
            </a:lvl1pPr>
          </a:lstStyle>
          <a:p>
            <a:r>
              <a:rPr lang="nl-NL">
                <a:solidFill>
                  <a:schemeClr val="tx2"/>
                </a:solidFill>
              </a:rPr>
              <a:t>www.vvdemeern.nl</a:t>
            </a:r>
            <a:endParaRPr lang="nl-NL" dirty="0">
              <a:solidFill>
                <a:schemeClr val="tx2"/>
              </a:solidFill>
            </a:endParaRPr>
          </a:p>
        </p:txBody>
      </p:sp>
      <p:grpSp>
        <p:nvGrpSpPr>
          <p:cNvPr id="3" name="Groep 2">
            <a:extLst>
              <a:ext uri="{FF2B5EF4-FFF2-40B4-BE49-F238E27FC236}">
                <a16:creationId xmlns:a16="http://schemas.microsoft.com/office/drawing/2014/main" id="{002A9F88-9D8A-CAD2-F80A-39C956275624}"/>
              </a:ext>
            </a:extLst>
          </p:cNvPr>
          <p:cNvGrpSpPr/>
          <p:nvPr userDrawn="1"/>
        </p:nvGrpSpPr>
        <p:grpSpPr>
          <a:xfrm>
            <a:off x="709528" y="2974787"/>
            <a:ext cx="2864601" cy="519516"/>
            <a:chOff x="636376" y="3129653"/>
            <a:chExt cx="2864601" cy="519516"/>
          </a:xfrm>
        </p:grpSpPr>
        <p:pic>
          <p:nvPicPr>
            <p:cNvPr id="4" name="Afbeelding 3">
              <a:extLst>
                <a:ext uri="{FF2B5EF4-FFF2-40B4-BE49-F238E27FC236}">
                  <a16:creationId xmlns:a16="http://schemas.microsoft.com/office/drawing/2014/main" id="{6F6100DE-AE24-2259-B26B-A5720116B0BD}"/>
                </a:ext>
              </a:extLst>
            </p:cNvPr>
            <p:cNvPicPr>
              <a:picLocks noChangeAspect="1"/>
            </p:cNvPicPr>
            <p:nvPr/>
          </p:nvPicPr>
          <p:blipFill>
            <a:blip r:embed="rId3"/>
            <a:stretch>
              <a:fillRect/>
            </a:stretch>
          </p:blipFill>
          <p:spPr>
            <a:xfrm>
              <a:off x="636376" y="3129653"/>
              <a:ext cx="519516" cy="519516"/>
            </a:xfrm>
            <a:prstGeom prst="rect">
              <a:avLst/>
            </a:prstGeom>
          </p:spPr>
        </p:pic>
        <p:pic>
          <p:nvPicPr>
            <p:cNvPr id="5" name="Afbeelding 4">
              <a:extLst>
                <a:ext uri="{FF2B5EF4-FFF2-40B4-BE49-F238E27FC236}">
                  <a16:creationId xmlns:a16="http://schemas.microsoft.com/office/drawing/2014/main" id="{E9F76F1B-D76E-0AFF-C17E-7C94C357386B}"/>
                </a:ext>
              </a:extLst>
            </p:cNvPr>
            <p:cNvPicPr>
              <a:picLocks noChangeAspect="1"/>
            </p:cNvPicPr>
            <p:nvPr/>
          </p:nvPicPr>
          <p:blipFill>
            <a:blip r:embed="rId4"/>
            <a:stretch>
              <a:fillRect/>
            </a:stretch>
          </p:blipFill>
          <p:spPr>
            <a:xfrm>
              <a:off x="1418071" y="3129653"/>
              <a:ext cx="519516" cy="519516"/>
            </a:xfrm>
            <a:prstGeom prst="rect">
              <a:avLst/>
            </a:prstGeom>
          </p:spPr>
        </p:pic>
        <p:pic>
          <p:nvPicPr>
            <p:cNvPr id="6" name="Afbeelding 5">
              <a:extLst>
                <a:ext uri="{FF2B5EF4-FFF2-40B4-BE49-F238E27FC236}">
                  <a16:creationId xmlns:a16="http://schemas.microsoft.com/office/drawing/2014/main" id="{303B5EE2-D5FE-A343-0C5C-4250A7EB724A}"/>
                </a:ext>
              </a:extLst>
            </p:cNvPr>
            <p:cNvPicPr>
              <a:picLocks noChangeAspect="1"/>
            </p:cNvPicPr>
            <p:nvPr/>
          </p:nvPicPr>
          <p:blipFill>
            <a:blip r:embed="rId5"/>
            <a:stretch>
              <a:fillRect/>
            </a:stretch>
          </p:blipFill>
          <p:spPr>
            <a:xfrm>
              <a:off x="2199766" y="3129653"/>
              <a:ext cx="519516" cy="519516"/>
            </a:xfrm>
            <a:prstGeom prst="rect">
              <a:avLst/>
            </a:prstGeom>
          </p:spPr>
        </p:pic>
        <p:pic>
          <p:nvPicPr>
            <p:cNvPr id="9" name="Afbeelding 8">
              <a:extLst>
                <a:ext uri="{FF2B5EF4-FFF2-40B4-BE49-F238E27FC236}">
                  <a16:creationId xmlns:a16="http://schemas.microsoft.com/office/drawing/2014/main" id="{2A0A50A0-96E6-EB10-7BE2-84320BCBF76C}"/>
                </a:ext>
              </a:extLst>
            </p:cNvPr>
            <p:cNvPicPr>
              <a:picLocks noChangeAspect="1"/>
            </p:cNvPicPr>
            <p:nvPr/>
          </p:nvPicPr>
          <p:blipFill>
            <a:blip r:embed="rId6"/>
            <a:stretch>
              <a:fillRect/>
            </a:stretch>
          </p:blipFill>
          <p:spPr>
            <a:xfrm>
              <a:off x="2981461" y="3129653"/>
              <a:ext cx="519516" cy="519516"/>
            </a:xfrm>
            <a:prstGeom prst="rect">
              <a:avLst/>
            </a:prstGeom>
          </p:spPr>
        </p:pic>
      </p:grpSp>
    </p:spTree>
    <p:extLst>
      <p:ext uri="{BB962C8B-B14F-4D97-AF65-F5344CB8AC3E}">
        <p14:creationId xmlns:p14="http://schemas.microsoft.com/office/powerpoint/2010/main" val="27593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352264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49" y="676972"/>
            <a:ext cx="7054195" cy="387798"/>
          </a:xfrm>
          <a:prstGeom prst="rect">
            <a:avLst/>
          </a:prstGeom>
        </p:spPr>
        <p:txBody>
          <a:bodyPr vert="horz" lIns="0" tIns="0" rIns="0" bIns="0" rtlCol="0" anchor="t" anchorCtr="0">
            <a:spAutoFit/>
          </a:bodyPr>
          <a:lstStyle/>
          <a:p>
            <a:r>
              <a:rPr lang="nl-NL" dirty="0"/>
              <a:t>Klik om kop te bewerken</a:t>
            </a:r>
            <a:endParaRPr lang="en-US" dirty="0"/>
          </a:p>
        </p:txBody>
      </p:sp>
      <p:sp>
        <p:nvSpPr>
          <p:cNvPr id="3" name="Text Placeholder 2"/>
          <p:cNvSpPr>
            <a:spLocks noGrp="1"/>
          </p:cNvSpPr>
          <p:nvPr>
            <p:ph type="body" idx="1"/>
          </p:nvPr>
        </p:nvSpPr>
        <p:spPr>
          <a:xfrm>
            <a:off x="628650" y="1596045"/>
            <a:ext cx="7054194" cy="3441984"/>
          </a:xfrm>
          <a:prstGeom prst="rect">
            <a:avLst/>
          </a:prstGeom>
        </p:spPr>
        <p:txBody>
          <a:bodyPr vert="horz" lIns="0" tIns="0" rIns="0" bIns="0" rtlCol="0">
            <a:noAutofit/>
          </a:bodyPr>
          <a:lstStyle/>
          <a:p>
            <a:pPr lvl="0"/>
            <a:r>
              <a:rPr lang="nl-NL" dirty="0"/>
              <a:t>Klikken om de tekst in te voegen</a:t>
            </a:r>
          </a:p>
        </p:txBody>
      </p:sp>
      <p:pic>
        <p:nvPicPr>
          <p:cNvPr id="7" name="Afbeelding 6">
            <a:extLst>
              <a:ext uri="{FF2B5EF4-FFF2-40B4-BE49-F238E27FC236}">
                <a16:creationId xmlns:a16="http://schemas.microsoft.com/office/drawing/2014/main" id="{844C4851-155E-2904-1B31-F8F8A8DC643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914614" y="304271"/>
            <a:ext cx="1024069" cy="1024069"/>
          </a:xfrm>
          <a:prstGeom prst="rect">
            <a:avLst/>
          </a:prstGeom>
        </p:spPr>
      </p:pic>
      <p:sp>
        <p:nvSpPr>
          <p:cNvPr id="4" name="Tijdelijke aanduiding voor dianummer 3">
            <a:extLst>
              <a:ext uri="{FF2B5EF4-FFF2-40B4-BE49-F238E27FC236}">
                <a16:creationId xmlns:a16="http://schemas.microsoft.com/office/drawing/2014/main" id="{84B24ECB-5A2A-8AB8-EF05-AC64AC8C11F4}"/>
              </a:ext>
            </a:extLst>
          </p:cNvPr>
          <p:cNvSpPr>
            <a:spLocks noGrp="1"/>
          </p:cNvSpPr>
          <p:nvPr>
            <p:ph type="sldNum" sz="quarter" idx="4"/>
          </p:nvPr>
        </p:nvSpPr>
        <p:spPr>
          <a:xfrm>
            <a:off x="8500533" y="5458120"/>
            <a:ext cx="364068" cy="256879"/>
          </a:xfrm>
          <a:prstGeom prst="rect">
            <a:avLst/>
          </a:prstGeom>
        </p:spPr>
        <p:txBody>
          <a:bodyPr vert="horz" lIns="0" tIns="0" rIns="0" bIns="0" rtlCol="0" anchor="t" anchorCtr="0"/>
          <a:lstStyle>
            <a:lvl1pPr algn="r">
              <a:defRPr sz="800">
                <a:solidFill>
                  <a:schemeClr val="tx1">
                    <a:tint val="75000"/>
                  </a:schemeClr>
                </a:solidFill>
                <a:latin typeface="Roboto" panose="02000000000000000000" pitchFamily="2" charset="0"/>
                <a:ea typeface="Roboto" panose="02000000000000000000" pitchFamily="2" charset="0"/>
              </a:defRPr>
            </a:lvl1pPr>
          </a:lstStyle>
          <a:p>
            <a:fld id="{F2DF9EC1-4EF6-8E4B-B7F3-EFCD656F9662}" type="slidenum">
              <a:rPr lang="nl-NL" smtClean="0"/>
              <a:pPr/>
              <a:t>‹nr.›</a:t>
            </a:fld>
            <a:endParaRPr lang="nl-NL" dirty="0"/>
          </a:p>
        </p:txBody>
      </p:sp>
    </p:spTree>
    <p:extLst>
      <p:ext uri="{BB962C8B-B14F-4D97-AF65-F5344CB8AC3E}">
        <p14:creationId xmlns:p14="http://schemas.microsoft.com/office/powerpoint/2010/main" val="26841677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1" r:id="rId5"/>
    <p:sldLayoutId id="2147483668" r:id="rId6"/>
    <p:sldLayoutId id="2147483669" r:id="rId7"/>
    <p:sldLayoutId id="2147483670" r:id="rId8"/>
    <p:sldLayoutId id="2147483672" r:id="rId9"/>
  </p:sldLayoutIdLst>
  <p:hf hdr="0" ftr="0" dt="0"/>
  <p:txStyles>
    <p:titleStyle>
      <a:lvl1pPr algn="l" defTabSz="685800" rtl="0" eaLnBrk="1" latinLnBrk="0" hangingPunct="1">
        <a:lnSpc>
          <a:spcPct val="90000"/>
        </a:lnSpc>
        <a:spcBef>
          <a:spcPct val="0"/>
        </a:spcBef>
        <a:buNone/>
        <a:defRPr sz="2800" b="0" i="0" kern="1200">
          <a:solidFill>
            <a:schemeClr val="tx1"/>
          </a:solidFill>
          <a:latin typeface="Roboto Medium" panose="02000000000000000000" pitchFamily="2" charset="0"/>
          <a:ea typeface="Roboto Medium" panose="02000000000000000000" pitchFamily="2" charset="0"/>
          <a:cs typeface="+mj-cs"/>
        </a:defRPr>
      </a:lvl1pPr>
    </p:titleStyle>
    <p:bodyStyle>
      <a:lvl1pPr marL="0" indent="0" algn="l" defTabSz="685800" rtl="0" eaLnBrk="1" latinLnBrk="0" hangingPunct="1">
        <a:lnSpc>
          <a:spcPct val="120000"/>
        </a:lnSpc>
        <a:spcBef>
          <a:spcPts val="0"/>
        </a:spcBef>
        <a:spcAft>
          <a:spcPts val="1000"/>
        </a:spcAft>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1pPr>
      <a:lvl2pPr marL="342900" indent="0" algn="l" defTabSz="685800" rtl="0" eaLnBrk="1" latinLnBrk="0" hangingPunct="1">
        <a:lnSpc>
          <a:spcPct val="100000"/>
        </a:lnSpc>
        <a:spcBef>
          <a:spcPts val="375"/>
        </a:spcBef>
        <a:spcAft>
          <a:spcPts val="1000"/>
        </a:spcAft>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2pPr>
      <a:lvl3pPr marL="685800" indent="0" algn="l" defTabSz="685800" rtl="0" eaLnBrk="1" latinLnBrk="0" hangingPunct="1">
        <a:lnSpc>
          <a:spcPct val="100000"/>
        </a:lnSpc>
        <a:spcBef>
          <a:spcPts val="375"/>
        </a:spcBef>
        <a:spcAft>
          <a:spcPts val="1000"/>
        </a:spcAft>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3pPr>
      <a:lvl4pPr marL="1028700" indent="0" algn="l" defTabSz="685800" rtl="0" eaLnBrk="1" latinLnBrk="0" hangingPunct="1">
        <a:lnSpc>
          <a:spcPct val="100000"/>
        </a:lnSpc>
        <a:spcBef>
          <a:spcPts val="375"/>
        </a:spcBef>
        <a:spcAft>
          <a:spcPts val="1000"/>
        </a:spcAft>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371600" indent="0" algn="l" defTabSz="685800" rtl="0" eaLnBrk="1" latinLnBrk="0" hangingPunct="1">
        <a:lnSpc>
          <a:spcPct val="100000"/>
        </a:lnSpc>
        <a:spcBef>
          <a:spcPts val="375"/>
        </a:spcBef>
        <a:spcAft>
          <a:spcPts val="1000"/>
        </a:spcAft>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wedstrijdsecretarisjunioren@vvdemeern.n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operatiejeugd@vvdemeern.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ledenadministratie@vvdemeern.n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RF9Yu31Svg" TargetMode="External"/><Relationship Id="rId2" Type="http://schemas.openxmlformats.org/officeDocument/2006/relationships/hyperlink" Target="mailto:administratiejeugd@vvdemeern.n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2.emf"/><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vvdemeern.n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knvb.nl/junioren" TargetMode="External"/><Relationship Id="rId2" Type="http://schemas.openxmlformats.org/officeDocument/2006/relationships/hyperlink" Target="https://www.knvb.nl/pupillenvoetbal"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knvb.nl/nieuws/assist-wedstrijdsecretarissen/assist-wedstrijdsecretarissen/69162/pilots-vernieuw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3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Overige kleding</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10</a:t>
            </a:fld>
            <a:endParaRPr lang="nl-NL" dirty="0"/>
          </a:p>
        </p:txBody>
      </p:sp>
      <p:sp>
        <p:nvSpPr>
          <p:cNvPr id="7" name="Tijdelijke aanduiding voor tekst 2">
            <a:extLst>
              <a:ext uri="{FF2B5EF4-FFF2-40B4-BE49-F238E27FC236}">
                <a16:creationId xmlns:a16="http://schemas.microsoft.com/office/drawing/2014/main" id="{605DAB26-8B22-B67A-B5A1-3759F171BB01}"/>
              </a:ext>
            </a:extLst>
          </p:cNvPr>
          <p:cNvSpPr>
            <a:spLocks noGrp="1"/>
          </p:cNvSpPr>
          <p:nvPr>
            <p:ph type="body" sz="quarter" idx="10"/>
          </p:nvPr>
        </p:nvSpPr>
        <p:spPr>
          <a:xfrm>
            <a:off x="628649" y="1595718"/>
            <a:ext cx="7054195" cy="3604932"/>
          </a:xfrm>
        </p:spPr>
        <p:txBody>
          <a:bodyPr/>
          <a:lstStyle/>
          <a:p>
            <a:r>
              <a:rPr lang="nl-NL" dirty="0">
                <a:solidFill>
                  <a:schemeClr val="accent1"/>
                </a:solidFill>
              </a:rPr>
              <a:t>Overige kleding en accessoires via webshop, link op de website</a:t>
            </a:r>
          </a:p>
          <a:p>
            <a:pPr marL="285750" indent="-285750">
              <a:buFontTx/>
              <a:buChar char="-"/>
            </a:pPr>
            <a:r>
              <a:rPr lang="nl-NL" dirty="0"/>
              <a:t>Trainingspakken</a:t>
            </a:r>
          </a:p>
          <a:p>
            <a:pPr marL="285750" indent="-285750">
              <a:buFontTx/>
              <a:buChar char="-"/>
            </a:pPr>
            <a:r>
              <a:rPr lang="nl-NL" dirty="0"/>
              <a:t>Trainingssets</a:t>
            </a:r>
          </a:p>
          <a:p>
            <a:pPr marL="285750" indent="-285750">
              <a:buFontTx/>
              <a:buChar char="-"/>
            </a:pPr>
            <a:r>
              <a:rPr lang="nl-NL" dirty="0"/>
              <a:t>Tassen</a:t>
            </a:r>
          </a:p>
          <a:p>
            <a:pPr marL="285750" indent="-285750">
              <a:buFontTx/>
              <a:buChar char="-"/>
            </a:pPr>
            <a:r>
              <a:rPr lang="nl-NL" dirty="0"/>
              <a:t>Wanneer op voorraad: Besteld voor maandag 1200 uur, zaterdag ophalen in uitgifteruimte</a:t>
            </a:r>
          </a:p>
          <a:p>
            <a:pPr marL="285750" indent="-285750">
              <a:buFontTx/>
              <a:buChar char="-"/>
            </a:pPr>
            <a:r>
              <a:rPr lang="nl-NL" dirty="0"/>
              <a:t>Advies: Eerst passen, paskleding bij de uitgifteruimte </a:t>
            </a:r>
          </a:p>
        </p:txBody>
      </p:sp>
    </p:spTree>
    <p:extLst>
      <p:ext uri="{BB962C8B-B14F-4D97-AF65-F5344CB8AC3E}">
        <p14:creationId xmlns:p14="http://schemas.microsoft.com/office/powerpoint/2010/main" val="253878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Sportpark</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11</a:t>
            </a:fld>
            <a:endParaRPr lang="nl-NL" dirty="0"/>
          </a:p>
        </p:txBody>
      </p:sp>
      <p:pic>
        <p:nvPicPr>
          <p:cNvPr id="7" name="Afbeelding 6">
            <a:extLst>
              <a:ext uri="{FF2B5EF4-FFF2-40B4-BE49-F238E27FC236}">
                <a16:creationId xmlns:a16="http://schemas.microsoft.com/office/drawing/2014/main" id="{6A02AF14-7D83-836F-ABC3-F1D6189C4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646" y="1169646"/>
            <a:ext cx="4185139" cy="4185139"/>
          </a:xfrm>
          <a:prstGeom prst="rect">
            <a:avLst/>
          </a:prstGeom>
        </p:spPr>
      </p:pic>
    </p:spTree>
    <p:extLst>
      <p:ext uri="{BB962C8B-B14F-4D97-AF65-F5344CB8AC3E}">
        <p14:creationId xmlns:p14="http://schemas.microsoft.com/office/powerpoint/2010/main" val="15373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Velden O8 en ouder</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12</a:t>
            </a:fld>
            <a:endParaRPr lang="nl-NL" dirty="0"/>
          </a:p>
        </p:txBody>
      </p:sp>
      <p:pic>
        <p:nvPicPr>
          <p:cNvPr id="3" name="Afbeelding 2">
            <a:extLst>
              <a:ext uri="{FF2B5EF4-FFF2-40B4-BE49-F238E27FC236}">
                <a16:creationId xmlns:a16="http://schemas.microsoft.com/office/drawing/2014/main" id="{7A0D57EA-ABE4-55AF-8D09-42820559608F}"/>
              </a:ext>
            </a:extLst>
          </p:cNvPr>
          <p:cNvPicPr>
            <a:picLocks noChangeAspect="1"/>
          </p:cNvPicPr>
          <p:nvPr/>
        </p:nvPicPr>
        <p:blipFill>
          <a:blip r:embed="rId3"/>
          <a:stretch>
            <a:fillRect/>
          </a:stretch>
        </p:blipFill>
        <p:spPr>
          <a:xfrm>
            <a:off x="1336023" y="985349"/>
            <a:ext cx="6715280" cy="4601210"/>
          </a:xfrm>
          <a:prstGeom prst="rect">
            <a:avLst/>
          </a:prstGeom>
        </p:spPr>
      </p:pic>
    </p:spTree>
    <p:extLst>
      <p:ext uri="{BB962C8B-B14F-4D97-AF65-F5344CB8AC3E}">
        <p14:creationId xmlns:p14="http://schemas.microsoft.com/office/powerpoint/2010/main" val="236571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Trainingen en start seizoen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543078" cy="3717062"/>
          </a:xfrm>
        </p:spPr>
        <p:txBody>
          <a:bodyPr/>
          <a:lstStyle/>
          <a:p>
            <a:r>
              <a:rPr lang="nl-NL" dirty="0">
                <a:solidFill>
                  <a:schemeClr val="accent1"/>
                </a:solidFill>
              </a:rPr>
              <a:t>Training</a:t>
            </a:r>
          </a:p>
          <a:p>
            <a:pPr marL="285750" indent="-285750">
              <a:buFontTx/>
              <a:buChar char="-"/>
            </a:pPr>
            <a:r>
              <a:rPr lang="nl-NL" dirty="0"/>
              <a:t>Trainingsschema op website (minimaal 1 training, meer mogelijk)</a:t>
            </a:r>
          </a:p>
          <a:p>
            <a:pPr marL="285750" indent="-285750">
              <a:buFontTx/>
              <a:buChar char="-"/>
            </a:pPr>
            <a:r>
              <a:rPr lang="nl-NL" dirty="0"/>
              <a:t>Start vanaf maandag 19 augustus  (selecties /midden-bovenbouw 12 augustus)</a:t>
            </a:r>
          </a:p>
          <a:p>
            <a:r>
              <a:rPr lang="nl-NL" dirty="0">
                <a:solidFill>
                  <a:schemeClr val="accent1"/>
                </a:solidFill>
              </a:rPr>
              <a:t>Start seizoen (eerste competitie- of bekerwedstrijd) </a:t>
            </a:r>
          </a:p>
          <a:p>
            <a:pPr marL="285750" indent="-285750">
              <a:buFontTx/>
              <a:buChar char="-"/>
            </a:pPr>
            <a:r>
              <a:rPr lang="nl-NL" dirty="0"/>
              <a:t>Divisie O14-O16-O23	zaterdag 24 augustus</a:t>
            </a:r>
          </a:p>
          <a:p>
            <a:pPr marL="285750" indent="-285750">
              <a:buFontTx/>
              <a:buChar char="-"/>
            </a:pPr>
            <a:r>
              <a:rPr lang="nl-NL" dirty="0"/>
              <a:t>Divisie O13-O15-O17-O19	zaterdag 31 augustus</a:t>
            </a:r>
          </a:p>
          <a:p>
            <a:r>
              <a:rPr lang="nl-NL" dirty="0"/>
              <a:t>     (spelen beker, </a:t>
            </a:r>
            <a:r>
              <a:rPr lang="nl-NL" dirty="0" err="1"/>
              <a:t>najaars</a:t>
            </a:r>
            <a:r>
              <a:rPr lang="nl-NL" dirty="0"/>
              <a:t>- en voorjaarscompetitie)</a:t>
            </a:r>
          </a:p>
          <a:p>
            <a:pPr marL="285750" indent="-285750">
              <a:buFontTx/>
              <a:buChar char="-"/>
            </a:pPr>
            <a:r>
              <a:rPr lang="nl-NL" dirty="0"/>
              <a:t>Overige JO en alle MO	zaterdag 7 september </a:t>
            </a:r>
          </a:p>
          <a:p>
            <a:r>
              <a:rPr lang="nl-NL" dirty="0"/>
              <a:t>     (spelen 3 of 4 fasen, herindeling na iedere fase – teams op gelijk niveau)</a:t>
            </a:r>
          </a:p>
          <a:p>
            <a:pPr marL="285750" indent="-285750">
              <a:buFontTx/>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13</a:t>
            </a:fld>
            <a:endParaRPr lang="nl-NL" dirty="0"/>
          </a:p>
        </p:txBody>
      </p:sp>
    </p:spTree>
    <p:extLst>
      <p:ext uri="{BB962C8B-B14F-4D97-AF65-F5344CB8AC3E}">
        <p14:creationId xmlns:p14="http://schemas.microsoft.com/office/powerpoint/2010/main" val="111165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Trainingen en start seizoen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543078" cy="3717062"/>
          </a:xfrm>
        </p:spPr>
        <p:txBody>
          <a:bodyPr/>
          <a:lstStyle/>
          <a:p>
            <a:r>
              <a:rPr lang="nl-NL" dirty="0">
                <a:solidFill>
                  <a:schemeClr val="accent1"/>
                </a:solidFill>
              </a:rPr>
              <a:t>O8 tot en met O12</a:t>
            </a:r>
          </a:p>
          <a:p>
            <a:pPr marL="285750" indent="-285750">
              <a:buFontTx/>
              <a:buChar char="-"/>
            </a:pPr>
            <a:r>
              <a:rPr lang="nl-NL" dirty="0"/>
              <a:t>Trainen op maandag- en woensdagmiddag (extra training op vrijdag mogelijk)</a:t>
            </a:r>
          </a:p>
          <a:p>
            <a:pPr marL="285750" indent="-285750">
              <a:buFontTx/>
              <a:buChar char="-"/>
            </a:pPr>
            <a:r>
              <a:rPr lang="nl-NL" dirty="0"/>
              <a:t>Start training maandag 19 augustus (onder voorbehoud, mogelijk 26 augustus)</a:t>
            </a:r>
          </a:p>
          <a:p>
            <a:r>
              <a:rPr lang="nl-NL" dirty="0">
                <a:solidFill>
                  <a:schemeClr val="accent1"/>
                </a:solidFill>
              </a:rPr>
              <a:t>Gemeenschappelijke trainingen (tijden onder voorbehoud)</a:t>
            </a:r>
          </a:p>
          <a:p>
            <a:pPr marL="285750" indent="-285750">
              <a:buFontTx/>
              <a:buChar char="-"/>
            </a:pPr>
            <a:r>
              <a:rPr lang="nl-NL" dirty="0"/>
              <a:t>O8 / O9 / O10 samen maandag en woensdag 16.30 - 17.45 uur</a:t>
            </a:r>
          </a:p>
          <a:p>
            <a:pPr marL="285750" indent="-285750">
              <a:buFontTx/>
              <a:buChar char="-"/>
            </a:pPr>
            <a:r>
              <a:rPr lang="nl-NL" dirty="0"/>
              <a:t>JO11 / JO12 samen maandag en woensdag 17.45 - 19.00 uur</a:t>
            </a:r>
          </a:p>
          <a:p>
            <a:pPr marL="285750" indent="-285750">
              <a:buFontTx/>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14</a:t>
            </a:fld>
            <a:endParaRPr lang="nl-NL" dirty="0"/>
          </a:p>
        </p:txBody>
      </p:sp>
    </p:spTree>
    <p:extLst>
      <p:ext uri="{BB962C8B-B14F-4D97-AF65-F5344CB8AC3E}">
        <p14:creationId xmlns:p14="http://schemas.microsoft.com/office/powerpoint/2010/main" val="337975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Wedstrijddag</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543078" cy="3717062"/>
          </a:xfrm>
        </p:spPr>
        <p:txBody>
          <a:bodyPr/>
          <a:lstStyle/>
          <a:p>
            <a:r>
              <a:rPr lang="nl-NL" dirty="0">
                <a:solidFill>
                  <a:schemeClr val="accent1"/>
                </a:solidFill>
              </a:rPr>
              <a:t>Regelen officials</a:t>
            </a:r>
          </a:p>
          <a:p>
            <a:pPr marL="285750" indent="-285750">
              <a:buFont typeface="Arial" panose="020B0604020202020204" pitchFamily="34" charset="0"/>
              <a:buChar char="•"/>
            </a:pPr>
            <a:r>
              <a:rPr lang="nl-NL" dirty="0"/>
              <a:t>Zelf scheidsrechter (spelbegeleider) regelen bij O8 / O12 (koop fluitje)</a:t>
            </a:r>
          </a:p>
          <a:p>
            <a:endParaRPr lang="nl-NL" sz="800" dirty="0"/>
          </a:p>
          <a:p>
            <a:pPr marL="285750" indent="-285750">
              <a:buFont typeface="Arial" panose="020B0604020202020204" pitchFamily="34" charset="0"/>
              <a:buChar char="•"/>
            </a:pPr>
            <a:r>
              <a:rPr lang="nl-NL" dirty="0"/>
              <a:t>Aanstelling scheidsrechters vanuit club O13 / O20 meestal op donderdag</a:t>
            </a:r>
          </a:p>
          <a:p>
            <a:pPr marL="285750" indent="-285750">
              <a:buFont typeface="Arial" panose="020B0604020202020204" pitchFamily="34" charset="0"/>
              <a:buChar char="•"/>
            </a:pPr>
            <a:endParaRPr lang="nl-NL" sz="800" dirty="0"/>
          </a:p>
          <a:p>
            <a:pPr marL="285750" indent="-285750">
              <a:buFont typeface="Arial" panose="020B0604020202020204" pitchFamily="34" charset="0"/>
              <a:buChar char="•"/>
            </a:pPr>
            <a:r>
              <a:rPr lang="nl-NL" dirty="0"/>
              <a:t>“Eigen” scheidsrechter als back-up bij O13 / O20</a:t>
            </a:r>
          </a:p>
          <a:p>
            <a:pPr marL="285750" indent="-285750">
              <a:buFont typeface="Arial" panose="020B0604020202020204" pitchFamily="34" charset="0"/>
              <a:buChar char="•"/>
            </a:pPr>
            <a:endParaRPr lang="nl-NL" sz="800" dirty="0"/>
          </a:p>
          <a:p>
            <a:pPr marL="285750" indent="-285750">
              <a:buFont typeface="Arial" panose="020B0604020202020204" pitchFamily="34" charset="0"/>
              <a:buChar char="•"/>
            </a:pPr>
            <a:r>
              <a:rPr lang="nl-NL" dirty="0"/>
              <a:t>Regelen grensrechter bij O13 / O20</a:t>
            </a:r>
          </a:p>
          <a:p>
            <a:pPr marL="285750" indent="-285750">
              <a:buFont typeface="Arial" panose="020B0604020202020204" pitchFamily="34" charset="0"/>
              <a:buChar char="•"/>
            </a:pPr>
            <a:endParaRPr lang="nl-NL" sz="800" dirty="0"/>
          </a:p>
          <a:p>
            <a:r>
              <a:rPr lang="nl-NL" dirty="0">
                <a:solidFill>
                  <a:srgbClr val="EE7623"/>
                </a:solidFill>
              </a:rPr>
              <a:t>NB: Spelbegeleiders, scheidsrechters en grensrechters coachen niet!</a:t>
            </a:r>
          </a:p>
          <a:p>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15</a:t>
            </a:fld>
            <a:endParaRPr lang="nl-NL" dirty="0"/>
          </a:p>
        </p:txBody>
      </p:sp>
    </p:spTree>
    <p:extLst>
      <p:ext uri="{BB962C8B-B14F-4D97-AF65-F5344CB8AC3E}">
        <p14:creationId xmlns:p14="http://schemas.microsoft.com/office/powerpoint/2010/main" val="414868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Wedstrijddag</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871884" cy="3717062"/>
          </a:xfrm>
        </p:spPr>
        <p:txBody>
          <a:bodyPr/>
          <a:lstStyle/>
          <a:p>
            <a:r>
              <a:rPr lang="nl-NL" dirty="0">
                <a:solidFill>
                  <a:schemeClr val="accent1"/>
                </a:solidFill>
              </a:rPr>
              <a:t>Verzamelen team</a:t>
            </a:r>
          </a:p>
          <a:p>
            <a:pPr marL="285750" indent="-285750">
              <a:buFontTx/>
              <a:buChar char="-"/>
            </a:pPr>
            <a:r>
              <a:rPr lang="nl-NL" dirty="0"/>
              <a:t>Afspraak in de week voorafgaand in de app (tijd, plaats)</a:t>
            </a:r>
          </a:p>
          <a:p>
            <a:pPr marL="285750" indent="-285750">
              <a:buFontTx/>
              <a:buChar char="-"/>
            </a:pPr>
            <a:r>
              <a:rPr lang="nl-NL" dirty="0"/>
              <a:t>Wanneer nodig, lenen spelers. Benaderen via andere teamleiders!</a:t>
            </a:r>
          </a:p>
          <a:p>
            <a:pPr marL="285750" indent="-285750">
              <a:buFontTx/>
              <a:buChar char="-"/>
            </a:pPr>
            <a:r>
              <a:rPr lang="nl-NL" dirty="0"/>
              <a:t>Bij uitwedstrijden NIET verzamelen bij de club</a:t>
            </a:r>
          </a:p>
          <a:p>
            <a:pPr marL="285750" indent="-285750">
              <a:buFontTx/>
              <a:buChar char="-"/>
            </a:pPr>
            <a:r>
              <a:rPr lang="nl-NL" dirty="0"/>
              <a:t>Melden bij het wedstrijdsecretariaat</a:t>
            </a:r>
          </a:p>
          <a:p>
            <a:pPr marL="285750" indent="-285750">
              <a:buFontTx/>
              <a:buChar char="-"/>
            </a:pPr>
            <a:r>
              <a:rPr lang="nl-NL" dirty="0"/>
              <a:t>Invullen digitaal wedstrijdformulier op mobiel (Wedstrijdzakenapp)</a:t>
            </a:r>
          </a:p>
          <a:p>
            <a:pPr marL="285750" indent="-285750">
              <a:buFontTx/>
              <a:buChar char="-"/>
            </a:pPr>
            <a:r>
              <a:rPr lang="nl-NL" dirty="0">
                <a:solidFill>
                  <a:srgbClr val="EE7623"/>
                </a:solidFill>
              </a:rPr>
              <a:t>Spelers die niet op het wedstrijdformulier staan spelen NIET!</a:t>
            </a:r>
          </a:p>
          <a:p>
            <a:r>
              <a:rPr lang="nl-NL" dirty="0">
                <a:solidFill>
                  <a:schemeClr val="accent1"/>
                </a:solidFill>
              </a:rPr>
              <a:t>Thuiswedstrijden tegen teams in oranje (zoals </a:t>
            </a:r>
            <a:r>
              <a:rPr lang="nl-NL" dirty="0" err="1">
                <a:solidFill>
                  <a:schemeClr val="accent1"/>
                </a:solidFill>
              </a:rPr>
              <a:t>Desto</a:t>
            </a:r>
            <a:r>
              <a:rPr lang="nl-NL" dirty="0">
                <a:solidFill>
                  <a:schemeClr val="accent1"/>
                </a:solidFill>
              </a:rPr>
              <a:t>)</a:t>
            </a:r>
          </a:p>
          <a:p>
            <a:pPr marL="285750" indent="-285750">
              <a:buFontTx/>
              <a:buChar char="-"/>
            </a:pPr>
            <a:r>
              <a:rPr lang="nl-NL" dirty="0"/>
              <a:t>Reservekleding ophalen bij uitgifteruimte - op dinsdagavond gewassen inleveren!</a:t>
            </a:r>
          </a:p>
          <a:p>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16</a:t>
            </a:fld>
            <a:endParaRPr lang="nl-NL" dirty="0"/>
          </a:p>
        </p:txBody>
      </p:sp>
    </p:spTree>
    <p:extLst>
      <p:ext uri="{BB962C8B-B14F-4D97-AF65-F5344CB8AC3E}">
        <p14:creationId xmlns:p14="http://schemas.microsoft.com/office/powerpoint/2010/main" val="189101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Wedstrijddag</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543078" cy="3717062"/>
          </a:xfrm>
        </p:spPr>
        <p:txBody>
          <a:bodyPr/>
          <a:lstStyle/>
          <a:p>
            <a:r>
              <a:rPr lang="nl-NL" dirty="0">
                <a:solidFill>
                  <a:schemeClr val="accent1"/>
                </a:solidFill>
              </a:rPr>
              <a:t>De wedstrijd</a:t>
            </a:r>
          </a:p>
          <a:p>
            <a:pPr marL="285750" indent="-285750">
              <a:buFontTx/>
              <a:buChar char="-"/>
            </a:pPr>
            <a:r>
              <a:rPr lang="nl-NL" dirty="0"/>
              <a:t>Goede warming-up (voor midden- en bovenbouw standaard V.V. De Meern)</a:t>
            </a:r>
          </a:p>
          <a:p>
            <a:pPr marL="285750" indent="-285750">
              <a:buFontTx/>
              <a:buChar char="-"/>
            </a:pPr>
            <a:r>
              <a:rPr lang="nl-NL" dirty="0"/>
              <a:t>Leg contact met coach tegenstander en scheidsrechter</a:t>
            </a:r>
          </a:p>
          <a:p>
            <a:pPr marL="285750" indent="-285750">
              <a:buFontTx/>
              <a:buChar char="-"/>
            </a:pPr>
            <a:r>
              <a:rPr lang="nl-NL" dirty="0"/>
              <a:t>Controle spelerspassen (O13 en ouder)</a:t>
            </a:r>
          </a:p>
          <a:p>
            <a:pPr marL="285750" indent="-285750">
              <a:buFontTx/>
              <a:buChar char="-"/>
            </a:pPr>
            <a:r>
              <a:rPr lang="nl-NL" dirty="0"/>
              <a:t>Positief coachen, gebruik time-out (O8 / O12). </a:t>
            </a:r>
          </a:p>
          <a:p>
            <a:pPr marL="285750" indent="-285750">
              <a:buFontTx/>
              <a:buChar char="-"/>
            </a:pPr>
            <a:r>
              <a:rPr lang="nl-NL" dirty="0"/>
              <a:t>Laat spelers zelf de beslissingen nemen (geen voorzegvoetbal)</a:t>
            </a:r>
          </a:p>
          <a:p>
            <a:pPr marL="285750" indent="-285750">
              <a:buFontTx/>
              <a:buChar char="-"/>
            </a:pPr>
            <a:r>
              <a:rPr lang="nl-NL" dirty="0"/>
              <a:t>Voorkom altijd staken van wedstrijden</a:t>
            </a:r>
          </a:p>
          <a:p>
            <a:pPr marL="285750" indent="-285750">
              <a:buFontTx/>
              <a:buChar char="-"/>
            </a:pPr>
            <a:r>
              <a:rPr lang="nl-NL" dirty="0"/>
              <a:t>Accepteer “thuisfluiters”. Indienen van protesten heeft geen enkele zin</a:t>
            </a:r>
          </a:p>
          <a:p>
            <a:pPr marL="285750" indent="-285750">
              <a:buFontTx/>
              <a:buChar char="-"/>
            </a:pPr>
            <a:r>
              <a:rPr lang="nl-NL" dirty="0"/>
              <a:t>Ouders achter de hekken (geen ouders langs de lijn)</a:t>
            </a:r>
          </a:p>
          <a:p>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17</a:t>
            </a:fld>
            <a:endParaRPr lang="nl-NL" dirty="0"/>
          </a:p>
        </p:txBody>
      </p:sp>
    </p:spTree>
    <p:extLst>
      <p:ext uri="{BB962C8B-B14F-4D97-AF65-F5344CB8AC3E}">
        <p14:creationId xmlns:p14="http://schemas.microsoft.com/office/powerpoint/2010/main" val="113504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Wedstrijddag</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8" y="1595718"/>
            <a:ext cx="7651751" cy="3717062"/>
          </a:xfrm>
        </p:spPr>
        <p:txBody>
          <a:bodyPr/>
          <a:lstStyle/>
          <a:p>
            <a:r>
              <a:rPr lang="nl-NL" dirty="0">
                <a:solidFill>
                  <a:schemeClr val="accent1"/>
                </a:solidFill>
              </a:rPr>
              <a:t>Na de wedstrijd</a:t>
            </a:r>
          </a:p>
          <a:p>
            <a:pPr marL="285750" indent="-285750">
              <a:buFontTx/>
              <a:buChar char="-"/>
            </a:pPr>
            <a:r>
              <a:rPr lang="nl-NL" dirty="0"/>
              <a:t>O8 tot en met O12 – Penalty's nemen als de tijd dat toelaat. </a:t>
            </a:r>
            <a:r>
              <a:rPr lang="nl-NL" dirty="0">
                <a:solidFill>
                  <a:srgbClr val="EE7623"/>
                </a:solidFill>
              </a:rPr>
              <a:t>Let op eindtijd!</a:t>
            </a:r>
          </a:p>
          <a:p>
            <a:r>
              <a:rPr lang="nl-NL" dirty="0">
                <a:solidFill>
                  <a:srgbClr val="EE7623"/>
                </a:solidFill>
              </a:rPr>
              <a:t>	Geldt in het bijzonder voor veld 5 en 6. Uitloop niet mogelijk </a:t>
            </a:r>
          </a:p>
          <a:p>
            <a:pPr marL="285750" indent="-285750">
              <a:buFontTx/>
              <a:buChar char="-"/>
            </a:pPr>
            <a:r>
              <a:rPr lang="nl-NL" dirty="0"/>
              <a:t>Spelers beide teams bedanken elkaar voor de wedstrijd, coaches ook</a:t>
            </a:r>
          </a:p>
          <a:p>
            <a:pPr marL="285750" indent="-285750">
              <a:buFontTx/>
              <a:buChar char="-"/>
            </a:pPr>
            <a:r>
              <a:rPr lang="nl-NL" dirty="0"/>
              <a:t>Dank de scheidsrechter/spelbegeleider</a:t>
            </a:r>
          </a:p>
          <a:p>
            <a:pPr marL="285750" indent="-285750">
              <a:buFontTx/>
              <a:buChar char="-"/>
            </a:pPr>
            <a:r>
              <a:rPr lang="nl-NL" dirty="0">
                <a:solidFill>
                  <a:srgbClr val="EE7623"/>
                </a:solidFill>
              </a:rPr>
              <a:t>Ruim veld op, plaats verplaatsbare doelen op opstelplaats. Niks laten staan</a:t>
            </a:r>
          </a:p>
          <a:p>
            <a:pPr marL="285750" indent="-285750">
              <a:buFontTx/>
              <a:buChar char="-"/>
            </a:pPr>
            <a:r>
              <a:rPr lang="nl-NL" dirty="0"/>
              <a:t>Thuiswedstrijd – Limonade halen bij uitgifteruimte (ook voor tegenstander)</a:t>
            </a:r>
          </a:p>
          <a:p>
            <a:pPr marL="285750" indent="-285750">
              <a:buFontTx/>
              <a:buChar char="-"/>
            </a:pPr>
            <a:r>
              <a:rPr lang="nl-NL" dirty="0"/>
              <a:t>Nabespreking, maar douchen is niet verplicht</a:t>
            </a:r>
          </a:p>
          <a:p>
            <a:pPr marL="285750" indent="-285750">
              <a:buFontTx/>
              <a:buChar char="-"/>
            </a:pPr>
            <a:r>
              <a:rPr lang="nl-NL" dirty="0"/>
              <a:t>Bij eigen spelbegeleider/scheidsrechter: Vastleggen uitslag in Wedstrijdzakenapp</a:t>
            </a:r>
          </a:p>
          <a:p>
            <a:endParaRPr lang="nl-NL" dirty="0"/>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18</a:t>
            </a:fld>
            <a:endParaRPr lang="nl-NL" dirty="0"/>
          </a:p>
        </p:txBody>
      </p:sp>
    </p:spTree>
    <p:extLst>
      <p:ext uri="{BB962C8B-B14F-4D97-AF65-F5344CB8AC3E}">
        <p14:creationId xmlns:p14="http://schemas.microsoft.com/office/powerpoint/2010/main" val="20227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Overige zaken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8" y="1595718"/>
            <a:ext cx="7651751" cy="3717062"/>
          </a:xfrm>
        </p:spPr>
        <p:txBody>
          <a:bodyPr/>
          <a:lstStyle/>
          <a:p>
            <a:pPr>
              <a:lnSpc>
                <a:spcPct val="100000"/>
              </a:lnSpc>
              <a:spcAft>
                <a:spcPts val="600"/>
              </a:spcAft>
            </a:pPr>
            <a:r>
              <a:rPr lang="nl-NL" dirty="0">
                <a:solidFill>
                  <a:schemeClr val="accent1"/>
                </a:solidFill>
              </a:rPr>
              <a:t>Afgelastingen</a:t>
            </a:r>
          </a:p>
          <a:p>
            <a:pPr marL="285750" indent="-285750">
              <a:lnSpc>
                <a:spcPct val="100000"/>
              </a:lnSpc>
              <a:spcAft>
                <a:spcPts val="600"/>
              </a:spcAft>
              <a:buFontTx/>
              <a:buChar char="-"/>
            </a:pPr>
            <a:r>
              <a:rPr lang="nl-NL" dirty="0"/>
              <a:t>Tegenwoordig via </a:t>
            </a:r>
            <a:r>
              <a:rPr lang="nl-NL" dirty="0" err="1"/>
              <a:t>Voetbal.nl</a:t>
            </a:r>
            <a:r>
              <a:rPr lang="nl-NL" dirty="0"/>
              <a:t> app en Wedstrijdzakenapp (meldingen toestaan)</a:t>
            </a:r>
          </a:p>
          <a:p>
            <a:pPr marL="285750" indent="-285750">
              <a:lnSpc>
                <a:spcPct val="100000"/>
              </a:lnSpc>
              <a:spcAft>
                <a:spcPts val="600"/>
              </a:spcAft>
              <a:buFontTx/>
              <a:buChar char="-"/>
            </a:pPr>
            <a:r>
              <a:rPr lang="nl-NL" dirty="0"/>
              <a:t>Afgelasten kan tot kort voor de wedstrijd. Bij kunstgras ook bij vorst/sneeuw</a:t>
            </a:r>
          </a:p>
          <a:p>
            <a:pPr>
              <a:lnSpc>
                <a:spcPct val="100000"/>
              </a:lnSpc>
              <a:spcAft>
                <a:spcPts val="600"/>
              </a:spcAft>
            </a:pPr>
            <a:r>
              <a:rPr lang="nl-NL" dirty="0">
                <a:solidFill>
                  <a:srgbClr val="EE7623"/>
                </a:solidFill>
              </a:rPr>
              <a:t>Verplaatsen wedstrijden</a:t>
            </a:r>
          </a:p>
          <a:p>
            <a:pPr marL="285750" indent="-285750">
              <a:lnSpc>
                <a:spcPct val="100000"/>
              </a:lnSpc>
              <a:spcAft>
                <a:spcPts val="600"/>
              </a:spcAft>
              <a:buFontTx/>
              <a:buChar char="-"/>
            </a:pPr>
            <a:r>
              <a:rPr lang="nl-NL" dirty="0"/>
              <a:t>Altijd via wedstrijdsecretariaat (</a:t>
            </a:r>
            <a:r>
              <a:rPr lang="nl-NL" dirty="0">
                <a:hlinkClick r:id="rId3"/>
              </a:rPr>
              <a:t>wedstrijdsecretarisjunioren@vvdemeern.nl</a:t>
            </a:r>
            <a:r>
              <a:rPr lang="nl-NL" dirty="0"/>
              <a:t> </a:t>
            </a:r>
          </a:p>
          <a:p>
            <a:pPr>
              <a:lnSpc>
                <a:spcPct val="100000"/>
              </a:lnSpc>
              <a:spcAft>
                <a:spcPts val="600"/>
              </a:spcAft>
            </a:pPr>
            <a:r>
              <a:rPr lang="nl-NL" dirty="0">
                <a:solidFill>
                  <a:srgbClr val="EE7623"/>
                </a:solidFill>
              </a:rPr>
              <a:t>Problemen tijdens wedstrijden, tuchtzaken, andere verenigingen, KNVB</a:t>
            </a:r>
          </a:p>
          <a:p>
            <a:pPr marL="285750" indent="-285750">
              <a:lnSpc>
                <a:spcPct val="100000"/>
              </a:lnSpc>
              <a:spcAft>
                <a:spcPts val="600"/>
              </a:spcAft>
              <a:buFontTx/>
              <a:buChar char="-"/>
            </a:pPr>
            <a:r>
              <a:rPr lang="nl-NL" dirty="0"/>
              <a:t>Altijd melden bij </a:t>
            </a:r>
            <a:r>
              <a:rPr lang="nl-NL" dirty="0">
                <a:hlinkClick r:id="rId4"/>
              </a:rPr>
              <a:t>operatiejeugd@vvdemeern.nl</a:t>
            </a:r>
            <a:r>
              <a:rPr lang="nl-NL" dirty="0"/>
              <a:t>. Niet zelfstandig richting KNVB</a:t>
            </a:r>
          </a:p>
          <a:p>
            <a:pPr>
              <a:lnSpc>
                <a:spcPct val="100000"/>
              </a:lnSpc>
              <a:spcAft>
                <a:spcPts val="600"/>
              </a:spcAft>
            </a:pPr>
            <a:r>
              <a:rPr lang="nl-NL" dirty="0">
                <a:solidFill>
                  <a:srgbClr val="EE7623"/>
                </a:solidFill>
              </a:rPr>
              <a:t>Oefenwedstrijden</a:t>
            </a:r>
          </a:p>
          <a:p>
            <a:pPr marL="285750" indent="-285750">
              <a:lnSpc>
                <a:spcPct val="100000"/>
              </a:lnSpc>
              <a:spcAft>
                <a:spcPts val="600"/>
              </a:spcAft>
              <a:buFontTx/>
              <a:buChar char="-"/>
            </a:pPr>
            <a:r>
              <a:rPr lang="nl-NL" dirty="0"/>
              <a:t>Zelf tegenstander regelen. Thuis aanvraag veld via wedstrijdsecretariaat. Melden</a:t>
            </a:r>
          </a:p>
          <a:p>
            <a:pPr>
              <a:lnSpc>
                <a:spcPct val="100000"/>
              </a:lnSpc>
              <a:spcAft>
                <a:spcPts val="600"/>
              </a:spcAft>
            </a:pPr>
            <a:r>
              <a:rPr lang="nl-NL" dirty="0">
                <a:solidFill>
                  <a:srgbClr val="EE7623"/>
                </a:solidFill>
              </a:rPr>
              <a:t>Toernooien</a:t>
            </a:r>
          </a:p>
          <a:p>
            <a:pPr marL="285750" indent="-285750">
              <a:lnSpc>
                <a:spcPct val="100000"/>
              </a:lnSpc>
              <a:spcAft>
                <a:spcPts val="600"/>
              </a:spcAft>
              <a:buFontTx/>
              <a:buChar char="-"/>
            </a:pPr>
            <a:r>
              <a:rPr lang="nl-NL" dirty="0"/>
              <a:t>Team regelt zelf uittoernooien. Ieder jaar thuistoernooi voor O8-O16</a:t>
            </a:r>
          </a:p>
          <a:p>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19</a:t>
            </a:fld>
            <a:endParaRPr lang="nl-NL" dirty="0"/>
          </a:p>
        </p:txBody>
      </p:sp>
    </p:spTree>
    <p:extLst>
      <p:ext uri="{BB962C8B-B14F-4D97-AF65-F5344CB8AC3E}">
        <p14:creationId xmlns:p14="http://schemas.microsoft.com/office/powerpoint/2010/main" val="227301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094B8-B41E-2810-94F2-3049C243B949}"/>
              </a:ext>
            </a:extLst>
          </p:cNvPr>
          <p:cNvSpPr>
            <a:spLocks noGrp="1"/>
          </p:cNvSpPr>
          <p:nvPr>
            <p:ph type="title"/>
          </p:nvPr>
        </p:nvSpPr>
        <p:spPr/>
        <p:txBody>
          <a:bodyPr/>
          <a:lstStyle/>
          <a:p>
            <a:r>
              <a:rPr lang="nl-NL" dirty="0"/>
              <a:t>Welkom bij de voetbalclub van De Meern</a:t>
            </a:r>
          </a:p>
        </p:txBody>
      </p:sp>
      <p:sp>
        <p:nvSpPr>
          <p:cNvPr id="4" name="Tijdelijke aanduiding voor dianummer 3">
            <a:extLst>
              <a:ext uri="{FF2B5EF4-FFF2-40B4-BE49-F238E27FC236}">
                <a16:creationId xmlns:a16="http://schemas.microsoft.com/office/drawing/2014/main" id="{DC3328ED-F7D6-302B-3840-EEC704BA0002}"/>
              </a:ext>
            </a:extLst>
          </p:cNvPr>
          <p:cNvSpPr>
            <a:spLocks noGrp="1"/>
          </p:cNvSpPr>
          <p:nvPr>
            <p:ph type="sldNum" sz="quarter" idx="4"/>
          </p:nvPr>
        </p:nvSpPr>
        <p:spPr/>
        <p:txBody>
          <a:bodyPr/>
          <a:lstStyle/>
          <a:p>
            <a:fld id="{F2DF9EC1-4EF6-8E4B-B7F3-EFCD656F9662}" type="slidenum">
              <a:rPr lang="nl-NL" smtClean="0"/>
              <a:pPr/>
              <a:t>2</a:t>
            </a:fld>
            <a:endParaRPr lang="nl-NL" dirty="0"/>
          </a:p>
        </p:txBody>
      </p:sp>
      <p:pic>
        <p:nvPicPr>
          <p:cNvPr id="11" name="Tijdelijke aanduiding voor afbeelding 10">
            <a:extLst>
              <a:ext uri="{FF2B5EF4-FFF2-40B4-BE49-F238E27FC236}">
                <a16:creationId xmlns:a16="http://schemas.microsoft.com/office/drawing/2014/main" id="{E5CE880E-19F3-DEE9-A697-DBB2AB2152C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28649" y="1595718"/>
            <a:ext cx="7054195" cy="3613760"/>
          </a:xfrm>
        </p:spPr>
      </p:pic>
    </p:spTree>
    <p:extLst>
      <p:ext uri="{BB962C8B-B14F-4D97-AF65-F5344CB8AC3E}">
        <p14:creationId xmlns:p14="http://schemas.microsoft.com/office/powerpoint/2010/main" val="105639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Teamrollen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054195" cy="3604932"/>
          </a:xfrm>
        </p:spPr>
        <p:txBody>
          <a:bodyPr/>
          <a:lstStyle/>
          <a:p>
            <a:r>
              <a:rPr lang="nl-NL" dirty="0">
                <a:solidFill>
                  <a:schemeClr val="accent1"/>
                </a:solidFill>
              </a:rPr>
              <a:t>Spelers</a:t>
            </a:r>
          </a:p>
          <a:p>
            <a:r>
              <a:rPr lang="nl-NL" dirty="0"/>
              <a:t>Als speler maak je onderdeel uit van een team</a:t>
            </a:r>
          </a:p>
          <a:p>
            <a:r>
              <a:rPr lang="nl-NL" dirty="0"/>
              <a:t>Voetballen doe je samen, begint al als je op voetbal gaat</a:t>
            </a:r>
          </a:p>
          <a:p>
            <a:r>
              <a:rPr lang="nl-NL" dirty="0"/>
              <a:t>Trainen hoort erbij, regelmatig. Verplicht vanaf O8</a:t>
            </a:r>
          </a:p>
          <a:p>
            <a:r>
              <a:rPr lang="nl-NL" dirty="0"/>
              <a:t>Te vaak afwezig, minder spelen, structureel dan gesprek (gaan we door?)</a:t>
            </a:r>
          </a:p>
          <a:p>
            <a:r>
              <a:rPr lang="nl-NL" dirty="0"/>
              <a:t>Spelers zijn onderling positief, teamleiding stimuleert dat</a:t>
            </a:r>
          </a:p>
          <a:p>
            <a:r>
              <a:rPr lang="nl-NL" dirty="0"/>
              <a:t>Plezier staat voorop!</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20</a:t>
            </a:fld>
            <a:endParaRPr lang="nl-NL" dirty="0"/>
          </a:p>
        </p:txBody>
      </p:sp>
    </p:spTree>
    <p:extLst>
      <p:ext uri="{BB962C8B-B14F-4D97-AF65-F5344CB8AC3E}">
        <p14:creationId xmlns:p14="http://schemas.microsoft.com/office/powerpoint/2010/main" val="332225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Teamrollen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054195" cy="3604932"/>
          </a:xfrm>
        </p:spPr>
        <p:txBody>
          <a:bodyPr/>
          <a:lstStyle/>
          <a:p>
            <a:r>
              <a:rPr lang="nl-NL" dirty="0">
                <a:solidFill>
                  <a:schemeClr val="accent1"/>
                </a:solidFill>
              </a:rPr>
              <a:t>Ouders</a:t>
            </a:r>
          </a:p>
          <a:p>
            <a:r>
              <a:rPr lang="nl-NL" dirty="0"/>
              <a:t>Ouders zijn nodig om teams te laten draaien</a:t>
            </a:r>
          </a:p>
          <a:p>
            <a:r>
              <a:rPr lang="nl-NL" dirty="0"/>
              <a:t>Maak van uw kind geen project</a:t>
            </a:r>
          </a:p>
          <a:p>
            <a:r>
              <a:rPr lang="nl-NL" dirty="0"/>
              <a:t>Tijdens training en wedstrijden - zorg voor goede sfeer</a:t>
            </a:r>
          </a:p>
          <a:p>
            <a:r>
              <a:rPr lang="nl-NL" dirty="0"/>
              <a:t>Coaches coachen, ouders moedigen aan</a:t>
            </a:r>
          </a:p>
          <a:p>
            <a:r>
              <a:rPr lang="nl-NL" dirty="0"/>
              <a:t>Geen voorzegvoetbal</a:t>
            </a:r>
          </a:p>
          <a:p>
            <a:r>
              <a:rPr lang="nl-NL" dirty="0"/>
              <a:t>Positieve ondersteuning, niet alleen eigen kind, maar hele team</a:t>
            </a:r>
          </a:p>
          <a:p>
            <a:r>
              <a:rPr lang="nl-NL" dirty="0"/>
              <a:t>Help coördinatoren, trainers, leiders</a:t>
            </a:r>
          </a:p>
          <a:p>
            <a:r>
              <a:rPr lang="nl-NL" dirty="0"/>
              <a:t>Respect voor de scheidsrechter spelbegeleider</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21</a:t>
            </a:fld>
            <a:endParaRPr lang="nl-NL" dirty="0"/>
          </a:p>
        </p:txBody>
      </p:sp>
    </p:spTree>
    <p:extLst>
      <p:ext uri="{BB962C8B-B14F-4D97-AF65-F5344CB8AC3E}">
        <p14:creationId xmlns:p14="http://schemas.microsoft.com/office/powerpoint/2010/main" val="368241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Als het even niet lekker loopt</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8124933" cy="3604932"/>
          </a:xfrm>
        </p:spPr>
        <p:txBody>
          <a:bodyPr/>
          <a:lstStyle/>
          <a:p>
            <a:r>
              <a:rPr lang="nl-NL" dirty="0"/>
              <a:t>Bij problemen wordt de volgende lijn gevolgd</a:t>
            </a:r>
          </a:p>
          <a:p>
            <a:r>
              <a:rPr lang="nl-NL" dirty="0">
                <a:solidFill>
                  <a:srgbClr val="EE7623"/>
                </a:solidFill>
              </a:rPr>
              <a:t>Voetbalinhoudelijke zaken</a:t>
            </a:r>
          </a:p>
          <a:p>
            <a:r>
              <a:rPr lang="nl-NL" dirty="0"/>
              <a:t>Trainer/leider – laagcoördinator – Hoofd Jeugdopleiding (HJO) – Technische Commissie </a:t>
            </a:r>
          </a:p>
          <a:p>
            <a:r>
              <a:rPr lang="nl-NL" dirty="0">
                <a:solidFill>
                  <a:srgbClr val="EE7623"/>
                </a:solidFill>
              </a:rPr>
              <a:t>Alle overige zaken</a:t>
            </a:r>
          </a:p>
          <a:p>
            <a:r>
              <a:rPr lang="nl-NL" dirty="0"/>
              <a:t>Trainer/leider – laagcoördinator – Jeugdcommissie </a:t>
            </a:r>
          </a:p>
          <a:p>
            <a:r>
              <a:rPr lang="nl-NL" dirty="0">
                <a:solidFill>
                  <a:srgbClr val="EE7623"/>
                </a:solidFill>
              </a:rPr>
              <a:t>Specialistische hulp (zie ook </a:t>
            </a:r>
            <a:r>
              <a:rPr lang="nl-NL" dirty="0" err="1">
                <a:solidFill>
                  <a:srgbClr val="EE7623"/>
                </a:solidFill>
              </a:rPr>
              <a:t>www.vvdemeern.nl</a:t>
            </a:r>
            <a:r>
              <a:rPr lang="nl-NL" dirty="0">
                <a:solidFill>
                  <a:srgbClr val="EE7623"/>
                </a:solidFill>
              </a:rPr>
              <a:t>)</a:t>
            </a:r>
          </a:p>
          <a:p>
            <a:r>
              <a:rPr lang="nl-NL" dirty="0" err="1"/>
              <a:t>Zorgadviesteam</a:t>
            </a:r>
            <a:r>
              <a:rPr lang="nl-NL" dirty="0"/>
              <a:t>:  Bij pedagogische problemen en calamiteiten (ondersteuning leiders, advies aan vereniging)</a:t>
            </a:r>
          </a:p>
          <a:p>
            <a:r>
              <a:rPr lang="nl-NL" dirty="0"/>
              <a:t>Vertrouwenscontactpersonen: Martijn </a:t>
            </a:r>
            <a:r>
              <a:rPr lang="nl-NL" dirty="0" err="1"/>
              <a:t>Rijkse</a:t>
            </a:r>
            <a:r>
              <a:rPr lang="nl-NL" dirty="0"/>
              <a:t> en </a:t>
            </a:r>
            <a:r>
              <a:rPr lang="nl-NL" dirty="0" err="1"/>
              <a:t>Hanan</a:t>
            </a:r>
            <a:r>
              <a:rPr lang="nl-NL" dirty="0"/>
              <a:t> </a:t>
            </a:r>
            <a:r>
              <a:rPr lang="nl-NL" dirty="0" err="1"/>
              <a:t>Khairouni</a:t>
            </a:r>
            <a:endParaRPr lang="nl-NL" dirty="0"/>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22</a:t>
            </a:fld>
            <a:endParaRPr lang="nl-NL" dirty="0"/>
          </a:p>
        </p:txBody>
      </p:sp>
    </p:spTree>
    <p:extLst>
      <p:ext uri="{BB962C8B-B14F-4D97-AF65-F5344CB8AC3E}">
        <p14:creationId xmlns:p14="http://schemas.microsoft.com/office/powerpoint/2010/main" val="269813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Zonder vrijwilligers geen voetbal!</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23</a:t>
            </a:fld>
            <a:endParaRPr lang="nl-NL" dirty="0"/>
          </a:p>
        </p:txBody>
      </p:sp>
      <p:sp>
        <p:nvSpPr>
          <p:cNvPr id="8" name="Tijdelijke aanduiding voor tekst 2">
            <a:extLst>
              <a:ext uri="{FF2B5EF4-FFF2-40B4-BE49-F238E27FC236}">
                <a16:creationId xmlns:a16="http://schemas.microsoft.com/office/drawing/2014/main" id="{F471E1E4-FDE1-FDAB-07F6-D4FA94946604}"/>
              </a:ext>
            </a:extLst>
          </p:cNvPr>
          <p:cNvSpPr>
            <a:spLocks noGrp="1"/>
          </p:cNvSpPr>
          <p:nvPr>
            <p:ph type="body" sz="quarter" idx="10"/>
          </p:nvPr>
        </p:nvSpPr>
        <p:spPr>
          <a:xfrm>
            <a:off x="628649" y="1595718"/>
            <a:ext cx="7543078" cy="3862402"/>
          </a:xfrm>
        </p:spPr>
        <p:txBody>
          <a:bodyPr/>
          <a:lstStyle/>
          <a:p>
            <a:r>
              <a:rPr lang="nl-NL" dirty="0">
                <a:solidFill>
                  <a:srgbClr val="EE7623"/>
                </a:solidFill>
              </a:rPr>
              <a:t>Ieder team 1/2x per jaar</a:t>
            </a:r>
          </a:p>
          <a:p>
            <a:r>
              <a:rPr lang="nl-NL" dirty="0"/>
              <a:t>Wedstrijdontvangst (ontvangst teams en scheidsrechters op zaterdag)</a:t>
            </a:r>
          </a:p>
          <a:p>
            <a:r>
              <a:rPr lang="nl-NL" dirty="0"/>
              <a:t>Regelen door leiders - Schema op site!</a:t>
            </a:r>
          </a:p>
          <a:p>
            <a:r>
              <a:rPr lang="nl-NL" dirty="0">
                <a:solidFill>
                  <a:schemeClr val="accent1"/>
                </a:solidFill>
              </a:rPr>
              <a:t>Gezocht op clubniveau</a:t>
            </a:r>
          </a:p>
          <a:p>
            <a:pPr marL="285750" indent="-285750">
              <a:buFontTx/>
              <a:buChar char="-"/>
            </a:pPr>
            <a:r>
              <a:rPr lang="nl-NL" dirty="0" err="1"/>
              <a:t>Webredacteur</a:t>
            </a:r>
            <a:endParaRPr lang="nl-NL" dirty="0"/>
          </a:p>
          <a:p>
            <a:pPr marL="285750" indent="-285750">
              <a:buFontTx/>
              <a:buChar char="-"/>
            </a:pPr>
            <a:r>
              <a:rPr lang="nl-NL" dirty="0"/>
              <a:t>Wedstrijdsecretaris</a:t>
            </a:r>
          </a:p>
          <a:p>
            <a:pPr marL="285750" indent="-285750">
              <a:buFontTx/>
              <a:buChar char="-"/>
            </a:pPr>
            <a:r>
              <a:rPr lang="nl-NL" dirty="0"/>
              <a:t>Commissieleden (jeugdcommissie tuchtzaken, toernooicommissie)</a:t>
            </a:r>
          </a:p>
          <a:p>
            <a:pPr marL="285750" indent="-285750">
              <a:buFontTx/>
              <a:buChar char="-"/>
            </a:pPr>
            <a:r>
              <a:rPr lang="nl-NL" dirty="0"/>
              <a:t>Scheidsrechters</a:t>
            </a:r>
          </a:p>
          <a:p>
            <a:pPr marL="285750" indent="-285750">
              <a:buFontTx/>
              <a:buChar char="-"/>
            </a:pPr>
            <a:endParaRPr lang="nl-NL" dirty="0"/>
          </a:p>
          <a:p>
            <a:endParaRPr lang="nl-NL" dirty="0"/>
          </a:p>
          <a:p>
            <a:endParaRPr lang="nl-NL" dirty="0"/>
          </a:p>
        </p:txBody>
      </p:sp>
    </p:spTree>
    <p:extLst>
      <p:ext uri="{BB962C8B-B14F-4D97-AF65-F5344CB8AC3E}">
        <p14:creationId xmlns:p14="http://schemas.microsoft.com/office/powerpoint/2010/main" val="402842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Wedstrijdzakenapp</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24</a:t>
            </a:fld>
            <a:endParaRPr lang="nl-NL" dirty="0"/>
          </a:p>
        </p:txBody>
      </p:sp>
      <p:sp>
        <p:nvSpPr>
          <p:cNvPr id="8" name="Tijdelijke aanduiding voor tekst 2">
            <a:extLst>
              <a:ext uri="{FF2B5EF4-FFF2-40B4-BE49-F238E27FC236}">
                <a16:creationId xmlns:a16="http://schemas.microsoft.com/office/drawing/2014/main" id="{F471E1E4-FDE1-FDAB-07F6-D4FA94946604}"/>
              </a:ext>
            </a:extLst>
          </p:cNvPr>
          <p:cNvSpPr>
            <a:spLocks noGrp="1"/>
          </p:cNvSpPr>
          <p:nvPr>
            <p:ph type="body" sz="quarter" idx="10"/>
          </p:nvPr>
        </p:nvSpPr>
        <p:spPr>
          <a:xfrm>
            <a:off x="628648" y="1595718"/>
            <a:ext cx="7753351" cy="3862402"/>
          </a:xfrm>
        </p:spPr>
        <p:txBody>
          <a:bodyPr/>
          <a:lstStyle/>
          <a:p>
            <a:r>
              <a:rPr lang="nl-NL" dirty="0">
                <a:solidFill>
                  <a:srgbClr val="EE7623"/>
                </a:solidFill>
              </a:rPr>
              <a:t>Algemeen</a:t>
            </a:r>
          </a:p>
          <a:p>
            <a:r>
              <a:rPr lang="nl-NL" dirty="0"/>
              <a:t>De Wedstrijdzaken App heeft twee functies:</a:t>
            </a:r>
          </a:p>
          <a:p>
            <a:r>
              <a:rPr lang="nl-NL" dirty="0"/>
              <a:t>Mobiel Digitaal Wedstrijd Formulier (alle teams) en Spelerspascontrole (alleen JO13 en ouder)</a:t>
            </a:r>
          </a:p>
          <a:p>
            <a:r>
              <a:rPr lang="nl-NL" dirty="0"/>
              <a:t>Te downloaden in de Appstore of Playstore: KNVB Wedstrijdzaken</a:t>
            </a:r>
          </a:p>
          <a:p>
            <a:r>
              <a:rPr lang="nl-NL" dirty="0">
                <a:solidFill>
                  <a:srgbClr val="EE7623"/>
                </a:solidFill>
              </a:rPr>
              <a:t>Registratie App met e-mailadres dat bij vereniging en KNVB bekend is (wijzigingen: </a:t>
            </a:r>
            <a:r>
              <a:rPr lang="nl-NL" dirty="0">
                <a:solidFill>
                  <a:srgbClr val="EE7623"/>
                </a:solidFill>
                <a:hlinkClick r:id="rId2"/>
              </a:rPr>
              <a:t>ledenadministratie@vvdemeern.nl</a:t>
            </a:r>
            <a:r>
              <a:rPr lang="nl-NL" dirty="0">
                <a:solidFill>
                  <a:srgbClr val="EE7623"/>
                </a:solidFill>
              </a:rPr>
              <a:t>, formulier op site)</a:t>
            </a:r>
          </a:p>
          <a:p>
            <a:r>
              <a:rPr lang="nl-NL" sz="1400" i="1" dirty="0"/>
              <a:t>NB: Als je al op </a:t>
            </a:r>
            <a:r>
              <a:rPr lang="nl-NL" sz="1400" i="1" dirty="0" err="1"/>
              <a:t>voetbal.nl</a:t>
            </a:r>
            <a:r>
              <a:rPr lang="nl-NL" sz="1400" i="1" dirty="0"/>
              <a:t> geregistreerd bent met een ander e-mailadres dan bij de ledenadministratie gaat registratie voor de wedstrijdzaken-app niet goed. Pas je registratie bij </a:t>
            </a:r>
            <a:r>
              <a:rPr lang="nl-NL" sz="1400" i="1" dirty="0" err="1"/>
              <a:t>voetbal.nl</a:t>
            </a:r>
            <a:r>
              <a:rPr lang="nl-NL" sz="1400" i="1" dirty="0"/>
              <a:t> aan, overeenkomstig het adres bekend bij de vereniging</a:t>
            </a:r>
          </a:p>
          <a:p>
            <a:endParaRPr lang="nl-NL" dirty="0"/>
          </a:p>
          <a:p>
            <a:endParaRPr lang="nl-NL" dirty="0"/>
          </a:p>
        </p:txBody>
      </p:sp>
    </p:spTree>
    <p:extLst>
      <p:ext uri="{BB962C8B-B14F-4D97-AF65-F5344CB8AC3E}">
        <p14:creationId xmlns:p14="http://schemas.microsoft.com/office/powerpoint/2010/main" val="411855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Wedstrijdzakenapp</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25</a:t>
            </a:fld>
            <a:endParaRPr lang="nl-NL" dirty="0"/>
          </a:p>
        </p:txBody>
      </p:sp>
      <p:sp>
        <p:nvSpPr>
          <p:cNvPr id="8" name="Tijdelijke aanduiding voor tekst 2">
            <a:extLst>
              <a:ext uri="{FF2B5EF4-FFF2-40B4-BE49-F238E27FC236}">
                <a16:creationId xmlns:a16="http://schemas.microsoft.com/office/drawing/2014/main" id="{F471E1E4-FDE1-FDAB-07F6-D4FA94946604}"/>
              </a:ext>
            </a:extLst>
          </p:cNvPr>
          <p:cNvSpPr>
            <a:spLocks noGrp="1"/>
          </p:cNvSpPr>
          <p:nvPr>
            <p:ph type="body" sz="quarter" idx="10"/>
          </p:nvPr>
        </p:nvSpPr>
        <p:spPr>
          <a:xfrm>
            <a:off x="628648" y="1595718"/>
            <a:ext cx="7753351" cy="3862402"/>
          </a:xfrm>
        </p:spPr>
        <p:txBody>
          <a:bodyPr/>
          <a:lstStyle/>
          <a:p>
            <a:r>
              <a:rPr lang="nl-NL" dirty="0">
                <a:solidFill>
                  <a:srgbClr val="EE7623"/>
                </a:solidFill>
              </a:rPr>
              <a:t>Wat kan ik als leider (Teammanager)</a:t>
            </a:r>
          </a:p>
          <a:p>
            <a:r>
              <a:rPr lang="nl-NL" dirty="0"/>
              <a:t>Direct na registratie: inzien het uit- en thuisprogramma van het eigen team en de spelers(passen) van de eigen spelers. Als je als teamleider geen programma ziet, dan ben je door de vereniging niet toegevoegd (met de functie teammanager) aan het bondsteam. Neem dan contact op met </a:t>
            </a:r>
            <a:r>
              <a:rPr lang="nl-NL" dirty="0">
                <a:hlinkClick r:id="rId2"/>
              </a:rPr>
              <a:t>administratiejeugd@vvdemeern.nl</a:t>
            </a:r>
            <a:r>
              <a:rPr lang="nl-NL" dirty="0"/>
              <a:t> </a:t>
            </a:r>
          </a:p>
          <a:p>
            <a:r>
              <a:rPr lang="nl-NL" dirty="0"/>
              <a:t>Zorg voor back-up, wijs meerdere teammanagers aan en geef dit door. Is de ene leider afwezig dan kan de andere leider alle taken overnemen. </a:t>
            </a:r>
          </a:p>
          <a:p>
            <a:r>
              <a:rPr lang="nl-NL" dirty="0"/>
              <a:t>Scheidsrechter kan teamopgaaf wijzigen wanneer aangesteld in app</a:t>
            </a:r>
          </a:p>
          <a:p>
            <a:r>
              <a:rPr lang="nl-NL" dirty="0"/>
              <a:t>Voor uitleg zie filmpje op YouTube </a:t>
            </a:r>
            <a:r>
              <a:rPr lang="nl-NL" dirty="0">
                <a:hlinkClick r:id="rId3"/>
              </a:rPr>
              <a:t>https://www.youtube.com/watch?v=dRF9Yu31Svg</a:t>
            </a:r>
            <a:r>
              <a:rPr lang="nl-NL" dirty="0"/>
              <a:t>  (Meer spelplezier met een correct wedstrijdformulier!)</a:t>
            </a:r>
          </a:p>
          <a:p>
            <a:endParaRPr lang="nl-NL" dirty="0"/>
          </a:p>
          <a:p>
            <a:endParaRPr lang="nl-NL" dirty="0"/>
          </a:p>
          <a:p>
            <a:endParaRPr lang="nl-NL" dirty="0"/>
          </a:p>
        </p:txBody>
      </p:sp>
    </p:spTree>
    <p:extLst>
      <p:ext uri="{BB962C8B-B14F-4D97-AF65-F5344CB8AC3E}">
        <p14:creationId xmlns:p14="http://schemas.microsoft.com/office/powerpoint/2010/main" val="4745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Wedstrijdzakenapp</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26</a:t>
            </a:fld>
            <a:endParaRPr lang="nl-NL" dirty="0"/>
          </a:p>
        </p:txBody>
      </p:sp>
      <p:sp>
        <p:nvSpPr>
          <p:cNvPr id="8" name="Tijdelijke aanduiding voor tekst 2">
            <a:extLst>
              <a:ext uri="{FF2B5EF4-FFF2-40B4-BE49-F238E27FC236}">
                <a16:creationId xmlns:a16="http://schemas.microsoft.com/office/drawing/2014/main" id="{F471E1E4-FDE1-FDAB-07F6-D4FA94946604}"/>
              </a:ext>
            </a:extLst>
          </p:cNvPr>
          <p:cNvSpPr>
            <a:spLocks noGrp="1"/>
          </p:cNvSpPr>
          <p:nvPr>
            <p:ph type="body" sz="quarter" idx="10"/>
          </p:nvPr>
        </p:nvSpPr>
        <p:spPr>
          <a:xfrm>
            <a:off x="628648" y="1595718"/>
            <a:ext cx="7753351" cy="3862402"/>
          </a:xfrm>
        </p:spPr>
        <p:txBody>
          <a:bodyPr/>
          <a:lstStyle/>
          <a:p>
            <a:r>
              <a:rPr lang="nl-NL" dirty="0">
                <a:solidFill>
                  <a:srgbClr val="EE7623"/>
                </a:solidFill>
              </a:rPr>
              <a:t>Wat kan ik als leider (Teammanager)</a:t>
            </a:r>
          </a:p>
          <a:p>
            <a:r>
              <a:rPr lang="nl-NL" dirty="0"/>
              <a:t>Wijzigen door te voeren in de teamopgaaf (O8-O12 alleen punt 1):</a:t>
            </a:r>
          </a:p>
          <a:p>
            <a:pPr marL="342900" indent="-342900">
              <a:lnSpc>
                <a:spcPct val="100000"/>
              </a:lnSpc>
              <a:spcAft>
                <a:spcPts val="600"/>
              </a:spcAft>
              <a:buFont typeface="+mj-lt"/>
              <a:buAutoNum type="arabicPeriod"/>
            </a:pPr>
            <a:r>
              <a:rPr lang="nl-NL" dirty="0"/>
              <a:t>toevoegen en verwijderen van spelers/stafleden (ingeleende spelers)</a:t>
            </a:r>
          </a:p>
          <a:p>
            <a:pPr marL="342900" indent="-342900">
              <a:lnSpc>
                <a:spcPct val="100000"/>
              </a:lnSpc>
              <a:spcAft>
                <a:spcPts val="600"/>
              </a:spcAft>
              <a:buFont typeface="+mj-lt"/>
              <a:buAutoNum type="arabicPeriod"/>
            </a:pPr>
            <a:r>
              <a:rPr lang="nl-NL" dirty="0"/>
              <a:t>aanpassen of iemand standaard op nieuw te openen wedstrijdformulieren staat</a:t>
            </a:r>
          </a:p>
          <a:p>
            <a:pPr marL="342900" indent="-342900">
              <a:lnSpc>
                <a:spcPct val="100000"/>
              </a:lnSpc>
              <a:spcAft>
                <a:spcPts val="600"/>
              </a:spcAft>
              <a:buFont typeface="+mj-lt"/>
              <a:buAutoNum type="arabicPeriod"/>
            </a:pPr>
            <a:r>
              <a:rPr lang="nl-NL" dirty="0"/>
              <a:t>aanpassen van standaardfunctie (verdediger/aanvaller)</a:t>
            </a:r>
          </a:p>
          <a:p>
            <a:pPr marL="342900" indent="-342900">
              <a:lnSpc>
                <a:spcPct val="100000"/>
              </a:lnSpc>
              <a:spcAft>
                <a:spcPts val="600"/>
              </a:spcAft>
              <a:buFont typeface="+mj-lt"/>
              <a:buAutoNum type="arabicPeriod"/>
            </a:pPr>
            <a:r>
              <a:rPr lang="nl-NL" dirty="0"/>
              <a:t>aanpassen van status naar basis/wissel</a:t>
            </a:r>
          </a:p>
          <a:p>
            <a:pPr marL="342900" indent="-342900">
              <a:lnSpc>
                <a:spcPct val="100000"/>
              </a:lnSpc>
              <a:spcAft>
                <a:spcPts val="600"/>
              </a:spcAft>
              <a:buFont typeface="+mj-lt"/>
              <a:buAutoNum type="arabicPeriod"/>
            </a:pPr>
            <a:r>
              <a:rPr lang="nl-NL" dirty="0"/>
              <a:t>aanpassen van status naar fit/geblesseerd</a:t>
            </a:r>
          </a:p>
          <a:p>
            <a:pPr marL="342900" indent="-342900">
              <a:lnSpc>
                <a:spcPct val="100000"/>
              </a:lnSpc>
              <a:spcAft>
                <a:spcPts val="600"/>
              </a:spcAft>
              <a:buFont typeface="+mj-lt"/>
              <a:buAutoNum type="arabicPeriod"/>
            </a:pPr>
            <a:r>
              <a:rPr lang="nl-NL" dirty="0"/>
              <a:t>aanpassen van standaard rugnummers</a:t>
            </a:r>
          </a:p>
          <a:p>
            <a:pPr marL="342900" indent="-342900">
              <a:lnSpc>
                <a:spcPct val="100000"/>
              </a:lnSpc>
              <a:spcAft>
                <a:spcPts val="600"/>
              </a:spcAft>
              <a:buFont typeface="+mj-lt"/>
              <a:buAutoNum type="arabicPeriod"/>
            </a:pPr>
            <a:r>
              <a:rPr lang="nl-NL" dirty="0"/>
              <a:t>(passen van de spelers inzien en foto's van de spelers wijzigen)</a:t>
            </a:r>
          </a:p>
          <a:p>
            <a:r>
              <a:rPr lang="nl-NL" dirty="0"/>
              <a:t>De teammanager kan bezwaar maken en/of een correctie doorgeven na de wedstrijd Verder geen actie na afloop (tenzij gestaakt/rode kaart – zie presentatie tuchtzaken)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121729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Wedstrijdzakenapp</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27</a:t>
            </a:fld>
            <a:endParaRPr lang="nl-NL" dirty="0"/>
          </a:p>
        </p:txBody>
      </p:sp>
      <p:sp>
        <p:nvSpPr>
          <p:cNvPr id="8" name="Tijdelijke aanduiding voor tekst 2">
            <a:extLst>
              <a:ext uri="{FF2B5EF4-FFF2-40B4-BE49-F238E27FC236}">
                <a16:creationId xmlns:a16="http://schemas.microsoft.com/office/drawing/2014/main" id="{F471E1E4-FDE1-FDAB-07F6-D4FA94946604}"/>
              </a:ext>
            </a:extLst>
          </p:cNvPr>
          <p:cNvSpPr>
            <a:spLocks noGrp="1"/>
          </p:cNvSpPr>
          <p:nvPr>
            <p:ph type="body" sz="quarter" idx="10"/>
          </p:nvPr>
        </p:nvSpPr>
        <p:spPr>
          <a:xfrm>
            <a:off x="628648" y="1595718"/>
            <a:ext cx="7753351" cy="3862402"/>
          </a:xfrm>
        </p:spPr>
        <p:txBody>
          <a:bodyPr/>
          <a:lstStyle/>
          <a:p>
            <a:r>
              <a:rPr lang="nl-NL" dirty="0">
                <a:solidFill>
                  <a:srgbClr val="EE7623"/>
                </a:solidFill>
              </a:rPr>
              <a:t>Aandachtspunten</a:t>
            </a:r>
          </a:p>
          <a:p>
            <a:r>
              <a:rPr lang="nl-NL" dirty="0"/>
              <a:t>Is een ouder spelbegeleider/scheidsrechter maar geen KNVB-lid, voer dan jezelf op als spelbegeleider/scheidsrechter. Let op, officieel moet scheidsrechter KNVB-lid zijn</a:t>
            </a:r>
          </a:p>
          <a:p>
            <a:r>
              <a:rPr lang="nl-NL" dirty="0"/>
              <a:t>Een spelbegeleider/scheidsrechter kan pas de uitslag invoeren, als beide teams hun spelersopgaaf hebben ingediend</a:t>
            </a:r>
          </a:p>
          <a:p>
            <a:r>
              <a:rPr lang="nl-NL" dirty="0"/>
              <a:t>Als de spelersopgaaf van de tegenstander niet goedgekeurd is, kun je geen uitslag invoeren. Is de tegenstander al weg, dan kun jij als scheidsrechter ook die opgaaf goedkeuren en dan de uitslag invoeren. Ben jij echter niet zelf als scheidsrechter/spelbegeleider opgevoerd en is de betreffende ouder al weg, bijvoorbeeld ouder van de uitploeg, benader dan de wedstrijdsecretaris van V.V. De Meern (voor thuiswedstrijden).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272644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0DCF4AAC-88FD-8504-0791-96F3F959379D}"/>
              </a:ext>
            </a:extLst>
          </p:cNvPr>
          <p:cNvSpPr>
            <a:spLocks noGrp="1"/>
          </p:cNvSpPr>
          <p:nvPr>
            <p:ph type="body" sz="quarter" idx="15"/>
          </p:nvPr>
        </p:nvSpPr>
        <p:spPr>
          <a:xfrm>
            <a:off x="621153" y="1571746"/>
            <a:ext cx="7593457" cy="3907154"/>
          </a:xfrm>
        </p:spPr>
        <p:txBody>
          <a:bodyPr/>
          <a:lstStyle/>
          <a:p>
            <a:pPr marL="0" indent="0">
              <a:buNone/>
            </a:pPr>
            <a:r>
              <a:rPr lang="nl-NL" b="1" dirty="0">
                <a:solidFill>
                  <a:schemeClr val="accent1"/>
                </a:solidFill>
              </a:rPr>
              <a:t>Visie</a:t>
            </a:r>
            <a:r>
              <a:rPr lang="nl-NL" sz="1600" dirty="0"/>
              <a:t> </a:t>
            </a:r>
            <a:r>
              <a:rPr lang="nl-NL" dirty="0">
                <a:solidFill>
                  <a:srgbClr val="FFC000"/>
                </a:solidFill>
              </a:rPr>
              <a:t>: </a:t>
            </a:r>
          </a:p>
          <a:p>
            <a:pPr marL="0" indent="0">
              <a:buNone/>
            </a:pPr>
            <a:r>
              <a:rPr lang="nl-NL" sz="1400" dirty="0"/>
              <a:t>Een van de meest innovatieve, kwalitatief hoogwaardige en toonaangevende amateurvoetbalverenigingen van Nederland te zijn. </a:t>
            </a:r>
          </a:p>
          <a:p>
            <a:pPr marL="0" indent="0">
              <a:buNone/>
            </a:pPr>
            <a:r>
              <a:rPr lang="nl-NL" sz="1400" i="1" dirty="0"/>
              <a:t>Sleutelwoorden daarbij zijn: ambitieus, onderscheidend en innovatief</a:t>
            </a:r>
          </a:p>
          <a:p>
            <a:pPr marL="0" indent="0">
              <a:buNone/>
            </a:pPr>
            <a:r>
              <a:rPr lang="nl-NL" b="1" dirty="0">
                <a:solidFill>
                  <a:schemeClr val="accent1"/>
                </a:solidFill>
              </a:rPr>
              <a:t>Missie</a:t>
            </a:r>
            <a:r>
              <a:rPr lang="nl-NL" b="1" dirty="0">
                <a:solidFill>
                  <a:srgbClr val="FFC000"/>
                </a:solidFill>
              </a:rPr>
              <a:t>:</a:t>
            </a:r>
            <a:r>
              <a:rPr lang="nl-NL" dirty="0">
                <a:solidFill>
                  <a:srgbClr val="FFC000"/>
                </a:solidFill>
              </a:rPr>
              <a:t> </a:t>
            </a:r>
          </a:p>
          <a:p>
            <a:pPr marL="0" indent="0">
              <a:buNone/>
            </a:pPr>
            <a:r>
              <a:rPr lang="nl-NL" sz="1400" dirty="0"/>
              <a:t>Onze leden een breed aanbod van veldvoetbal mogelijkheden aan te bieden in een vereniging voor en DOOR leden, waarin opleiding, ontwikkeling en plezier centraal staan, met de juiste balans tussen prestatie- en recreatievoetbal en vanuit een financieel gezonde positie en een professionele organisatie. </a:t>
            </a:r>
          </a:p>
          <a:p>
            <a:pPr marL="0" indent="0">
              <a:buNone/>
            </a:pPr>
            <a:r>
              <a:rPr lang="nl-NL" b="1" dirty="0">
                <a:solidFill>
                  <a:schemeClr val="accent1"/>
                </a:solidFill>
              </a:rPr>
              <a:t>Kernwaarden</a:t>
            </a:r>
            <a:r>
              <a:rPr lang="nl-NL" b="1" dirty="0">
                <a:solidFill>
                  <a:srgbClr val="FFC000"/>
                </a:solidFill>
              </a:rPr>
              <a:t>:</a:t>
            </a:r>
            <a:r>
              <a:rPr lang="nl-NL" dirty="0">
                <a:solidFill>
                  <a:srgbClr val="FFC000"/>
                </a:solidFill>
              </a:rPr>
              <a:t> </a:t>
            </a:r>
          </a:p>
          <a:p>
            <a:pPr marL="0" indent="0">
              <a:buNone/>
            </a:pPr>
            <a:r>
              <a:rPr lang="nl-NL" sz="1400" dirty="0"/>
              <a:t>Respect, Betrokkenheid &amp; Sportiviteit</a:t>
            </a:r>
          </a:p>
          <a:p>
            <a:pPr marL="0" indent="0">
              <a:buNone/>
            </a:pPr>
            <a:r>
              <a:rPr lang="nl-NL" b="1" dirty="0">
                <a:solidFill>
                  <a:schemeClr val="accent1"/>
                </a:solidFill>
              </a:rPr>
              <a:t>Clubmotto</a:t>
            </a:r>
            <a:r>
              <a:rPr lang="nl-NL" dirty="0"/>
              <a:t>:</a:t>
            </a:r>
          </a:p>
          <a:p>
            <a:pPr marL="0" indent="0">
              <a:buNone/>
            </a:pPr>
            <a:r>
              <a:rPr lang="nl-NL" sz="1400" dirty="0"/>
              <a:t>“Ontwikkel jezelf, ontwikkel je club”</a:t>
            </a:r>
          </a:p>
        </p:txBody>
      </p:sp>
      <p:sp>
        <p:nvSpPr>
          <p:cNvPr id="5" name="Titel 2">
            <a:extLst>
              <a:ext uri="{FF2B5EF4-FFF2-40B4-BE49-F238E27FC236}">
                <a16:creationId xmlns:a16="http://schemas.microsoft.com/office/drawing/2014/main" id="{8518D31E-EB8E-4265-B6FF-A4C25021982E}"/>
              </a:ext>
            </a:extLst>
          </p:cNvPr>
          <p:cNvSpPr>
            <a:spLocks noGrp="1"/>
          </p:cNvSpPr>
          <p:nvPr>
            <p:ph type="title"/>
          </p:nvPr>
        </p:nvSpPr>
        <p:spPr>
          <a:xfrm>
            <a:off x="628648" y="676971"/>
            <a:ext cx="5607260" cy="886397"/>
          </a:xfrm>
        </p:spPr>
        <p:txBody>
          <a:bodyPr/>
          <a:lstStyle/>
          <a:p>
            <a:r>
              <a:rPr lang="nl-NL" dirty="0"/>
              <a:t>Strategisch beleidsplan</a:t>
            </a:r>
            <a:br>
              <a:rPr lang="nl-NL" dirty="0"/>
            </a:br>
            <a:r>
              <a:rPr lang="nl-NL" sz="1800" dirty="0"/>
              <a:t>“2020-2025”</a:t>
            </a:r>
            <a:br>
              <a:rPr lang="nl-NL" dirty="0"/>
            </a:br>
            <a:endParaRPr lang="nl-NL" sz="1800" dirty="0"/>
          </a:p>
        </p:txBody>
      </p:sp>
    </p:spTree>
    <p:extLst>
      <p:ext uri="{BB962C8B-B14F-4D97-AF65-F5344CB8AC3E}">
        <p14:creationId xmlns:p14="http://schemas.microsoft.com/office/powerpoint/2010/main" val="3818241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202BB0B-E859-BBE8-4A80-D5043E7F6C85}"/>
              </a:ext>
            </a:extLst>
          </p:cNvPr>
          <p:cNvPicPr>
            <a:picLocks noChangeAspect="1"/>
          </p:cNvPicPr>
          <p:nvPr/>
        </p:nvPicPr>
        <p:blipFill rotWithShape="1">
          <a:blip r:embed="rId3">
            <a:extLst>
              <a:ext uri="{28A0092B-C50C-407E-A947-70E740481C1C}">
                <a14:useLocalDpi xmlns:a14="http://schemas.microsoft.com/office/drawing/2010/main" val="0"/>
              </a:ext>
            </a:extLst>
          </a:blip>
          <a:srcRect l="27672" t="14178" r="22343" b="18946"/>
          <a:stretch/>
        </p:blipFill>
        <p:spPr>
          <a:xfrm>
            <a:off x="228601" y="2258524"/>
            <a:ext cx="2252426" cy="2007097"/>
          </a:xfrm>
          <a:prstGeom prst="flowChartAlternateProcess">
            <a:avLst/>
          </a:prstGeom>
        </p:spPr>
      </p:pic>
      <p:pic>
        <p:nvPicPr>
          <p:cNvPr id="5" name="Afbeelding 4">
            <a:extLst>
              <a:ext uri="{FF2B5EF4-FFF2-40B4-BE49-F238E27FC236}">
                <a16:creationId xmlns:a16="http://schemas.microsoft.com/office/drawing/2014/main" id="{40DA5FE1-0C77-BA25-7290-109E8E393D26}"/>
              </a:ext>
            </a:extLst>
          </p:cNvPr>
          <p:cNvPicPr>
            <a:picLocks noChangeAspect="1"/>
          </p:cNvPicPr>
          <p:nvPr/>
        </p:nvPicPr>
        <p:blipFill>
          <a:blip r:embed="rId4"/>
          <a:stretch>
            <a:fillRect/>
          </a:stretch>
        </p:blipFill>
        <p:spPr>
          <a:xfrm>
            <a:off x="2560958" y="1541365"/>
            <a:ext cx="6457080" cy="3459968"/>
          </a:xfrm>
          <a:prstGeom prst="rect">
            <a:avLst/>
          </a:prstGeom>
        </p:spPr>
      </p:pic>
      <p:sp>
        <p:nvSpPr>
          <p:cNvPr id="7" name="Titel 2">
            <a:extLst>
              <a:ext uri="{FF2B5EF4-FFF2-40B4-BE49-F238E27FC236}">
                <a16:creationId xmlns:a16="http://schemas.microsoft.com/office/drawing/2014/main" id="{BA5F4E43-8363-C601-034B-651A5767F747}"/>
              </a:ext>
            </a:extLst>
          </p:cNvPr>
          <p:cNvSpPr>
            <a:spLocks noGrp="1"/>
          </p:cNvSpPr>
          <p:nvPr>
            <p:ph type="title"/>
          </p:nvPr>
        </p:nvSpPr>
        <p:spPr>
          <a:xfrm>
            <a:off x="628649" y="676971"/>
            <a:ext cx="6746024" cy="637097"/>
          </a:xfrm>
        </p:spPr>
        <p:txBody>
          <a:bodyPr/>
          <a:lstStyle/>
          <a:p>
            <a:r>
              <a:rPr lang="nl-NL" dirty="0">
                <a:solidFill>
                  <a:srgbClr val="EE7623"/>
                </a:solidFill>
              </a:rPr>
              <a:t>Teamcultuur</a:t>
            </a:r>
            <a:br>
              <a:rPr lang="nl-NL" dirty="0">
                <a:solidFill>
                  <a:srgbClr val="EE7623"/>
                </a:solidFill>
              </a:rPr>
            </a:br>
            <a:r>
              <a:rPr lang="nl-NL" sz="1800" dirty="0">
                <a:solidFill>
                  <a:srgbClr val="EE7623"/>
                </a:solidFill>
              </a:rPr>
              <a:t>Praktijk: Hoe zou je de teamwaarden kunnen bepalen</a:t>
            </a:r>
          </a:p>
        </p:txBody>
      </p:sp>
    </p:spTree>
    <p:extLst>
      <p:ext uri="{BB962C8B-B14F-4D97-AF65-F5344CB8AC3E}">
        <p14:creationId xmlns:p14="http://schemas.microsoft.com/office/powerpoint/2010/main" val="4834867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7DAC2CD4-AB01-5DD8-73E0-1DA16357F463}"/>
              </a:ext>
            </a:extLst>
          </p:cNvPr>
          <p:cNvPicPr>
            <a:picLocks noGrp="1" noChangeAspect="1"/>
          </p:cNvPicPr>
          <p:nvPr>
            <p:ph type="pic" sz="quarter" idx="11"/>
          </p:nvPr>
        </p:nvPicPr>
        <p:blipFill rotWithShape="1">
          <a:blip r:embed="rId2"/>
          <a:srcRect l="6156" r="1586" b="9840"/>
          <a:stretch/>
        </p:blipFill>
        <p:spPr>
          <a:xfrm>
            <a:off x="0" y="0"/>
            <a:ext cx="9143999" cy="5715000"/>
          </a:xfrm>
        </p:spPr>
      </p:pic>
      <p:sp>
        <p:nvSpPr>
          <p:cNvPr id="3" name="Titel 2">
            <a:extLst>
              <a:ext uri="{FF2B5EF4-FFF2-40B4-BE49-F238E27FC236}">
                <a16:creationId xmlns:a16="http://schemas.microsoft.com/office/drawing/2014/main" id="{AD957720-24EA-7A81-E06C-958A98554B3B}"/>
              </a:ext>
            </a:extLst>
          </p:cNvPr>
          <p:cNvSpPr>
            <a:spLocks noGrp="1"/>
          </p:cNvSpPr>
          <p:nvPr>
            <p:ph type="title"/>
          </p:nvPr>
        </p:nvSpPr>
        <p:spPr>
          <a:xfrm>
            <a:off x="1044901" y="757147"/>
            <a:ext cx="7054195" cy="4653582"/>
          </a:xfrm>
        </p:spPr>
        <p:txBody>
          <a:bodyPr/>
          <a:lstStyle/>
          <a:p>
            <a:r>
              <a:rPr lang="nl-NL" dirty="0">
                <a:solidFill>
                  <a:schemeClr val="tx1"/>
                </a:solidFill>
              </a:rPr>
              <a:t>Bijeenkomst</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r>
              <a:rPr lang="nl-NL" dirty="0"/>
              <a:t>(Nieuwe) Leiders</a:t>
            </a:r>
            <a:br>
              <a:rPr lang="nl-NL" dirty="0"/>
            </a:br>
            <a:br>
              <a:rPr lang="nl-NL" dirty="0"/>
            </a:br>
            <a:r>
              <a:rPr lang="nl-NL" dirty="0"/>
              <a:t>Seizoen 2024-2025</a:t>
            </a:r>
            <a:endParaRPr lang="nl-NL" dirty="0">
              <a:solidFill>
                <a:schemeClr val="tx1"/>
              </a:solidFill>
            </a:endParaRPr>
          </a:p>
        </p:txBody>
      </p:sp>
      <p:pic>
        <p:nvPicPr>
          <p:cNvPr id="7" name="Afbeelding 6">
            <a:extLst>
              <a:ext uri="{FF2B5EF4-FFF2-40B4-BE49-F238E27FC236}">
                <a16:creationId xmlns:a16="http://schemas.microsoft.com/office/drawing/2014/main" id="{CAB0E310-4628-98B5-8EE6-02832D99B2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4614" y="304271"/>
            <a:ext cx="1024069" cy="1024069"/>
          </a:xfrm>
          <a:prstGeom prst="rect">
            <a:avLst/>
          </a:prstGeom>
        </p:spPr>
      </p:pic>
    </p:spTree>
    <p:extLst>
      <p:ext uri="{BB962C8B-B14F-4D97-AF65-F5344CB8AC3E}">
        <p14:creationId xmlns:p14="http://schemas.microsoft.com/office/powerpoint/2010/main" val="385896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0F0A94-779A-6398-BF61-A02E6C1660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644"/>
          <a:stretch/>
        </p:blipFill>
        <p:spPr>
          <a:xfrm rot="10800000">
            <a:off x="829774" y="1492226"/>
            <a:ext cx="2621523" cy="3393996"/>
          </a:xfrm>
          <a:prstGeom prst="flowChartAlternateProcess">
            <a:avLst/>
          </a:prstGeom>
        </p:spPr>
      </p:pic>
      <p:pic>
        <p:nvPicPr>
          <p:cNvPr id="9" name="Afbeelding 8">
            <a:extLst>
              <a:ext uri="{FF2B5EF4-FFF2-40B4-BE49-F238E27FC236}">
                <a16:creationId xmlns:a16="http://schemas.microsoft.com/office/drawing/2014/main" id="{8F50F597-D57D-6B3C-AF3F-2EC00A84BF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10" r="21510"/>
          <a:stretch/>
        </p:blipFill>
        <p:spPr>
          <a:xfrm>
            <a:off x="6636469" y="3021215"/>
            <a:ext cx="2381569" cy="1879649"/>
          </a:xfrm>
          <a:prstGeom prst="flowChartAlternateProcess">
            <a:avLst/>
          </a:prstGeom>
        </p:spPr>
      </p:pic>
      <p:sp>
        <p:nvSpPr>
          <p:cNvPr id="10" name="Tekstvak 9">
            <a:extLst>
              <a:ext uri="{FF2B5EF4-FFF2-40B4-BE49-F238E27FC236}">
                <a16:creationId xmlns:a16="http://schemas.microsoft.com/office/drawing/2014/main" id="{FF843823-12D9-8F3A-3EF5-43695EC26CE8}"/>
              </a:ext>
            </a:extLst>
          </p:cNvPr>
          <p:cNvSpPr txBox="1"/>
          <p:nvPr/>
        </p:nvSpPr>
        <p:spPr>
          <a:xfrm>
            <a:off x="3704921" y="1839235"/>
            <a:ext cx="2424299" cy="2769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defTabSz="685800" hangingPunct="0">
              <a:buBlip>
                <a:blip r:embed="rId5"/>
              </a:buBlip>
            </a:pPr>
            <a:r>
              <a:rPr lang="nl-NL"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Eerlijk zijn</a:t>
            </a:r>
          </a:p>
          <a:p>
            <a:pPr defTabSz="685800" hangingPunct="0"/>
            <a:endParaRPr lang="nl-NL"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5"/>
              </a:buBlip>
            </a:pPr>
            <a:r>
              <a:rPr lang="nl-NL"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Je best doen</a:t>
            </a:r>
          </a:p>
          <a:p>
            <a:pPr marL="257175" indent="-257175" defTabSz="685800" hangingPunct="0">
              <a:buBlip>
                <a:blip r:embed="rId5"/>
              </a:buBlip>
            </a:pPr>
            <a:endParaRPr lang="nl-NL"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5"/>
              </a:buBlip>
            </a:pPr>
            <a:r>
              <a:rPr lang="nl-NL"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Elkaar helpen</a:t>
            </a:r>
          </a:p>
          <a:p>
            <a:pPr marL="257175" indent="-257175" defTabSz="685800" hangingPunct="0">
              <a:buBlip>
                <a:blip r:embed="rId5"/>
              </a:buBlip>
            </a:pPr>
            <a:endParaRPr lang="nl-NL"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5"/>
              </a:buBlip>
            </a:pPr>
            <a:r>
              <a:rPr lang="nl-NL"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Vriendschap / team</a:t>
            </a:r>
          </a:p>
          <a:p>
            <a:pPr marL="257175" indent="-257175" defTabSz="685800" hangingPunct="0">
              <a:buBlip>
                <a:blip r:embed="rId5"/>
              </a:buBlip>
            </a:pPr>
            <a:endParaRPr lang="nl-NL"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5"/>
              </a:buBlip>
            </a:pPr>
            <a:r>
              <a:rPr lang="nl-NL"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Aardig zijn</a:t>
            </a:r>
            <a:endParaRPr lang="nl-NL" dirty="0">
              <a:latin typeface="Roboto" panose="02000000000000000000" pitchFamily="2" charset="0"/>
              <a:ea typeface="Roboto" panose="02000000000000000000" pitchFamily="2" charset="0"/>
              <a:cs typeface="Roboto" panose="02000000000000000000" pitchFamily="2" charset="0"/>
            </a:endParaRPr>
          </a:p>
          <a:p>
            <a:pPr defTabSz="685800" hangingPunct="0"/>
            <a:endParaRPr lang="nl-NL" sz="1350" dirty="0">
              <a:solidFill>
                <a:srgbClr val="000000"/>
              </a:solidFill>
              <a:sym typeface="Calibri"/>
            </a:endParaRPr>
          </a:p>
        </p:txBody>
      </p:sp>
      <p:sp>
        <p:nvSpPr>
          <p:cNvPr id="5" name="Titel 2">
            <a:extLst>
              <a:ext uri="{FF2B5EF4-FFF2-40B4-BE49-F238E27FC236}">
                <a16:creationId xmlns:a16="http://schemas.microsoft.com/office/drawing/2014/main" id="{29A4EFD1-26B7-B037-512A-5969FA1A0742}"/>
              </a:ext>
            </a:extLst>
          </p:cNvPr>
          <p:cNvSpPr>
            <a:spLocks noGrp="1"/>
          </p:cNvSpPr>
          <p:nvPr>
            <p:ph type="title"/>
          </p:nvPr>
        </p:nvSpPr>
        <p:spPr>
          <a:xfrm>
            <a:off x="628649" y="676971"/>
            <a:ext cx="6007820" cy="886397"/>
          </a:xfrm>
        </p:spPr>
        <p:txBody>
          <a:bodyPr/>
          <a:lstStyle/>
          <a:p>
            <a:r>
              <a:rPr lang="nl-NL" dirty="0">
                <a:solidFill>
                  <a:srgbClr val="EE7623"/>
                </a:solidFill>
              </a:rPr>
              <a:t>Van waarden naar teamafspraken</a:t>
            </a:r>
            <a:br>
              <a:rPr lang="nl-NL" dirty="0">
                <a:solidFill>
                  <a:srgbClr val="EE7623"/>
                </a:solidFill>
              </a:rPr>
            </a:br>
            <a:r>
              <a:rPr lang="nl-NL" sz="1800" dirty="0">
                <a:solidFill>
                  <a:srgbClr val="EE7623"/>
                </a:solidFill>
              </a:rPr>
              <a:t>Onderbouw</a:t>
            </a:r>
            <a:br>
              <a:rPr lang="nl-NL" dirty="0">
                <a:solidFill>
                  <a:srgbClr val="EE7623"/>
                </a:solidFill>
              </a:rPr>
            </a:br>
            <a:endParaRPr lang="nl-NL" sz="1800" dirty="0">
              <a:solidFill>
                <a:srgbClr val="EE7623"/>
              </a:solidFill>
            </a:endParaRPr>
          </a:p>
        </p:txBody>
      </p:sp>
    </p:spTree>
    <p:extLst>
      <p:ext uri="{BB962C8B-B14F-4D97-AF65-F5344CB8AC3E}">
        <p14:creationId xmlns:p14="http://schemas.microsoft.com/office/powerpoint/2010/main" val="13995204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3D24199C-3CCE-45A6-FA58-47298C2A9EE2}"/>
              </a:ext>
            </a:extLst>
          </p:cNvPr>
          <p:cNvPicPr>
            <a:picLocks noChangeAspect="1"/>
          </p:cNvPicPr>
          <p:nvPr/>
        </p:nvPicPr>
        <p:blipFill>
          <a:blip r:embed="rId3"/>
          <a:stretch>
            <a:fillRect/>
          </a:stretch>
        </p:blipFill>
        <p:spPr>
          <a:xfrm>
            <a:off x="2077170" y="1472293"/>
            <a:ext cx="7061887" cy="3597729"/>
          </a:xfrm>
          <a:prstGeom prst="rect">
            <a:avLst/>
          </a:prstGeom>
        </p:spPr>
      </p:pic>
      <p:pic>
        <p:nvPicPr>
          <p:cNvPr id="5" name="Afbeelding 4">
            <a:extLst>
              <a:ext uri="{FF2B5EF4-FFF2-40B4-BE49-F238E27FC236}">
                <a16:creationId xmlns:a16="http://schemas.microsoft.com/office/drawing/2014/main" id="{41B33AFE-B63E-702C-0AEA-42FCDFA32949}"/>
              </a:ext>
            </a:extLst>
          </p:cNvPr>
          <p:cNvPicPr>
            <a:picLocks noChangeAspect="1"/>
          </p:cNvPicPr>
          <p:nvPr/>
        </p:nvPicPr>
        <p:blipFill>
          <a:blip r:embed="rId4"/>
          <a:stretch>
            <a:fillRect/>
          </a:stretch>
        </p:blipFill>
        <p:spPr>
          <a:xfrm>
            <a:off x="429896" y="1568014"/>
            <a:ext cx="1488114" cy="1994551"/>
          </a:xfrm>
          <a:prstGeom prst="flowChartAlternateProcess">
            <a:avLst/>
          </a:prstGeom>
        </p:spPr>
      </p:pic>
      <p:pic>
        <p:nvPicPr>
          <p:cNvPr id="3" name="Afbeelding 2">
            <a:extLst>
              <a:ext uri="{FF2B5EF4-FFF2-40B4-BE49-F238E27FC236}">
                <a16:creationId xmlns:a16="http://schemas.microsoft.com/office/drawing/2014/main" id="{8DEF5557-2648-C0D9-5589-40F46F92C346}"/>
              </a:ext>
            </a:extLst>
          </p:cNvPr>
          <p:cNvPicPr>
            <a:picLocks noChangeAspect="1"/>
          </p:cNvPicPr>
          <p:nvPr/>
        </p:nvPicPr>
        <p:blipFill>
          <a:blip r:embed="rId5"/>
          <a:stretch>
            <a:fillRect/>
          </a:stretch>
        </p:blipFill>
        <p:spPr>
          <a:xfrm>
            <a:off x="418571" y="3685162"/>
            <a:ext cx="1658599" cy="1245869"/>
          </a:xfrm>
          <a:prstGeom prst="roundRect">
            <a:avLst/>
          </a:prstGeom>
        </p:spPr>
      </p:pic>
      <p:sp>
        <p:nvSpPr>
          <p:cNvPr id="14" name="Titel 2">
            <a:extLst>
              <a:ext uri="{FF2B5EF4-FFF2-40B4-BE49-F238E27FC236}">
                <a16:creationId xmlns:a16="http://schemas.microsoft.com/office/drawing/2014/main" id="{02625B5D-AEF6-1617-1964-DDB34AE55ADC}"/>
              </a:ext>
            </a:extLst>
          </p:cNvPr>
          <p:cNvSpPr>
            <a:spLocks noGrp="1"/>
          </p:cNvSpPr>
          <p:nvPr>
            <p:ph type="title"/>
          </p:nvPr>
        </p:nvSpPr>
        <p:spPr>
          <a:xfrm>
            <a:off x="628649" y="676971"/>
            <a:ext cx="6007820" cy="886397"/>
          </a:xfrm>
        </p:spPr>
        <p:txBody>
          <a:bodyPr/>
          <a:lstStyle/>
          <a:p>
            <a:r>
              <a:rPr lang="nl-NL" dirty="0">
                <a:solidFill>
                  <a:srgbClr val="EE7623"/>
                </a:solidFill>
              </a:rPr>
              <a:t>Van waarden naar teamafspraken</a:t>
            </a:r>
            <a:br>
              <a:rPr lang="nl-NL" dirty="0">
                <a:solidFill>
                  <a:srgbClr val="EE7623"/>
                </a:solidFill>
              </a:rPr>
            </a:br>
            <a:r>
              <a:rPr lang="nl-NL" sz="1800" dirty="0">
                <a:solidFill>
                  <a:srgbClr val="EE7623"/>
                </a:solidFill>
              </a:rPr>
              <a:t>Middenbouw</a:t>
            </a:r>
            <a:br>
              <a:rPr lang="nl-NL" dirty="0">
                <a:solidFill>
                  <a:srgbClr val="EE7623"/>
                </a:solidFill>
              </a:rPr>
            </a:br>
            <a:endParaRPr lang="nl-NL" sz="1800" dirty="0">
              <a:solidFill>
                <a:srgbClr val="EE7623"/>
              </a:solidFill>
            </a:endParaRPr>
          </a:p>
        </p:txBody>
      </p:sp>
    </p:spTree>
    <p:extLst>
      <p:ext uri="{BB962C8B-B14F-4D97-AF65-F5344CB8AC3E}">
        <p14:creationId xmlns:p14="http://schemas.microsoft.com/office/powerpoint/2010/main" val="29732363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FF843823-12D9-8F3A-3EF5-43695EC26CE8}"/>
              </a:ext>
            </a:extLst>
          </p:cNvPr>
          <p:cNvSpPr txBox="1"/>
          <p:nvPr/>
        </p:nvSpPr>
        <p:spPr>
          <a:xfrm>
            <a:off x="494781" y="1359371"/>
            <a:ext cx="4515901" cy="3508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57175" indent="-257175" defTabSz="685800" hangingPunct="0">
              <a:buBlip>
                <a:blip r:embed="rId3"/>
              </a:buBlip>
            </a:pP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Waarden opstellen </a:t>
            </a:r>
            <a:r>
              <a:rPr lang="nl-NL" sz="1500" dirty="0">
                <a:latin typeface="Roboto" panose="02000000000000000000" pitchFamily="2" charset="0"/>
                <a:ea typeface="Roboto" panose="02000000000000000000" pitchFamily="2" charset="0"/>
                <a:cs typeface="Roboto" panose="02000000000000000000" pitchFamily="2" charset="0"/>
              </a:rPr>
              <a:t>met</a:t>
            </a: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 jouw team</a:t>
            </a:r>
            <a:r>
              <a:rPr lang="nl-NL" sz="1500" dirty="0">
                <a:latin typeface="Roboto" panose="02000000000000000000" pitchFamily="2" charset="0"/>
                <a:ea typeface="Roboto" panose="02000000000000000000" pitchFamily="2" charset="0"/>
                <a:cs typeface="Roboto" panose="02000000000000000000" pitchFamily="2" charset="0"/>
              </a:rPr>
              <a:t> (beeldend maken)</a:t>
            </a:r>
            <a:endPar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endParaRPr>
          </a:p>
          <a:p>
            <a:pPr marL="257175" indent="-257175" defTabSz="685800" hangingPunct="0">
              <a:buBlip>
                <a:blip r:embed="rId3"/>
              </a:buBlip>
            </a:pPr>
            <a:endParaRPr lang="nl-NL" sz="1500"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3"/>
              </a:buBlip>
            </a:pPr>
            <a:r>
              <a:rPr lang="nl-NL" sz="1500" dirty="0">
                <a:latin typeface="Roboto" panose="02000000000000000000" pitchFamily="2" charset="0"/>
                <a:ea typeface="Roboto" panose="02000000000000000000" pitchFamily="2" charset="0"/>
                <a:cs typeface="Roboto" panose="02000000000000000000" pitchFamily="2" charset="0"/>
              </a:rPr>
              <a:t>Afspraken maken aan de hand van de waarden (concreet maken)</a:t>
            </a:r>
            <a:endPar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endParaRPr>
          </a:p>
          <a:p>
            <a:pPr defTabSz="685800" hangingPunct="0"/>
            <a:endParaRPr lang="nl-NL" sz="1500"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3"/>
              </a:buBlip>
            </a:pP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Ouderbijeenkomst organiseren waari</a:t>
            </a:r>
            <a:r>
              <a:rPr lang="nl-NL" sz="1500" dirty="0">
                <a:latin typeface="Roboto" panose="02000000000000000000" pitchFamily="2" charset="0"/>
                <a:ea typeface="Roboto" panose="02000000000000000000" pitchFamily="2" charset="0"/>
                <a:cs typeface="Roboto" panose="02000000000000000000" pitchFamily="2" charset="0"/>
              </a:rPr>
              <a:t>n waarden en afspraken besproken worden</a:t>
            </a:r>
            <a:endPar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endParaRPr>
          </a:p>
          <a:p>
            <a:pPr marL="257175" indent="-257175" defTabSz="685800" hangingPunct="0">
              <a:buBlip>
                <a:blip r:embed="rId3"/>
              </a:buBlip>
            </a:pPr>
            <a:endParaRPr lang="nl-NL" sz="1500"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3"/>
              </a:buBlip>
            </a:pP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Waarden en afspraken coachen </a:t>
            </a:r>
            <a:r>
              <a:rPr lang="nl-NL" sz="1500" dirty="0">
                <a:latin typeface="Roboto" panose="02000000000000000000" pitchFamily="2" charset="0"/>
                <a:ea typeface="Roboto" panose="02000000000000000000" pitchFamily="2" charset="0"/>
                <a:cs typeface="Roboto" panose="02000000000000000000" pitchFamily="2" charset="0"/>
              </a:rPr>
              <a:t>tijdens </a:t>
            </a: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trainingen én wedstrijden (= bewaken)</a:t>
            </a:r>
          </a:p>
          <a:p>
            <a:pPr defTabSz="685800" hangingPunct="0"/>
            <a:endParaRPr lang="nl-NL" sz="1500" dirty="0">
              <a:latin typeface="Roboto" panose="02000000000000000000" pitchFamily="2" charset="0"/>
              <a:ea typeface="Roboto" panose="02000000000000000000" pitchFamily="2" charset="0"/>
              <a:cs typeface="Roboto" panose="02000000000000000000" pitchFamily="2" charset="0"/>
            </a:endParaRPr>
          </a:p>
          <a:p>
            <a:pPr marL="257175" indent="-257175" defTabSz="685800" hangingPunct="0">
              <a:buBlip>
                <a:blip r:embed="rId3"/>
              </a:buBlip>
            </a:pPr>
            <a:r>
              <a:rPr lang="nl-NL" sz="1500" dirty="0">
                <a:latin typeface="Roboto" panose="02000000000000000000" pitchFamily="2" charset="0"/>
                <a:ea typeface="Roboto" panose="02000000000000000000" pitchFamily="2" charset="0"/>
                <a:cs typeface="Roboto" panose="02000000000000000000" pitchFamily="2" charset="0"/>
              </a:rPr>
              <a:t>A</a:t>
            </a: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ctiviteiten organiseren voor de kinderen en </a:t>
            </a:r>
            <a:r>
              <a:rPr lang="nl-NL" sz="1500" b="1"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ook met de ouders</a:t>
            </a:r>
            <a:r>
              <a:rPr lang="nl-NL" sz="150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 gedurende het seizoen</a:t>
            </a:r>
            <a:endParaRPr lang="nl-NL" dirty="0">
              <a:latin typeface="Roboto" panose="02000000000000000000" pitchFamily="2" charset="0"/>
              <a:ea typeface="Roboto" panose="02000000000000000000" pitchFamily="2" charset="0"/>
              <a:cs typeface="Roboto" panose="02000000000000000000" pitchFamily="2" charset="0"/>
            </a:endParaRPr>
          </a:p>
          <a:p>
            <a:pPr defTabSz="685800" hangingPunct="0"/>
            <a:endParaRPr lang="nl-NL" sz="1350" dirty="0">
              <a:solidFill>
                <a:srgbClr val="000000"/>
              </a:solidFill>
              <a:sym typeface="Calibri"/>
            </a:endParaRPr>
          </a:p>
        </p:txBody>
      </p:sp>
      <p:pic>
        <p:nvPicPr>
          <p:cNvPr id="12" name="Afbeelding 11">
            <a:extLst>
              <a:ext uri="{FF2B5EF4-FFF2-40B4-BE49-F238E27FC236}">
                <a16:creationId xmlns:a16="http://schemas.microsoft.com/office/drawing/2014/main" id="{8D4B4799-BC41-5AB2-9B6F-EFED1A3701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90" t="13921" r="20733" b="10602"/>
          <a:stretch/>
        </p:blipFill>
        <p:spPr>
          <a:xfrm>
            <a:off x="7588048" y="2670267"/>
            <a:ext cx="1466193" cy="1318494"/>
          </a:xfrm>
          <a:prstGeom prst="ellipse">
            <a:avLst/>
          </a:prstGeom>
        </p:spPr>
      </p:pic>
      <p:pic>
        <p:nvPicPr>
          <p:cNvPr id="15" name="Afbeelding 14">
            <a:extLst>
              <a:ext uri="{FF2B5EF4-FFF2-40B4-BE49-F238E27FC236}">
                <a16:creationId xmlns:a16="http://schemas.microsoft.com/office/drawing/2014/main" id="{E2004AFF-33CE-F51B-F7FF-6519F61B24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20" r="21006" b="624"/>
          <a:stretch/>
        </p:blipFill>
        <p:spPr>
          <a:xfrm>
            <a:off x="5616531" y="3198443"/>
            <a:ext cx="2069159" cy="1781099"/>
          </a:xfrm>
          <a:prstGeom prst="ellipse">
            <a:avLst/>
          </a:prstGeom>
        </p:spPr>
      </p:pic>
      <p:pic>
        <p:nvPicPr>
          <p:cNvPr id="17" name="Afbeelding 16">
            <a:extLst>
              <a:ext uri="{FF2B5EF4-FFF2-40B4-BE49-F238E27FC236}">
                <a16:creationId xmlns:a16="http://schemas.microsoft.com/office/drawing/2014/main" id="{FA298B6E-AEB8-645D-F277-2363A7F7C8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224" t="1" r="32585" b="1659"/>
          <a:stretch/>
        </p:blipFill>
        <p:spPr>
          <a:xfrm>
            <a:off x="5072812" y="2063153"/>
            <a:ext cx="1377164" cy="1214228"/>
          </a:xfrm>
          <a:prstGeom prst="ellipse">
            <a:avLst/>
          </a:prstGeom>
        </p:spPr>
      </p:pic>
      <p:pic>
        <p:nvPicPr>
          <p:cNvPr id="18" name="Afbeelding 17">
            <a:extLst>
              <a:ext uri="{FF2B5EF4-FFF2-40B4-BE49-F238E27FC236}">
                <a16:creationId xmlns:a16="http://schemas.microsoft.com/office/drawing/2014/main" id="{502F09B5-2EE6-BC45-1521-73EE0713D8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0802" b="2309"/>
          <a:stretch/>
        </p:blipFill>
        <p:spPr>
          <a:xfrm>
            <a:off x="6587899" y="1261499"/>
            <a:ext cx="1595322" cy="1475868"/>
          </a:xfrm>
          <a:prstGeom prst="ellipse">
            <a:avLst/>
          </a:prstGeom>
        </p:spPr>
      </p:pic>
      <p:sp>
        <p:nvSpPr>
          <p:cNvPr id="2" name="Titel 2">
            <a:extLst>
              <a:ext uri="{FF2B5EF4-FFF2-40B4-BE49-F238E27FC236}">
                <a16:creationId xmlns:a16="http://schemas.microsoft.com/office/drawing/2014/main" id="{16E72FB3-8297-D361-9786-5B03F8E5D6E0}"/>
              </a:ext>
            </a:extLst>
          </p:cNvPr>
          <p:cNvSpPr>
            <a:spLocks noGrp="1"/>
          </p:cNvSpPr>
          <p:nvPr>
            <p:ph type="title"/>
          </p:nvPr>
        </p:nvSpPr>
        <p:spPr>
          <a:xfrm>
            <a:off x="628649" y="676971"/>
            <a:ext cx="6007820" cy="637097"/>
          </a:xfrm>
        </p:spPr>
        <p:txBody>
          <a:bodyPr/>
          <a:lstStyle/>
          <a:p>
            <a:r>
              <a:rPr lang="nl-NL" dirty="0">
                <a:solidFill>
                  <a:srgbClr val="EE7623"/>
                </a:solidFill>
              </a:rPr>
              <a:t>Stappenplan</a:t>
            </a:r>
            <a:br>
              <a:rPr lang="nl-NL" dirty="0">
                <a:solidFill>
                  <a:srgbClr val="EE7623"/>
                </a:solidFill>
              </a:rPr>
            </a:br>
            <a:endParaRPr lang="nl-NL" sz="1800" dirty="0">
              <a:solidFill>
                <a:srgbClr val="EE7623"/>
              </a:solidFill>
            </a:endParaRPr>
          </a:p>
        </p:txBody>
      </p:sp>
    </p:spTree>
    <p:extLst>
      <p:ext uri="{BB962C8B-B14F-4D97-AF65-F5344CB8AC3E}">
        <p14:creationId xmlns:p14="http://schemas.microsoft.com/office/powerpoint/2010/main" val="11684312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13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C8AA7-F154-5442-1D61-24DA4296F216}"/>
              </a:ext>
            </a:extLst>
          </p:cNvPr>
          <p:cNvSpPr>
            <a:spLocks noGrp="1"/>
          </p:cNvSpPr>
          <p:nvPr>
            <p:ph type="title"/>
          </p:nvPr>
        </p:nvSpPr>
        <p:spPr>
          <a:xfrm>
            <a:off x="594615" y="531261"/>
            <a:ext cx="7583613" cy="4370427"/>
          </a:xfrm>
        </p:spPr>
        <p:txBody>
          <a:bodyPr/>
          <a:lstStyle/>
          <a:p>
            <a:pPr marL="0" marR="0" lvl="0" indent="0" algn="l" defTabSz="685800" rtl="0" eaLnBrk="1" fontAlgn="auto" latinLnBrk="0" hangingPunct="1">
              <a:lnSpc>
                <a:spcPct val="100000"/>
              </a:lnSpc>
              <a:spcBef>
                <a:spcPts val="0"/>
              </a:spcBef>
              <a:buClrTx/>
              <a:buSzTx/>
              <a:buFont typeface="Arial" panose="020B0604020202020204" pitchFamily="34" charset="0"/>
              <a:buNone/>
              <a:tabLst/>
              <a:defRPr/>
            </a:pPr>
            <a:r>
              <a:rPr lang="nl-NL" dirty="0"/>
              <a:t> Agenda</a:t>
            </a:r>
            <a:br>
              <a:rPr lang="nl-NL" dirty="0"/>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Introductie</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Informatie</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Voorbereiding seizoen</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Wedstrijddag</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Teamrollen</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Wedstrijdzakenapp</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Stukje beleid TC, invulling teamafspraken</a:t>
            </a: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b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b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 Rondvraag</a:t>
            </a:r>
            <a:endParaRPr lang="nl-NL" dirty="0"/>
          </a:p>
        </p:txBody>
      </p:sp>
    </p:spTree>
    <p:extLst>
      <p:ext uri="{BB962C8B-B14F-4D97-AF65-F5344CB8AC3E}">
        <p14:creationId xmlns:p14="http://schemas.microsoft.com/office/powerpoint/2010/main" val="75828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93ACF66E-9D12-3101-7BCF-402CED2922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0" y="17929"/>
            <a:ext cx="4572000" cy="5715000"/>
          </a:xfrm>
          <a:prstGeom prst="rect">
            <a:avLst/>
          </a:prstGeom>
          <a:solidFill>
            <a:schemeClr val="accent5"/>
          </a:solidFill>
        </p:spPr>
      </p:pic>
      <p:pic>
        <p:nvPicPr>
          <p:cNvPr id="5" name="Tijdelijke aanduiding voor afbeelding 6">
            <a:extLst>
              <a:ext uri="{FF2B5EF4-FFF2-40B4-BE49-F238E27FC236}">
                <a16:creationId xmlns:a16="http://schemas.microsoft.com/office/drawing/2014/main" id="{8E8540AF-6C8E-8475-1622-335C2B19F0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0" y="0"/>
            <a:ext cx="4572000" cy="5715000"/>
          </a:xfrm>
          <a:prstGeom prst="rect">
            <a:avLst/>
          </a:prstGeom>
          <a:solidFill>
            <a:schemeClr val="accent5"/>
          </a:solidFill>
        </p:spPr>
      </p:pic>
      <p:sp>
        <p:nvSpPr>
          <p:cNvPr id="3" name="Titel 2">
            <a:extLst>
              <a:ext uri="{FF2B5EF4-FFF2-40B4-BE49-F238E27FC236}">
                <a16:creationId xmlns:a16="http://schemas.microsoft.com/office/drawing/2014/main" id="{180070CF-D198-D6DD-24E0-60308435C860}"/>
              </a:ext>
            </a:extLst>
          </p:cNvPr>
          <p:cNvSpPr>
            <a:spLocks noGrp="1"/>
          </p:cNvSpPr>
          <p:nvPr>
            <p:ph type="title"/>
          </p:nvPr>
        </p:nvSpPr>
        <p:spPr/>
        <p:txBody>
          <a:bodyPr/>
          <a:lstStyle/>
          <a:p>
            <a:r>
              <a:rPr lang="nl-NL" dirty="0"/>
              <a:t>Informatie</a:t>
            </a:r>
          </a:p>
        </p:txBody>
      </p:sp>
      <p:sp>
        <p:nvSpPr>
          <p:cNvPr id="4" name="Tijdelijke aanduiding voor tekst 3">
            <a:extLst>
              <a:ext uri="{FF2B5EF4-FFF2-40B4-BE49-F238E27FC236}">
                <a16:creationId xmlns:a16="http://schemas.microsoft.com/office/drawing/2014/main" id="{ACF7563B-D850-F884-81CC-5BB83BBC1B42}"/>
              </a:ext>
            </a:extLst>
          </p:cNvPr>
          <p:cNvSpPr>
            <a:spLocks noGrp="1"/>
          </p:cNvSpPr>
          <p:nvPr>
            <p:ph type="body" sz="quarter" idx="15"/>
          </p:nvPr>
        </p:nvSpPr>
        <p:spPr/>
        <p:txBody>
          <a:bodyPr/>
          <a:lstStyle/>
          <a:p>
            <a:pPr marL="315913" marR="0" lvl="1" indent="-298450" algn="l" defTabSz="6858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363A3B"/>
                </a:solidFill>
                <a:effectLst/>
                <a:uLnTx/>
                <a:uFillTx/>
                <a:latin typeface="Roboto" panose="02000000000000000000" pitchFamily="2" charset="0"/>
                <a:cs typeface="+mn-cs"/>
              </a:rPr>
              <a:t>Website V.V. De Meern</a:t>
            </a:r>
            <a:endParaRPr lang="nl-NL" dirty="0">
              <a:hlinkClick r:id="rId4"/>
            </a:endParaRPr>
          </a:p>
          <a:p>
            <a:pPr marL="315913" indent="-298450">
              <a:buFont typeface="Arial" panose="020B0604020202020204" pitchFamily="34" charset="0"/>
              <a:buChar char="•"/>
            </a:pPr>
            <a:r>
              <a:rPr lang="nl-NL" dirty="0">
                <a:hlinkClick r:id="rId4"/>
              </a:rPr>
              <a:t>www.vvdemeern.nl</a:t>
            </a:r>
            <a:r>
              <a:rPr lang="nl-NL" dirty="0"/>
              <a:t> </a:t>
            </a:r>
            <a:endParaRPr lang="nl-NL" sz="1600" dirty="0"/>
          </a:p>
          <a:p>
            <a:pPr marL="373063" lvl="1" indent="-298450">
              <a:buFont typeface="Arial" panose="020B0604020202020204" pitchFamily="34" charset="0"/>
              <a:buChar char="•"/>
            </a:pPr>
            <a:r>
              <a:rPr lang="nl-NL" dirty="0"/>
              <a:t>Wedstrijdprogramma</a:t>
            </a:r>
          </a:p>
          <a:p>
            <a:pPr marL="373063" lvl="1" indent="-298450">
              <a:buFont typeface="Arial" panose="020B0604020202020204" pitchFamily="34" charset="0"/>
              <a:buChar char="•"/>
            </a:pPr>
            <a:r>
              <a:rPr lang="nl-NL" dirty="0"/>
              <a:t>Agenda</a:t>
            </a:r>
          </a:p>
          <a:p>
            <a:pPr marL="373063" lvl="1" indent="-298450">
              <a:buFont typeface="Arial" panose="020B0604020202020204" pitchFamily="34" charset="0"/>
              <a:buChar char="•"/>
            </a:pPr>
            <a:r>
              <a:rPr lang="nl-NL" dirty="0"/>
              <a:t>Teampagina</a:t>
            </a:r>
          </a:p>
          <a:p>
            <a:pPr marL="373063" lvl="1" indent="-298450">
              <a:buFont typeface="Arial" panose="020B0604020202020204" pitchFamily="34" charset="0"/>
              <a:buChar char="•"/>
            </a:pPr>
            <a:r>
              <a:rPr lang="nl-NL" dirty="0"/>
              <a:t>Laatste nieuws</a:t>
            </a:r>
          </a:p>
          <a:p>
            <a:pPr marL="373063" lvl="1" indent="-298450">
              <a:buFont typeface="Arial" panose="020B0604020202020204" pitchFamily="34" charset="0"/>
              <a:buChar char="•"/>
            </a:pPr>
            <a:r>
              <a:rPr lang="nl-NL" dirty="0"/>
              <a:t>Documenten, zoals taakomschrijving leider</a:t>
            </a:r>
          </a:p>
          <a:p>
            <a:pPr marL="373063" lvl="1" indent="-298450">
              <a:buFont typeface="Arial" panose="020B0604020202020204" pitchFamily="34" charset="0"/>
              <a:buChar char="•"/>
            </a:pPr>
            <a:r>
              <a:rPr lang="nl-NL" sz="1600" dirty="0"/>
              <a:t>Formulieren</a:t>
            </a:r>
          </a:p>
          <a:p>
            <a:pPr marL="17463" indent="0">
              <a:buNone/>
            </a:pPr>
            <a:endParaRPr lang="en-GB" sz="1600" dirty="0"/>
          </a:p>
        </p:txBody>
      </p:sp>
      <p:pic>
        <p:nvPicPr>
          <p:cNvPr id="6" name="Afbeelding 5">
            <a:extLst>
              <a:ext uri="{FF2B5EF4-FFF2-40B4-BE49-F238E27FC236}">
                <a16:creationId xmlns:a16="http://schemas.microsoft.com/office/drawing/2014/main" id="{4E5895AC-B5AC-F180-8EAA-E068F0FAF5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5915" y="301951"/>
            <a:ext cx="1030727" cy="1028909"/>
          </a:xfrm>
          <a:prstGeom prst="rect">
            <a:avLst/>
          </a:prstGeom>
        </p:spPr>
      </p:pic>
    </p:spTree>
    <p:extLst>
      <p:ext uri="{BB962C8B-B14F-4D97-AF65-F5344CB8AC3E}">
        <p14:creationId xmlns:p14="http://schemas.microsoft.com/office/powerpoint/2010/main" val="209416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Voorbereiding seizoen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261904" cy="3604932"/>
          </a:xfrm>
          <a:ln>
            <a:noFill/>
          </a:ln>
        </p:spPr>
        <p:txBody>
          <a:bodyPr/>
          <a:lstStyle/>
          <a:p>
            <a:r>
              <a:rPr lang="nl-NL" dirty="0">
                <a:solidFill>
                  <a:srgbClr val="EE7623"/>
                </a:solidFill>
              </a:rPr>
              <a:t>Materiaal van de vereniging</a:t>
            </a:r>
          </a:p>
          <a:p>
            <a:r>
              <a:rPr lang="nl-NL" i="1" dirty="0"/>
              <a:t>Uitgifte in week startend 26 augustus</a:t>
            </a:r>
          </a:p>
          <a:p>
            <a:r>
              <a:rPr lang="nl-NL" dirty="0"/>
              <a:t>Shirts van de club – Collectief wassen!</a:t>
            </a:r>
          </a:p>
          <a:p>
            <a:r>
              <a:rPr lang="nl-NL" dirty="0"/>
              <a:t>	Shirts niet zelf regelen!</a:t>
            </a:r>
          </a:p>
          <a:p>
            <a:r>
              <a:rPr lang="nl-NL" dirty="0"/>
              <a:t>2 – 3 wedstrijdballen</a:t>
            </a:r>
          </a:p>
          <a:p>
            <a:r>
              <a:rPr lang="nl-NL" dirty="0"/>
              <a:t>Waterzak</a:t>
            </a:r>
          </a:p>
          <a:p>
            <a:r>
              <a:rPr lang="nl-NL" dirty="0"/>
              <a:t>Hoedjes (belijning veld O8/O9/O10)</a:t>
            </a:r>
          </a:p>
          <a:p>
            <a:r>
              <a:rPr lang="nl-NL" dirty="0">
                <a:solidFill>
                  <a:srgbClr val="EE7623"/>
                </a:solidFill>
              </a:rPr>
              <a:t>Spullen in bruikleen, borg gevraagd</a:t>
            </a:r>
          </a:p>
          <a:p>
            <a:r>
              <a:rPr lang="nl-NL" dirty="0">
                <a:solidFill>
                  <a:schemeClr val="tx2"/>
                </a:solidFill>
              </a:rPr>
              <a:t>Inleveren laatste week juni, alles goed, borg terug</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6</a:t>
            </a:fld>
            <a:endParaRPr lang="nl-NL" dirty="0"/>
          </a:p>
        </p:txBody>
      </p:sp>
    </p:spTree>
    <p:extLst>
      <p:ext uri="{BB962C8B-B14F-4D97-AF65-F5344CB8AC3E}">
        <p14:creationId xmlns:p14="http://schemas.microsoft.com/office/powerpoint/2010/main" val="265271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Voorbereiding seizoen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595718"/>
            <a:ext cx="7261904" cy="3604932"/>
          </a:xfrm>
        </p:spPr>
        <p:txBody>
          <a:bodyPr/>
          <a:lstStyle/>
          <a:p>
            <a:r>
              <a:rPr lang="nl-NL" dirty="0">
                <a:solidFill>
                  <a:srgbClr val="EE7623"/>
                </a:solidFill>
              </a:rPr>
              <a:t>Maak er een team van!</a:t>
            </a:r>
          </a:p>
          <a:p>
            <a:pPr marL="285750" indent="-285750">
              <a:buFont typeface="Arial" panose="020B0604020202020204" pitchFamily="34" charset="0"/>
              <a:buChar char="•"/>
            </a:pPr>
            <a:r>
              <a:rPr lang="nl-NL" dirty="0"/>
              <a:t>Bijeenkomst met ouders</a:t>
            </a:r>
          </a:p>
          <a:p>
            <a:pPr marL="285750" indent="-285750">
              <a:buFont typeface="Arial" panose="020B0604020202020204" pitchFamily="34" charset="0"/>
              <a:buChar char="•"/>
            </a:pPr>
            <a:r>
              <a:rPr lang="nl-NL" dirty="0"/>
              <a:t>Aanmaken app groep</a:t>
            </a:r>
          </a:p>
          <a:p>
            <a:pPr marL="285750" indent="-285750">
              <a:buFont typeface="Arial" panose="020B0604020202020204" pitchFamily="34" charset="0"/>
              <a:buChar char="•"/>
            </a:pPr>
            <a:r>
              <a:rPr lang="nl-NL" dirty="0"/>
              <a:t>Maken teamafspraken</a:t>
            </a:r>
          </a:p>
          <a:p>
            <a:pPr marL="285750" indent="-285750">
              <a:buFont typeface="Arial" panose="020B0604020202020204" pitchFamily="34" charset="0"/>
              <a:buChar char="•"/>
            </a:pPr>
            <a:r>
              <a:rPr lang="nl-NL" dirty="0"/>
              <a:t>Teamleiding doorgeven aan administratie jeugd</a:t>
            </a:r>
          </a:p>
          <a:p>
            <a:pPr marL="285750" indent="-285750">
              <a:buFont typeface="Arial" panose="020B0604020202020204" pitchFamily="34" charset="0"/>
              <a:buChar char="•"/>
            </a:pPr>
            <a:r>
              <a:rPr lang="nl-NL" dirty="0"/>
              <a:t>Installeren Wedstrijdzakenapp</a:t>
            </a:r>
          </a:p>
          <a:p>
            <a:pPr marL="285750" indent="-285750">
              <a:buFont typeface="Arial" panose="020B0604020202020204" pitchFamily="34" charset="0"/>
              <a:buChar char="•"/>
            </a:pPr>
            <a:r>
              <a:rPr lang="nl-NL" dirty="0"/>
              <a:t>Controle spelerspassen</a:t>
            </a:r>
          </a:p>
          <a:p>
            <a:pPr marL="285750" indent="-285750">
              <a:buFont typeface="Arial" panose="020B0604020202020204" pitchFamily="34" charset="0"/>
              <a:buChar char="•"/>
            </a:pPr>
            <a:r>
              <a:rPr lang="nl-NL" dirty="0"/>
              <a:t>Alle vrijwilligers moeten ingeschreven staan bij de club – teamleiders ook</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7</a:t>
            </a:fld>
            <a:endParaRPr lang="nl-NL" dirty="0"/>
          </a:p>
        </p:txBody>
      </p:sp>
    </p:spTree>
    <p:extLst>
      <p:ext uri="{BB962C8B-B14F-4D97-AF65-F5344CB8AC3E}">
        <p14:creationId xmlns:p14="http://schemas.microsoft.com/office/powerpoint/2010/main" val="41888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Voorbereiding seizoen</a:t>
            </a:r>
          </a:p>
        </p:txBody>
      </p:sp>
      <p:sp>
        <p:nvSpPr>
          <p:cNvPr id="3" name="Tijdelijke aanduiding voor tekst 2">
            <a:extLst>
              <a:ext uri="{FF2B5EF4-FFF2-40B4-BE49-F238E27FC236}">
                <a16:creationId xmlns:a16="http://schemas.microsoft.com/office/drawing/2014/main" id="{E2E1AA61-D46F-A066-DC07-138DF0C40104}"/>
              </a:ext>
            </a:extLst>
          </p:cNvPr>
          <p:cNvSpPr>
            <a:spLocks noGrp="1"/>
          </p:cNvSpPr>
          <p:nvPr>
            <p:ph type="body" sz="quarter" idx="10"/>
          </p:nvPr>
        </p:nvSpPr>
        <p:spPr>
          <a:xfrm>
            <a:off x="628649" y="1348104"/>
            <a:ext cx="7261904" cy="3604932"/>
          </a:xfrm>
        </p:spPr>
        <p:txBody>
          <a:bodyPr/>
          <a:lstStyle/>
          <a:p>
            <a:r>
              <a:rPr lang="nl-NL" dirty="0" err="1">
                <a:solidFill>
                  <a:srgbClr val="EE7623"/>
                </a:solidFill>
              </a:rPr>
              <a:t>Infographics</a:t>
            </a:r>
            <a:r>
              <a:rPr lang="nl-NL" dirty="0">
                <a:solidFill>
                  <a:srgbClr val="EE7623"/>
                </a:solidFill>
              </a:rPr>
              <a:t> op </a:t>
            </a:r>
            <a:r>
              <a:rPr lang="nl-NL" dirty="0" err="1">
                <a:solidFill>
                  <a:srgbClr val="EE7623"/>
                </a:solidFill>
              </a:rPr>
              <a:t>knvb.nl</a:t>
            </a:r>
            <a:endParaRPr lang="nl-NL" dirty="0">
              <a:solidFill>
                <a:srgbClr val="EE7623"/>
              </a:solidFill>
            </a:endParaRPr>
          </a:p>
          <a:p>
            <a:r>
              <a:rPr lang="nl-NL" dirty="0"/>
              <a:t>- Spelregels O8 - O12</a:t>
            </a:r>
          </a:p>
          <a:p>
            <a:r>
              <a:rPr lang="nl-NL" dirty="0"/>
              <a:t>- Rol trainer/coach</a:t>
            </a:r>
          </a:p>
          <a:p>
            <a:r>
              <a:rPr lang="nl-NL" dirty="0"/>
              <a:t>- Rol ouder</a:t>
            </a:r>
          </a:p>
          <a:p>
            <a:r>
              <a:rPr lang="nl-NL" dirty="0"/>
              <a:t>- Rol spelbegeleider</a:t>
            </a:r>
          </a:p>
          <a:p>
            <a:r>
              <a:rPr lang="nl-NL" dirty="0">
                <a:hlinkClick r:id="rId2"/>
              </a:rPr>
              <a:t>https://www.knvb.nl/pupillenvoetbal</a:t>
            </a:r>
            <a:endParaRPr lang="nl-NL" dirty="0"/>
          </a:p>
          <a:p>
            <a:r>
              <a:rPr lang="nl-NL" dirty="0"/>
              <a:t>- Spelregels O13 – O19 (MO20) </a:t>
            </a:r>
          </a:p>
          <a:p>
            <a:r>
              <a:rPr lang="nl-NL" dirty="0">
                <a:hlinkClick r:id="rId3"/>
              </a:rPr>
              <a:t>https://www.knvb.nl/junioren</a:t>
            </a:r>
            <a:endParaRPr lang="nl-NL" dirty="0"/>
          </a:p>
          <a:p>
            <a:r>
              <a:rPr lang="nl-NL" dirty="0"/>
              <a:t>Let op vernieuwde spelregels O13 - O15 (B-categorie, ook A-categorie Meisjes) </a:t>
            </a:r>
          </a:p>
          <a:p>
            <a:r>
              <a:rPr lang="nl-NL" dirty="0">
                <a:hlinkClick r:id="rId4"/>
              </a:rPr>
              <a:t>Vernieuwde spelregels</a:t>
            </a:r>
            <a:r>
              <a:rPr lang="nl-NL" dirty="0"/>
              <a:t> </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8</a:t>
            </a:fld>
            <a:endParaRPr lang="nl-NL" dirty="0"/>
          </a:p>
        </p:txBody>
      </p:sp>
      <p:pic>
        <p:nvPicPr>
          <p:cNvPr id="5" name="Afbeelding 4">
            <a:extLst>
              <a:ext uri="{FF2B5EF4-FFF2-40B4-BE49-F238E27FC236}">
                <a16:creationId xmlns:a16="http://schemas.microsoft.com/office/drawing/2014/main" id="{D6480B99-51A7-EC32-2547-F13283B4A806}"/>
              </a:ext>
            </a:extLst>
          </p:cNvPr>
          <p:cNvPicPr>
            <a:picLocks noChangeAspect="1"/>
          </p:cNvPicPr>
          <p:nvPr/>
        </p:nvPicPr>
        <p:blipFill>
          <a:blip r:embed="rId5"/>
          <a:stretch>
            <a:fillRect/>
          </a:stretch>
        </p:blipFill>
        <p:spPr>
          <a:xfrm>
            <a:off x="5278558" y="2857500"/>
            <a:ext cx="2764181" cy="1554852"/>
          </a:xfrm>
          <a:prstGeom prst="rect">
            <a:avLst/>
          </a:prstGeom>
        </p:spPr>
      </p:pic>
    </p:spTree>
    <p:extLst>
      <p:ext uri="{BB962C8B-B14F-4D97-AF65-F5344CB8AC3E}">
        <p14:creationId xmlns:p14="http://schemas.microsoft.com/office/powerpoint/2010/main" val="35554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AA50F-0749-E816-C53E-653D0060BC28}"/>
              </a:ext>
            </a:extLst>
          </p:cNvPr>
          <p:cNvSpPr>
            <a:spLocks noGrp="1"/>
          </p:cNvSpPr>
          <p:nvPr>
            <p:ph type="title"/>
          </p:nvPr>
        </p:nvSpPr>
        <p:spPr/>
        <p:txBody>
          <a:bodyPr/>
          <a:lstStyle/>
          <a:p>
            <a:r>
              <a:rPr lang="nl-NL" dirty="0"/>
              <a:t>Benodigde uitrusting spelers</a:t>
            </a:r>
          </a:p>
        </p:txBody>
      </p:sp>
      <p:sp>
        <p:nvSpPr>
          <p:cNvPr id="4" name="Tijdelijke aanduiding voor dianummer 3">
            <a:extLst>
              <a:ext uri="{FF2B5EF4-FFF2-40B4-BE49-F238E27FC236}">
                <a16:creationId xmlns:a16="http://schemas.microsoft.com/office/drawing/2014/main" id="{D47E4CAA-30E4-A1EA-59D9-25AA33C02811}"/>
              </a:ext>
            </a:extLst>
          </p:cNvPr>
          <p:cNvSpPr>
            <a:spLocks noGrp="1"/>
          </p:cNvSpPr>
          <p:nvPr>
            <p:ph type="sldNum" sz="quarter" idx="4"/>
          </p:nvPr>
        </p:nvSpPr>
        <p:spPr/>
        <p:txBody>
          <a:bodyPr/>
          <a:lstStyle/>
          <a:p>
            <a:fld id="{F2DF9EC1-4EF6-8E4B-B7F3-EFCD656F9662}" type="slidenum">
              <a:rPr lang="nl-NL" smtClean="0"/>
              <a:pPr/>
              <a:t>9</a:t>
            </a:fld>
            <a:endParaRPr lang="nl-NL" dirty="0"/>
          </a:p>
        </p:txBody>
      </p:sp>
      <p:sp>
        <p:nvSpPr>
          <p:cNvPr id="7" name="Tijdelijke aanduiding voor tekst 2">
            <a:extLst>
              <a:ext uri="{FF2B5EF4-FFF2-40B4-BE49-F238E27FC236}">
                <a16:creationId xmlns:a16="http://schemas.microsoft.com/office/drawing/2014/main" id="{605DAB26-8B22-B67A-B5A1-3759F171BB01}"/>
              </a:ext>
            </a:extLst>
          </p:cNvPr>
          <p:cNvSpPr>
            <a:spLocks noGrp="1"/>
          </p:cNvSpPr>
          <p:nvPr>
            <p:ph type="body" sz="quarter" idx="10"/>
          </p:nvPr>
        </p:nvSpPr>
        <p:spPr>
          <a:xfrm>
            <a:off x="628649" y="1595718"/>
            <a:ext cx="7054195" cy="3693912"/>
          </a:xfrm>
        </p:spPr>
        <p:txBody>
          <a:bodyPr/>
          <a:lstStyle/>
          <a:p>
            <a:r>
              <a:rPr lang="nl-NL" dirty="0">
                <a:solidFill>
                  <a:schemeClr val="accent1"/>
                </a:solidFill>
              </a:rPr>
              <a:t>Zelf aanschaffen</a:t>
            </a:r>
          </a:p>
          <a:p>
            <a:pPr marL="285750" indent="-285750">
              <a:buFontTx/>
              <a:buChar char="-"/>
            </a:pPr>
            <a:r>
              <a:rPr lang="nl-NL" dirty="0"/>
              <a:t>Sokken </a:t>
            </a:r>
          </a:p>
          <a:p>
            <a:pPr marL="285750" indent="-285750">
              <a:buFontTx/>
              <a:buChar char="-"/>
            </a:pPr>
            <a:r>
              <a:rPr lang="nl-NL" dirty="0"/>
              <a:t>Broek</a:t>
            </a:r>
          </a:p>
          <a:p>
            <a:pPr marL="628650" lvl="1" indent="-285750">
              <a:buFontTx/>
              <a:buChar char="-"/>
            </a:pPr>
            <a:r>
              <a:rPr lang="nl-NL" dirty="0"/>
              <a:t>Sokken en broekjes zijn te koop bij de uitgifteruime</a:t>
            </a:r>
          </a:p>
          <a:p>
            <a:pPr marL="285750" indent="-285750">
              <a:buFontTx/>
              <a:buChar char="-"/>
            </a:pPr>
            <a:r>
              <a:rPr lang="nl-NL" dirty="0"/>
              <a:t>Scheenbeschermers (zonder scheenbeschermers mag je niet spelen)</a:t>
            </a:r>
          </a:p>
          <a:p>
            <a:pPr marL="285750" indent="-285750">
              <a:buFontTx/>
              <a:buChar char="-"/>
            </a:pPr>
            <a:r>
              <a:rPr lang="nl-NL" dirty="0"/>
              <a:t>Voetbalschoenen </a:t>
            </a:r>
          </a:p>
          <a:p>
            <a:pPr marL="285750" indent="-285750">
              <a:buFontTx/>
              <a:buChar char="-"/>
            </a:pPr>
            <a:endParaRPr lang="nl-NL" dirty="0"/>
          </a:p>
        </p:txBody>
      </p:sp>
    </p:spTree>
    <p:extLst>
      <p:ext uri="{BB962C8B-B14F-4D97-AF65-F5344CB8AC3E}">
        <p14:creationId xmlns:p14="http://schemas.microsoft.com/office/powerpoint/2010/main" val="2867279921"/>
      </p:ext>
    </p:extLst>
  </p:cSld>
  <p:clrMapOvr>
    <a:masterClrMapping/>
  </p:clrMapOvr>
</p:sld>
</file>

<file path=ppt/theme/theme1.xml><?xml version="1.0" encoding="utf-8"?>
<a:theme xmlns:a="http://schemas.openxmlformats.org/drawingml/2006/main" name="VV DeMeern">
  <a:themeElements>
    <a:clrScheme name="VV DE MEERN">
      <a:dk1>
        <a:srgbClr val="363A3B"/>
      </a:dk1>
      <a:lt1>
        <a:srgbClr val="FFFFFF"/>
      </a:lt1>
      <a:dk2>
        <a:srgbClr val="000000"/>
      </a:dk2>
      <a:lt2>
        <a:srgbClr val="FFFFFF"/>
      </a:lt2>
      <a:accent1>
        <a:srgbClr val="EE7623"/>
      </a:accent1>
      <a:accent2>
        <a:srgbClr val="000000"/>
      </a:accent2>
      <a:accent3>
        <a:srgbClr val="A69B95"/>
      </a:accent3>
      <a:accent4>
        <a:srgbClr val="79CC20"/>
      </a:accent4>
      <a:accent5>
        <a:srgbClr val="336632"/>
      </a:accent5>
      <a:accent6>
        <a:srgbClr val="FFC632"/>
      </a:accent6>
      <a:hlink>
        <a:srgbClr val="4150FF"/>
      </a:hlink>
      <a:folHlink>
        <a:srgbClr val="EE762C"/>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48566</TotalTime>
  <Words>2394</Words>
  <Application>Microsoft Macintosh PowerPoint</Application>
  <PresentationFormat>Diavoorstelling (16:10)</PresentationFormat>
  <Paragraphs>309</Paragraphs>
  <Slides>33</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Roboto</vt:lpstr>
      <vt:lpstr>Roboto Medium</vt:lpstr>
      <vt:lpstr>VV DeMeern</vt:lpstr>
      <vt:lpstr>PowerPoint-presentatie</vt:lpstr>
      <vt:lpstr>Welkom bij de voetbalclub van De Meern</vt:lpstr>
      <vt:lpstr>Bijeenkomst         (Nieuwe) Leiders  Seizoen 2024-2025</vt:lpstr>
      <vt:lpstr> Agenda  - Introductie  - Informatie  - Voorbereiding seizoen    - Wedstrijddag  - Teamrollen  - Wedstrijdzakenapp  - Stukje beleid TC, invulling teamafspraken  - Rondvraag</vt:lpstr>
      <vt:lpstr>Informatie</vt:lpstr>
      <vt:lpstr>Voorbereiding seizoen</vt:lpstr>
      <vt:lpstr>Voorbereiding seizoen</vt:lpstr>
      <vt:lpstr>Voorbereiding seizoen</vt:lpstr>
      <vt:lpstr>Benodigde uitrusting spelers</vt:lpstr>
      <vt:lpstr>Overige kleding</vt:lpstr>
      <vt:lpstr>Sportpark</vt:lpstr>
      <vt:lpstr>Velden O8 en ouder</vt:lpstr>
      <vt:lpstr>Trainingen en start seizoen</vt:lpstr>
      <vt:lpstr>Trainingen en start seizoen</vt:lpstr>
      <vt:lpstr>Wedstrijddag</vt:lpstr>
      <vt:lpstr>Wedstrijddag</vt:lpstr>
      <vt:lpstr>Wedstrijddag</vt:lpstr>
      <vt:lpstr>Wedstrijddag</vt:lpstr>
      <vt:lpstr>Overige zaken</vt:lpstr>
      <vt:lpstr>Teamrollen</vt:lpstr>
      <vt:lpstr>Teamrollen</vt:lpstr>
      <vt:lpstr>Als het even niet lekker loopt</vt:lpstr>
      <vt:lpstr>Zonder vrijwilligers geen voetbal!</vt:lpstr>
      <vt:lpstr>Wedstrijdzakenapp</vt:lpstr>
      <vt:lpstr>Wedstrijdzakenapp</vt:lpstr>
      <vt:lpstr>Wedstrijdzakenapp</vt:lpstr>
      <vt:lpstr>Wedstrijdzakenapp</vt:lpstr>
      <vt:lpstr>Strategisch beleidsplan “2020-2025” </vt:lpstr>
      <vt:lpstr>Teamcultuur Praktijk: Hoe zou je de teamwaarden kunnen bepalen</vt:lpstr>
      <vt:lpstr>Van waarden naar teamafspraken Onderbouw </vt:lpstr>
      <vt:lpstr>Van waarden naar teamafspraken Middenbouw </vt:lpstr>
      <vt:lpstr>Stappenplan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Kuper, ir. S.N. (Nathan)</cp:lastModifiedBy>
  <cp:revision>87</cp:revision>
  <dcterms:created xsi:type="dcterms:W3CDTF">2022-09-18T16:36:15Z</dcterms:created>
  <dcterms:modified xsi:type="dcterms:W3CDTF">2024-08-19T16:03:52Z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dc6714-9f23-4030-b547-8c94b19e0b7a_Enabled">
    <vt:lpwstr>true</vt:lpwstr>
  </property>
  <property fmtid="{D5CDD505-2E9C-101B-9397-08002B2CF9AE}" pid="3" name="MSIP_Label_f5dc6714-9f23-4030-b547-8c94b19e0b7a_SetDate">
    <vt:lpwstr>2022-09-18T20:03:05Z</vt:lpwstr>
  </property>
  <property fmtid="{D5CDD505-2E9C-101B-9397-08002B2CF9AE}" pid="4" name="MSIP_Label_f5dc6714-9f23-4030-b547-8c94b19e0b7a_Method">
    <vt:lpwstr>Standard</vt:lpwstr>
  </property>
  <property fmtid="{D5CDD505-2E9C-101B-9397-08002B2CF9AE}" pid="5" name="MSIP_Label_f5dc6714-9f23-4030-b547-8c94b19e0b7a_Name">
    <vt:lpwstr>Internal Information (R3)</vt:lpwstr>
  </property>
  <property fmtid="{D5CDD505-2E9C-101B-9397-08002B2CF9AE}" pid="6" name="MSIP_Label_f5dc6714-9f23-4030-b547-8c94b19e0b7a_SiteId">
    <vt:lpwstr>acbd4e6b-e845-4677-853c-a8d24faf3655</vt:lpwstr>
  </property>
  <property fmtid="{D5CDD505-2E9C-101B-9397-08002B2CF9AE}" pid="7" name="MSIP_Label_f5dc6714-9f23-4030-b547-8c94b19e0b7a_ActionId">
    <vt:lpwstr>5ab8c969-9e21-4a0e-9771-1c643371ceb8</vt:lpwstr>
  </property>
  <property fmtid="{D5CDD505-2E9C-101B-9397-08002B2CF9AE}" pid="8" name="MSIP_Label_f5dc6714-9f23-4030-b547-8c94b19e0b7a_ContentBits">
    <vt:lpwstr>0</vt:lpwstr>
  </property>
  <property fmtid="{D5CDD505-2E9C-101B-9397-08002B2CF9AE}" pid="9" name="ClassificationContentMarkingFooterText">
    <vt:lpwstr>Intern gebruik</vt:lpwstr>
  </property>
</Properties>
</file>