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341" r:id="rId2"/>
    <p:sldId id="344" r:id="rId3"/>
    <p:sldId id="349" r:id="rId4"/>
    <p:sldId id="381" r:id="rId5"/>
    <p:sldId id="350" r:id="rId6"/>
    <p:sldId id="343" r:id="rId7"/>
    <p:sldId id="314" r:id="rId8"/>
    <p:sldId id="352" r:id="rId9"/>
    <p:sldId id="348" r:id="rId10"/>
    <p:sldId id="353" r:id="rId11"/>
    <p:sldId id="355" r:id="rId12"/>
    <p:sldId id="356" r:id="rId13"/>
    <p:sldId id="357" r:id="rId14"/>
    <p:sldId id="358" r:id="rId15"/>
    <p:sldId id="359" r:id="rId16"/>
    <p:sldId id="360" r:id="rId17"/>
    <p:sldId id="362" r:id="rId18"/>
    <p:sldId id="354" r:id="rId19"/>
    <p:sldId id="363" r:id="rId20"/>
    <p:sldId id="364" r:id="rId21"/>
    <p:sldId id="368" r:id="rId22"/>
    <p:sldId id="351" r:id="rId23"/>
    <p:sldId id="361" r:id="rId24"/>
    <p:sldId id="380" r:id="rId25"/>
    <p:sldId id="365" r:id="rId26"/>
    <p:sldId id="366" r:id="rId27"/>
    <p:sldId id="379" r:id="rId28"/>
    <p:sldId id="382" r:id="rId29"/>
    <p:sldId id="345" r:id="rId30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9"/>
    <p:restoredTop sz="94654"/>
  </p:normalViewPr>
  <p:slideViewPr>
    <p:cSldViewPr snapToGrid="0">
      <p:cViewPr varScale="1">
        <p:scale>
          <a:sx n="124" d="100"/>
          <a:sy n="124" d="100"/>
        </p:scale>
        <p:origin x="10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38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81238AE-6675-6522-FF9E-AE2C73A8DF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EC80B67-40A3-CF7E-1A52-4B19F16458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88E6-1A1F-FC4F-A181-68BCBF081FF5}" type="datetimeFigureOut">
              <a:rPr lang="nl-NL" smtClean="0"/>
              <a:t>19-08-2024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3DE9AA5-84BC-96D7-2D5C-BA9248D1F3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DBD2BFE-1C0A-B4CC-B673-D4EBFC78EE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DB7F6-8F2C-5C4D-9675-9BDC0E8C24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41DE4-46A0-7646-93AE-654CC388AF36}" type="datetimeFigureOut">
              <a:rPr lang="nl-NL" smtClean="0"/>
              <a:t>19-08-2024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B11C9-0AD4-F14B-9157-27EF4BBE19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1526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B11C9-0AD4-F14B-9157-27EF4BBE193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20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B11C9-0AD4-F14B-9157-27EF4BBE193F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3139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B11C9-0AD4-F14B-9157-27EF4BBE193F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284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B11C9-0AD4-F14B-9157-27EF4BBE193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755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B11C9-0AD4-F14B-9157-27EF4BBE193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610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B11C9-0AD4-F14B-9157-27EF4BBE193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2909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B11C9-0AD4-F14B-9157-27EF4BBE193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2395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B11C9-0AD4-F14B-9157-27EF4BBE193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6948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B11C9-0AD4-F14B-9157-27EF4BBE193F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9359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B11C9-0AD4-F14B-9157-27EF4BBE193F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430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B11C9-0AD4-F14B-9157-27EF4BBE193F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456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58E63B6-8082-C6B6-9EE5-A3ED2D759F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kop in te voegen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0BE7BE5-FAFB-5463-0ABA-C59C1546C1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49" y="1596044"/>
            <a:ext cx="7054195" cy="3604606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dirty="0"/>
              <a:t>Klik om de tekst in te voegen</a:t>
            </a:r>
          </a:p>
        </p:txBody>
      </p:sp>
      <p:sp>
        <p:nvSpPr>
          <p:cNvPr id="2" name="Tijdelijke aanduiding voor dianummer 3">
            <a:extLst>
              <a:ext uri="{FF2B5EF4-FFF2-40B4-BE49-F238E27FC236}">
                <a16:creationId xmlns:a16="http://schemas.microsoft.com/office/drawing/2014/main" id="{DC823AFD-9517-FCD5-84D3-B94DEC74B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0533" y="5458120"/>
            <a:ext cx="364068" cy="2568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2DF9EC1-4EF6-8E4B-B7F3-EFCD656F966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558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EEE16B-0417-3945-409C-A682B5E1F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676972"/>
            <a:ext cx="7054195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kop in te voegen</a:t>
            </a:r>
            <a:endParaRPr lang="en-US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BAFE6250-B3CC-4E69-A7E3-C3BE1F6CA1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8649" y="1604356"/>
            <a:ext cx="7054195" cy="360512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hier om een afbeelding in te voegen</a:t>
            </a:r>
          </a:p>
        </p:txBody>
      </p:sp>
      <p:sp>
        <p:nvSpPr>
          <p:cNvPr id="3" name="Tijdelijke aanduiding voor dianummer 3">
            <a:extLst>
              <a:ext uri="{FF2B5EF4-FFF2-40B4-BE49-F238E27FC236}">
                <a16:creationId xmlns:a16="http://schemas.microsoft.com/office/drawing/2014/main" id="{697D5C7C-3D93-59E3-0F72-6A22F0AD0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0533" y="5458120"/>
            <a:ext cx="364068" cy="2568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2DF9EC1-4EF6-8E4B-B7F3-EFCD656F966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961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82311F3E-EF96-87FC-E6CA-5F69D90F1482}"/>
              </a:ext>
            </a:extLst>
          </p:cNvPr>
          <p:cNvSpPr/>
          <p:nvPr userDrawn="1"/>
        </p:nvSpPr>
        <p:spPr>
          <a:xfrm>
            <a:off x="0" y="-36529"/>
            <a:ext cx="9144000" cy="5788058"/>
          </a:xfrm>
          <a:prstGeom prst="rect">
            <a:avLst/>
          </a:prstGeom>
          <a:solidFill>
            <a:srgbClr val="EE7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B598E78-C18F-6C57-5857-6ABBAEEBD4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099" y="2352416"/>
            <a:ext cx="4725775" cy="387798"/>
          </a:xfrm>
          <a:ln>
            <a:noFill/>
          </a:ln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tekst in te voegen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8D15B24-BAD8-8DD3-7915-2DA1344422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503" y="1371343"/>
            <a:ext cx="2536989" cy="253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8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en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5">
            <a:extLst>
              <a:ext uri="{FF2B5EF4-FFF2-40B4-BE49-F238E27FC236}">
                <a16:creationId xmlns:a16="http://schemas.microsoft.com/office/drawing/2014/main" id="{A727BA86-FC6E-EEE3-DA01-C080E59D9B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7929"/>
            <a:ext cx="4572000" cy="5715000"/>
          </a:xfrm>
          <a:prstGeom prst="rect">
            <a:avLst/>
          </a:prstGeom>
          <a:solidFill>
            <a:schemeClr val="accent5"/>
          </a:solidFill>
        </p:spPr>
        <p:txBody>
          <a:bodyPr wrap="square" bIns="720000" anchor="b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selecteer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afbeelding</a:t>
            </a:r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CF0FB55-EDFD-DEDC-EA43-14707AD15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676971"/>
            <a:ext cx="363855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kop in te voegen</a:t>
            </a:r>
            <a:endParaRPr lang="en-US" dirty="0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04CE3307-1FE5-0250-B1D6-698ADE37A1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48" y="1744133"/>
            <a:ext cx="3638551" cy="3456517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hier voor tekst opsomming</a:t>
            </a:r>
          </a:p>
          <a:p>
            <a:pPr lvl="0"/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B19EEE6-0022-27E7-4F45-AB2AF8BC61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915" y="301951"/>
            <a:ext cx="1030727" cy="1028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16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slide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D09AD2F0-5A69-B66A-53DF-D2258090A7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" y="0"/>
            <a:ext cx="9144001" cy="5715000"/>
          </a:xfrm>
          <a:solidFill>
            <a:schemeClr val="accent3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err="1"/>
              <a:t>Tussenslide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selecteer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afbeelding</a:t>
            </a:r>
            <a:r>
              <a:rPr lang="en-US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58E63B6-8082-C6B6-9EE5-A3ED2D759F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voor tekst kop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B666AF-961A-4C26-E725-39190D74E6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915" y="301951"/>
            <a:ext cx="1030727" cy="102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2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zondering met g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311C90C-D291-FBC5-74B1-B17EA78A13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58E63B6-8082-C6B6-9EE5-A3ED2D759F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voor tekst kop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0BE7BE5-FAFB-5463-0ABA-C59C1546C1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48" y="1809750"/>
            <a:ext cx="8077201" cy="33909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000"/>
              </a:spcAft>
              <a:defRPr sz="18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>
              <a:defRPr sz="16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2pPr>
            <a:lvl3pPr>
              <a:defRPr sz="16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3pPr>
            <a:lvl4pPr>
              <a:defRPr sz="16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4pPr>
            <a:lvl5pPr>
              <a:defRPr sz="16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5pPr>
          </a:lstStyle>
          <a:p>
            <a:pPr lvl="0"/>
            <a:r>
              <a:rPr lang="nl-NL" dirty="0"/>
              <a:t>Tekst op ‘grasveld’ achtergrond, niet kleiner dan 18 put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B666AF-961A-4C26-E725-39190D74E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915" y="301951"/>
            <a:ext cx="1030727" cy="102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05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82311F3E-EF96-87FC-E6CA-5F69D90F1482}"/>
              </a:ext>
            </a:extLst>
          </p:cNvPr>
          <p:cNvSpPr/>
          <p:nvPr userDrawn="1"/>
        </p:nvSpPr>
        <p:spPr>
          <a:xfrm>
            <a:off x="0" y="-36529"/>
            <a:ext cx="9144000" cy="5788058"/>
          </a:xfrm>
          <a:prstGeom prst="rect">
            <a:avLst/>
          </a:prstGeom>
          <a:solidFill>
            <a:srgbClr val="EE7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D5FA515-6ADB-1299-3362-C3695555D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87803" y="846251"/>
            <a:ext cx="4022497" cy="402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9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82311F3E-EF96-87FC-E6CA-5F69D90F1482}"/>
              </a:ext>
            </a:extLst>
          </p:cNvPr>
          <p:cNvSpPr/>
          <p:nvPr userDrawn="1"/>
        </p:nvSpPr>
        <p:spPr>
          <a:xfrm>
            <a:off x="0" y="-36529"/>
            <a:ext cx="9144000" cy="5788058"/>
          </a:xfrm>
          <a:prstGeom prst="rect">
            <a:avLst/>
          </a:prstGeom>
          <a:solidFill>
            <a:srgbClr val="EE7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8D15B24-BAD8-8DD3-7915-2DA1344422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503" y="1371343"/>
            <a:ext cx="2536989" cy="25369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F61A388-8572-FDC1-F250-2BAC64AF3E44}"/>
              </a:ext>
            </a:extLst>
          </p:cNvPr>
          <p:cNvSpPr txBox="1">
            <a:spLocks/>
          </p:cNvSpPr>
          <p:nvPr userDrawn="1"/>
        </p:nvSpPr>
        <p:spPr>
          <a:xfrm>
            <a:off x="695099" y="2352416"/>
            <a:ext cx="4725775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j-cs"/>
              </a:defRPr>
            </a:lvl1pPr>
          </a:lstStyle>
          <a:p>
            <a:r>
              <a:rPr lang="nl-NL">
                <a:solidFill>
                  <a:schemeClr val="tx2"/>
                </a:solidFill>
              </a:rPr>
              <a:t>www.vvdemeern.nl</a:t>
            </a:r>
            <a:endParaRPr lang="nl-NL" dirty="0">
              <a:solidFill>
                <a:schemeClr val="tx2"/>
              </a:solidFill>
            </a:endParaRP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002A9F88-9D8A-CAD2-F80A-39C956275624}"/>
              </a:ext>
            </a:extLst>
          </p:cNvPr>
          <p:cNvGrpSpPr/>
          <p:nvPr userDrawn="1"/>
        </p:nvGrpSpPr>
        <p:grpSpPr>
          <a:xfrm>
            <a:off x="709528" y="2974787"/>
            <a:ext cx="2864601" cy="519516"/>
            <a:chOff x="636376" y="3129653"/>
            <a:chExt cx="2864601" cy="519516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6F6100DE-AE24-2259-B26B-A5720116B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376" y="3129653"/>
              <a:ext cx="519516" cy="519516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E9F76F1B-D76E-0AFF-C17E-7C94C3573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8071" y="3129653"/>
              <a:ext cx="519516" cy="51951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303B5EE2-D5FE-A343-0C5C-4250A7EB7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9766" y="3129653"/>
              <a:ext cx="519516" cy="519516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2A0A50A0-96E6-EB10-7BE2-84320BCBF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81461" y="3129653"/>
              <a:ext cx="519516" cy="5195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938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49" y="676972"/>
            <a:ext cx="7054195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nl-NL" dirty="0"/>
              <a:t>Klik om kop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96045"/>
            <a:ext cx="7054194" cy="34419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 in te voegen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44C4851-155E-2904-1B31-F8F8A8DC643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614" y="304271"/>
            <a:ext cx="1024069" cy="1024069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4B24ECB-5A2A-8AB8-EF05-AC64AC8C1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0533" y="5458120"/>
            <a:ext cx="364068" cy="2568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2DF9EC1-4EF6-8E4B-B7F3-EFCD656F966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16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71" r:id="rId5"/>
    <p:sldLayoutId id="2147483668" r:id="rId6"/>
    <p:sldLayoutId id="2147483669" r:id="rId7"/>
    <p:sldLayoutId id="2147483670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+mj-cs"/>
        </a:defRPr>
      </a:lvl1pPr>
    </p:titleStyle>
    <p:bodyStyle>
      <a:lvl1pPr marL="0" indent="0" algn="l" defTabSz="685800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342900" indent="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685800" indent="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028700" indent="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1371600" indent="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coordinatorjongens@vvdemeern.nl" TargetMode="External"/><Relationship Id="rId3" Type="http://schemas.openxmlformats.org/officeDocument/2006/relationships/image" Target="../media/image11.jpeg"/><Relationship Id="rId7" Type="http://schemas.openxmlformats.org/officeDocument/2006/relationships/hyperlink" Target="mailto:operatiejeugd@vvdemeern.nl" TargetMode="External"/><Relationship Id="rId2" Type="http://schemas.openxmlformats.org/officeDocument/2006/relationships/hyperlink" Target="mailto:voorzitterjeugd@vvdemeern.n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5.jpeg"/><Relationship Id="rId5" Type="http://schemas.openxmlformats.org/officeDocument/2006/relationships/image" Target="../media/image13.jpeg"/><Relationship Id="rId10" Type="http://schemas.openxmlformats.org/officeDocument/2006/relationships/hyperlink" Target="mailto:secretarisjeugd@vvdemeern.nl" TargetMode="External"/><Relationship Id="rId4" Type="http://schemas.openxmlformats.org/officeDocument/2006/relationships/image" Target="../media/image12.jpeg"/><Relationship Id="rId9" Type="http://schemas.openxmlformats.org/officeDocument/2006/relationships/hyperlink" Target="mailto:coordinatormeisjes@vvdemeern.n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hyperlink" Target="mailto:ledenadministratie@vvdemeern.nl" TargetMode="External"/><Relationship Id="rId4" Type="http://schemas.openxmlformats.org/officeDocument/2006/relationships/hyperlink" Target="http://www.vvdemeern.nl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377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AA50F-0749-E816-C53E-653D0060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Speelvormen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E1AA61-D46F-A066-DC07-138DF0C401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49" y="1595718"/>
            <a:ext cx="7054195" cy="3604932"/>
          </a:xfrm>
        </p:spPr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Benjamins</a:t>
            </a:r>
          </a:p>
          <a:p>
            <a:pPr marL="285750" indent="-285750">
              <a:buFontTx/>
              <a:buChar char="-"/>
            </a:pPr>
            <a:r>
              <a:rPr lang="nl-NL" dirty="0"/>
              <a:t>Onderling spelen en trainen</a:t>
            </a:r>
          </a:p>
          <a:p>
            <a:pPr marL="285750" indent="-285750">
              <a:buFontTx/>
              <a:buChar char="-"/>
            </a:pPr>
            <a:r>
              <a:rPr lang="nl-NL" dirty="0"/>
              <a:t>Geen competitie</a:t>
            </a:r>
          </a:p>
          <a:p>
            <a:r>
              <a:rPr lang="nl-NL" dirty="0">
                <a:solidFill>
                  <a:schemeClr val="accent1"/>
                </a:solidFill>
              </a:rPr>
              <a:t>Kabouters</a:t>
            </a:r>
          </a:p>
          <a:p>
            <a:pPr marL="285750" indent="-285750">
              <a:buFontTx/>
              <a:buChar char="-"/>
            </a:pPr>
            <a:r>
              <a:rPr lang="nl-NL" dirty="0"/>
              <a:t>Interne landencompetitie van 6/8 teams</a:t>
            </a:r>
          </a:p>
          <a:p>
            <a:pPr marL="285750" indent="-285750">
              <a:buFontTx/>
              <a:buChar char="-"/>
            </a:pPr>
            <a:r>
              <a:rPr lang="nl-NL" dirty="0"/>
              <a:t>Teams van 4 tot 6 spelers  </a:t>
            </a:r>
          </a:p>
          <a:p>
            <a:pPr marL="285750" indent="-285750">
              <a:buFontTx/>
              <a:buChar char="-"/>
            </a:pPr>
            <a:r>
              <a:rPr lang="nl-NL" dirty="0"/>
              <a:t>2 tegen 2 en 4 tegen 4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7E4CAA-30E4-A1EA-59D9-25AA33C02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F9EC1-4EF6-8E4B-B7F3-EFCD656F9662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7694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AA50F-0749-E816-C53E-653D0060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Speelvormen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E1AA61-D46F-A066-DC07-138DF0C401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49" y="1595718"/>
            <a:ext cx="7054195" cy="3604932"/>
          </a:xfrm>
        </p:spPr>
        <p:txBody>
          <a:bodyPr/>
          <a:lstStyle/>
          <a:p>
            <a:r>
              <a:rPr lang="nl-NL" dirty="0" err="1">
                <a:solidFill>
                  <a:schemeClr val="accent1"/>
                </a:solidFill>
              </a:rPr>
              <a:t>Champions</a:t>
            </a:r>
            <a:r>
              <a:rPr lang="nl-NL" dirty="0">
                <a:solidFill>
                  <a:schemeClr val="accent1"/>
                </a:solidFill>
              </a:rPr>
              <a:t> League</a:t>
            </a:r>
          </a:p>
          <a:p>
            <a:pPr marL="285750" indent="-285750">
              <a:buFontTx/>
              <a:buChar char="-"/>
            </a:pPr>
            <a:r>
              <a:rPr lang="nl-NL" dirty="0"/>
              <a:t>Interne competitie van 8 CL-teams </a:t>
            </a:r>
          </a:p>
          <a:p>
            <a:pPr marL="285750" indent="-285750">
              <a:buFontTx/>
              <a:buChar char="-"/>
            </a:pPr>
            <a:r>
              <a:rPr lang="nl-NL" dirty="0"/>
              <a:t>Teams van 9 spelers</a:t>
            </a:r>
          </a:p>
          <a:p>
            <a:pPr marL="285750" indent="-285750">
              <a:buFontTx/>
              <a:buChar char="-"/>
            </a:pPr>
            <a:r>
              <a:rPr lang="nl-NL" dirty="0"/>
              <a:t>4 tegen 4</a:t>
            </a:r>
          </a:p>
          <a:p>
            <a:r>
              <a:rPr lang="nl-NL" dirty="0">
                <a:solidFill>
                  <a:schemeClr val="accent1"/>
                </a:solidFill>
              </a:rPr>
              <a:t>O8 / O9/ O10</a:t>
            </a:r>
          </a:p>
          <a:p>
            <a:pPr marL="285750" indent="-285750">
              <a:buFontTx/>
              <a:buChar char="-"/>
            </a:pPr>
            <a:r>
              <a:rPr lang="nl-NL" dirty="0"/>
              <a:t>Vanaf O8 KNVB-competitie – spelen tegen andere clubs</a:t>
            </a:r>
          </a:p>
          <a:p>
            <a:pPr marL="285750" indent="-285750">
              <a:buFontTx/>
              <a:buChar char="-"/>
            </a:pPr>
            <a:r>
              <a:rPr lang="nl-NL" dirty="0"/>
              <a:t>Teams van 8 spelers  </a:t>
            </a:r>
          </a:p>
          <a:p>
            <a:pPr marL="285750" indent="-285750">
              <a:buFontTx/>
              <a:buChar char="-"/>
            </a:pPr>
            <a:r>
              <a:rPr lang="nl-NL" dirty="0"/>
              <a:t>6 tegen 6</a:t>
            </a:r>
          </a:p>
          <a:p>
            <a:pPr marL="285750" indent="-285750">
              <a:buFontTx/>
              <a:buChar char="-"/>
            </a:pPr>
            <a:r>
              <a:rPr lang="nl-NL" dirty="0"/>
              <a:t>Spelen op kwart veld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7E4CAA-30E4-A1EA-59D9-25AA33C02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F9EC1-4EF6-8E4B-B7F3-EFCD656F9662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3755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AA50F-0749-E816-C53E-653D0060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Speelvormen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E1AA61-D46F-A066-DC07-138DF0C401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49" y="1595718"/>
            <a:ext cx="7054195" cy="3604932"/>
          </a:xfrm>
        </p:spPr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O11 / O12</a:t>
            </a:r>
          </a:p>
          <a:p>
            <a:pPr marL="285750" indent="-285750">
              <a:buFontTx/>
              <a:buChar char="-"/>
            </a:pPr>
            <a:r>
              <a:rPr lang="nl-NL" dirty="0"/>
              <a:t>Teams van 10 spelers </a:t>
            </a:r>
          </a:p>
          <a:p>
            <a:pPr marL="285750" indent="-285750">
              <a:buFontTx/>
              <a:buChar char="-"/>
            </a:pPr>
            <a:r>
              <a:rPr lang="nl-NL" dirty="0"/>
              <a:t>8 tegen 8</a:t>
            </a:r>
          </a:p>
          <a:p>
            <a:pPr marL="285750" indent="-285750">
              <a:buFontTx/>
              <a:buChar char="-"/>
            </a:pPr>
            <a:r>
              <a:rPr lang="nl-NL" dirty="0"/>
              <a:t>Spelen op half veld</a:t>
            </a:r>
          </a:p>
          <a:p>
            <a:r>
              <a:rPr lang="nl-NL" dirty="0">
                <a:solidFill>
                  <a:schemeClr val="accent1"/>
                </a:solidFill>
              </a:rPr>
              <a:t>O13 tot en met O19 (MO20)</a:t>
            </a:r>
          </a:p>
          <a:p>
            <a:pPr marL="285750" indent="-285750">
              <a:buFontTx/>
              <a:buChar char="-"/>
            </a:pPr>
            <a:r>
              <a:rPr lang="nl-NL" dirty="0"/>
              <a:t>Teams van minimaal 14 spelers</a:t>
            </a:r>
          </a:p>
          <a:p>
            <a:pPr marL="285750" indent="-285750">
              <a:buFontTx/>
              <a:buChar char="-"/>
            </a:pPr>
            <a:r>
              <a:rPr lang="nl-NL" dirty="0"/>
              <a:t>11 tegen 11 (meiden soms 9 tegen 9)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7E4CAA-30E4-A1EA-59D9-25AA33C02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F9EC1-4EF6-8E4B-B7F3-EFCD656F9662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7241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AA50F-0749-E816-C53E-653D0060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Sportpark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7E4CAA-30E4-A1EA-59D9-25AA33C02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F9EC1-4EF6-8E4B-B7F3-EFCD656F9662}" type="slidenum">
              <a:rPr lang="nl-NL" smtClean="0"/>
              <a:pPr/>
              <a:t>13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A02AF14-7D83-836F-ABC3-F1D6189C4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46" y="1169646"/>
            <a:ext cx="4185139" cy="418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2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AA50F-0749-E816-C53E-653D0060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Veld Kabouters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7E4CAA-30E4-A1EA-59D9-25AA33C02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F9EC1-4EF6-8E4B-B7F3-EFCD656F9662}" type="slidenum">
              <a:rPr lang="nl-NL" smtClean="0"/>
              <a:pPr/>
              <a:t>14</a:t>
            </a:fld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90529D9-4E79-67D7-977A-8CDED2EF7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156" y="1064770"/>
            <a:ext cx="6487765" cy="449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0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AA50F-0749-E816-C53E-653D0060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Veld </a:t>
            </a:r>
            <a:r>
              <a:rPr lang="nl-NL" dirty="0" err="1"/>
              <a:t>Champions</a:t>
            </a:r>
            <a:r>
              <a:rPr lang="nl-NL" dirty="0"/>
              <a:t> League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7E4CAA-30E4-A1EA-59D9-25AA33C02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F9EC1-4EF6-8E4B-B7F3-EFCD656F9662}" type="slidenum">
              <a:rPr lang="nl-NL" smtClean="0"/>
              <a:pPr/>
              <a:t>15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93684DA-B48D-839F-95A2-413F5E1B7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156" y="1064770"/>
            <a:ext cx="6487765" cy="445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09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AA50F-0749-E816-C53E-653D0060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Velden O8 en ouder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7E4CAA-30E4-A1EA-59D9-25AA33C02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F9EC1-4EF6-8E4B-B7F3-EFCD656F9662}" type="slidenum">
              <a:rPr lang="nl-NL" smtClean="0"/>
              <a:pPr/>
              <a:t>16</a:t>
            </a:fld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A0D57EA-ABE4-55AF-8D09-428205596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023" y="985349"/>
            <a:ext cx="6715280" cy="460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15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AA50F-0749-E816-C53E-653D0060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Kleding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7E4CAA-30E4-A1EA-59D9-25AA33C02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F9EC1-4EF6-8E4B-B7F3-EFCD656F9662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605DAB26-8B22-B67A-B5A1-3759F171B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49" y="1595718"/>
            <a:ext cx="7054195" cy="3693912"/>
          </a:xfrm>
        </p:spPr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Shirts van de vereniging</a:t>
            </a:r>
          </a:p>
          <a:p>
            <a:pPr marL="285750" indent="-285750">
              <a:buFontTx/>
              <a:buChar char="-"/>
            </a:pPr>
            <a:r>
              <a:rPr lang="nl-NL" dirty="0"/>
              <a:t>Niet zelf regelen (echt niet doen)</a:t>
            </a:r>
          </a:p>
          <a:p>
            <a:pPr marL="285750" indent="-285750">
              <a:buFontTx/>
              <a:buChar char="-"/>
            </a:pPr>
            <a:r>
              <a:rPr lang="nl-NL" dirty="0"/>
              <a:t>Collectief wassen (per team </a:t>
            </a:r>
            <a:r>
              <a:rPr lang="nl-NL" dirty="0" err="1"/>
              <a:t>wasschema</a:t>
            </a:r>
            <a:r>
              <a:rPr lang="nl-NL" dirty="0"/>
              <a:t>)</a:t>
            </a:r>
          </a:p>
          <a:p>
            <a:r>
              <a:rPr lang="nl-NL" dirty="0">
                <a:solidFill>
                  <a:schemeClr val="accent1"/>
                </a:solidFill>
              </a:rPr>
              <a:t>Zelf aanschaffen</a:t>
            </a:r>
          </a:p>
          <a:p>
            <a:pPr marL="285750" indent="-285750">
              <a:buFontTx/>
              <a:buChar char="-"/>
            </a:pPr>
            <a:r>
              <a:rPr lang="nl-NL" dirty="0"/>
              <a:t>Sokken </a:t>
            </a:r>
          </a:p>
          <a:p>
            <a:pPr marL="285750" indent="-285750">
              <a:buFontTx/>
              <a:buChar char="-"/>
            </a:pPr>
            <a:r>
              <a:rPr lang="nl-NL" dirty="0"/>
              <a:t>Broek</a:t>
            </a:r>
          </a:p>
          <a:p>
            <a:pPr marL="628650" lvl="1" indent="-285750">
              <a:buFontTx/>
              <a:buChar char="-"/>
            </a:pPr>
            <a:r>
              <a:rPr lang="nl-NL" dirty="0"/>
              <a:t>Sokken en broekjes zijn te koop bij de uitgifteruime</a:t>
            </a:r>
          </a:p>
          <a:p>
            <a:pPr marL="285750" indent="-285750">
              <a:buFontTx/>
              <a:buChar char="-"/>
            </a:pPr>
            <a:r>
              <a:rPr lang="nl-NL" dirty="0"/>
              <a:t>Scheenbeschermers</a:t>
            </a:r>
          </a:p>
          <a:p>
            <a:pPr marL="285750" indent="-285750">
              <a:buFontTx/>
              <a:buChar char="-"/>
            </a:pPr>
            <a:r>
              <a:rPr lang="nl-NL" dirty="0"/>
              <a:t>Voetbalschoenen 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7279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AA50F-0749-E816-C53E-653D0060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Kleding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7E4CAA-30E4-A1EA-59D9-25AA33C02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F9EC1-4EF6-8E4B-B7F3-EFCD656F9662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605DAB26-8B22-B67A-B5A1-3759F171B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49" y="1595718"/>
            <a:ext cx="7054195" cy="3604932"/>
          </a:xfrm>
        </p:spPr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Overige kleding en accessoires via webshop, link op de website</a:t>
            </a:r>
          </a:p>
          <a:p>
            <a:pPr marL="285750" indent="-285750">
              <a:buFontTx/>
              <a:buChar char="-"/>
            </a:pPr>
            <a:r>
              <a:rPr lang="nl-NL" dirty="0"/>
              <a:t>Trainingspakken</a:t>
            </a:r>
          </a:p>
          <a:p>
            <a:pPr marL="285750" indent="-285750">
              <a:buFontTx/>
              <a:buChar char="-"/>
            </a:pPr>
            <a:r>
              <a:rPr lang="nl-NL" dirty="0"/>
              <a:t>Trainingssets</a:t>
            </a:r>
          </a:p>
          <a:p>
            <a:pPr marL="285750" indent="-285750">
              <a:buFontTx/>
              <a:buChar char="-"/>
            </a:pPr>
            <a:r>
              <a:rPr lang="nl-NL" dirty="0"/>
              <a:t>Tassen</a:t>
            </a:r>
          </a:p>
          <a:p>
            <a:pPr marL="285750" indent="-285750">
              <a:buFontTx/>
              <a:buChar char="-"/>
            </a:pPr>
            <a:r>
              <a:rPr lang="nl-NL" dirty="0"/>
              <a:t>Wanneer op voorraad: Besteld voor maandag 1200 uur, zaterdag ophalen in uitgifteruimte</a:t>
            </a:r>
          </a:p>
          <a:p>
            <a:pPr marL="285750" indent="-285750">
              <a:buFontTx/>
              <a:buChar char="-"/>
            </a:pPr>
            <a:r>
              <a:rPr lang="nl-NL" dirty="0"/>
              <a:t>Advies: Eerst passen, paskleding bij de uitgifteruimte 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8783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AA50F-0749-E816-C53E-653D0060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Trainingen en start seizoen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E1AA61-D46F-A066-DC07-138DF0C401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49" y="1595718"/>
            <a:ext cx="7054195" cy="3604932"/>
          </a:xfrm>
        </p:spPr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Trainingen worden in principe gegeven door vrijwilligers – de ouders. Zonder vrijwilligers geen voetbal. </a:t>
            </a:r>
          </a:p>
          <a:p>
            <a:r>
              <a:rPr lang="nl-NL" dirty="0"/>
              <a:t>Per categorie:</a:t>
            </a:r>
          </a:p>
          <a:p>
            <a:r>
              <a:rPr lang="nl-NL" dirty="0">
                <a:solidFill>
                  <a:schemeClr val="accent1"/>
                </a:solidFill>
              </a:rPr>
              <a:t>Benjamins en Kabouters</a:t>
            </a:r>
          </a:p>
          <a:p>
            <a:pPr marL="285750" indent="-285750">
              <a:buFontTx/>
              <a:buChar char="-"/>
            </a:pPr>
            <a:r>
              <a:rPr lang="nl-NL" dirty="0"/>
              <a:t>Nog nader te bepalen</a:t>
            </a:r>
          </a:p>
          <a:p>
            <a:r>
              <a:rPr lang="nl-NL" dirty="0" err="1">
                <a:solidFill>
                  <a:schemeClr val="accent1"/>
                </a:solidFill>
              </a:rPr>
              <a:t>Champions</a:t>
            </a:r>
            <a:r>
              <a:rPr lang="nl-NL" dirty="0">
                <a:solidFill>
                  <a:schemeClr val="accent1"/>
                </a:solidFill>
              </a:rPr>
              <a:t> League</a:t>
            </a:r>
          </a:p>
          <a:p>
            <a:pPr marL="285750" indent="-285750">
              <a:buFontTx/>
              <a:buChar char="-"/>
            </a:pPr>
            <a:r>
              <a:rPr lang="nl-NL" dirty="0"/>
              <a:t>Eerste week na de start van het seizoen - woensdagmiddag</a:t>
            </a:r>
          </a:p>
          <a:p>
            <a:r>
              <a:rPr lang="nl-NL" dirty="0">
                <a:solidFill>
                  <a:schemeClr val="accent1"/>
                </a:solidFill>
              </a:rPr>
              <a:t>Start seizoen</a:t>
            </a:r>
          </a:p>
          <a:p>
            <a:pPr marL="285750" indent="-285750">
              <a:buFontTx/>
              <a:buChar char="-"/>
            </a:pPr>
            <a:r>
              <a:rPr lang="nl-NL" dirty="0"/>
              <a:t>Zondag 8 september 2024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7E4CAA-30E4-A1EA-59D9-25AA33C02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F9EC1-4EF6-8E4B-B7F3-EFCD656F9662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213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094B8-B41E-2810-94F2-3049C243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Welkom bij de voetbalclub van De Meern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3328ED-F7D6-302B-3840-EEC704BA0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F9EC1-4EF6-8E4B-B7F3-EFCD656F9662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E5CE880E-19F3-DEE9-A697-DBB2AB2152C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49" y="1595718"/>
            <a:ext cx="7054195" cy="3613760"/>
          </a:xfrm>
        </p:spPr>
      </p:pic>
    </p:spTree>
    <p:extLst>
      <p:ext uri="{BB962C8B-B14F-4D97-AF65-F5344CB8AC3E}">
        <p14:creationId xmlns:p14="http://schemas.microsoft.com/office/powerpoint/2010/main" val="1056398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AA50F-0749-E816-C53E-653D0060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Trainingen en start seizoen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E1AA61-D46F-A066-DC07-138DF0C401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49" y="1595718"/>
            <a:ext cx="7543078" cy="3717062"/>
          </a:xfrm>
        </p:spPr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Overige teams</a:t>
            </a:r>
          </a:p>
          <a:p>
            <a:pPr marL="285750" indent="-285750">
              <a:buFontTx/>
              <a:buChar char="-"/>
            </a:pPr>
            <a:r>
              <a:rPr lang="nl-NL" dirty="0"/>
              <a:t>Trainingsschema op website (minimaal 1 training, meer mogelijk)</a:t>
            </a:r>
          </a:p>
          <a:p>
            <a:pPr marL="285750" indent="-285750">
              <a:buFontTx/>
              <a:buChar char="-"/>
            </a:pPr>
            <a:r>
              <a:rPr lang="nl-NL" dirty="0"/>
              <a:t>Start vanaf maandag 19 augustus (eerder mogelijk)</a:t>
            </a:r>
          </a:p>
          <a:p>
            <a:r>
              <a:rPr lang="nl-NL" dirty="0">
                <a:solidFill>
                  <a:schemeClr val="accent1"/>
                </a:solidFill>
              </a:rPr>
              <a:t>Start seizoen (eerste competitie- of bekerwedstrijd)</a:t>
            </a:r>
          </a:p>
          <a:p>
            <a:pPr marL="285750" indent="-285750">
              <a:buFontTx/>
              <a:buChar char="-"/>
            </a:pPr>
            <a:r>
              <a:rPr lang="nl-NL" dirty="0"/>
              <a:t>Divisie O14-O16-O23	zaterdag 24 augustus</a:t>
            </a:r>
          </a:p>
          <a:p>
            <a:pPr marL="285750" indent="-285750">
              <a:buFontTx/>
              <a:buChar char="-"/>
            </a:pPr>
            <a:r>
              <a:rPr lang="nl-NL" dirty="0"/>
              <a:t>Divisie O13-O15-O17-O19	zaterdag 31 augustus</a:t>
            </a:r>
          </a:p>
          <a:p>
            <a:r>
              <a:rPr lang="nl-NL" dirty="0"/>
              <a:t>     (spelen beker, </a:t>
            </a:r>
            <a:r>
              <a:rPr lang="nl-NL" dirty="0" err="1"/>
              <a:t>najaars</a:t>
            </a:r>
            <a:r>
              <a:rPr lang="nl-NL" dirty="0"/>
              <a:t>- en voorjaarscompetitie)</a:t>
            </a:r>
          </a:p>
          <a:p>
            <a:pPr marL="285750" indent="-285750">
              <a:buFontTx/>
              <a:buChar char="-"/>
            </a:pPr>
            <a:r>
              <a:rPr lang="nl-NL" dirty="0"/>
              <a:t>Overige JO en alle MO	zaterdag 7 september </a:t>
            </a:r>
          </a:p>
          <a:p>
            <a:r>
              <a:rPr lang="nl-NL" dirty="0"/>
              <a:t>     (spelen 3 of 4 fasen, herindeling na iedere fase – teams op gelijk niveau)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7E4CAA-30E4-A1EA-59D9-25AA33C02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F9EC1-4EF6-8E4B-B7F3-EFCD656F9662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1654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AA50F-0749-E816-C53E-653D0060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Trainingen en start seizoen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E1AA61-D46F-A066-DC07-138DF0C401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49" y="1595718"/>
            <a:ext cx="7543078" cy="3717062"/>
          </a:xfrm>
        </p:spPr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O8 tot en met O12</a:t>
            </a:r>
          </a:p>
          <a:p>
            <a:pPr marL="285750" indent="-285750">
              <a:buFontTx/>
              <a:buChar char="-"/>
            </a:pPr>
            <a:r>
              <a:rPr lang="nl-NL" dirty="0"/>
              <a:t>Trainen op maandag- en woensdagmiddag (extra training op vrijdag mogelijk)</a:t>
            </a:r>
          </a:p>
          <a:p>
            <a:pPr marL="285750" indent="-285750">
              <a:buFontTx/>
              <a:buChar char="-"/>
            </a:pPr>
            <a:r>
              <a:rPr lang="nl-NL" dirty="0"/>
              <a:t>Start training maandag 19 augustus</a:t>
            </a:r>
          </a:p>
          <a:p>
            <a:r>
              <a:rPr lang="nl-NL" dirty="0">
                <a:solidFill>
                  <a:schemeClr val="accent1"/>
                </a:solidFill>
              </a:rPr>
              <a:t>Gemeenschappelijke trainingen (onder voorbehoud)</a:t>
            </a:r>
          </a:p>
          <a:p>
            <a:pPr marL="285750" indent="-285750">
              <a:buFontTx/>
              <a:buChar char="-"/>
            </a:pPr>
            <a:r>
              <a:rPr lang="nl-NL" dirty="0"/>
              <a:t>O8 / O9 / O10 samen maandag en woensdag 16.30 - 17.45 uur</a:t>
            </a:r>
          </a:p>
          <a:p>
            <a:pPr marL="285750" indent="-285750">
              <a:buFontTx/>
              <a:buChar char="-"/>
            </a:pPr>
            <a:r>
              <a:rPr lang="nl-NL" dirty="0"/>
              <a:t>JO11 / JO12 samen maandag en woensdag 17.45 - 19.00 uur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7E4CAA-30E4-A1EA-59D9-25AA33C02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F9EC1-4EF6-8E4B-B7F3-EFCD656F9662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9752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AA50F-0749-E816-C53E-653D0060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Spelers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E1AA61-D46F-A066-DC07-138DF0C401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49" y="1595718"/>
            <a:ext cx="7428231" cy="3604932"/>
          </a:xfrm>
        </p:spPr>
        <p:txBody>
          <a:bodyPr/>
          <a:lstStyle/>
          <a:p>
            <a:r>
              <a:rPr lang="nl-NL" dirty="0"/>
              <a:t>Als speler maak je onderdeel uit van een team</a:t>
            </a:r>
          </a:p>
          <a:p>
            <a:r>
              <a:rPr lang="nl-NL" dirty="0"/>
              <a:t>Voetballen doe je samen, begint al als je op voetbal gaat</a:t>
            </a:r>
          </a:p>
          <a:p>
            <a:r>
              <a:rPr lang="nl-NL" dirty="0"/>
              <a:t>Trainen hoort erbij, regelmatig. Verplicht vanaf O8</a:t>
            </a:r>
          </a:p>
          <a:p>
            <a:r>
              <a:rPr lang="nl-NL" dirty="0"/>
              <a:t>Te vaak afwezig, minder spelen, wanneer structureel dan gesprek (gaan we door?)</a:t>
            </a:r>
          </a:p>
          <a:p>
            <a:r>
              <a:rPr lang="nl-NL" dirty="0"/>
              <a:t>Spelers zijn onderling positief, teamleiding stimuleert dat</a:t>
            </a:r>
          </a:p>
          <a:p>
            <a:r>
              <a:rPr lang="nl-NL" dirty="0"/>
              <a:t>Plezier staat voorop!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7E4CAA-30E4-A1EA-59D9-25AA33C02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F9EC1-4EF6-8E4B-B7F3-EFCD656F9662}" type="slidenum">
              <a:rPr lang="nl-NL" smtClean="0"/>
              <a:pPr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2250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AA50F-0749-E816-C53E-653D0060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Rol ouders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E1AA61-D46F-A066-DC07-138DF0C401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49" y="1595718"/>
            <a:ext cx="7054195" cy="3604932"/>
          </a:xfrm>
        </p:spPr>
        <p:txBody>
          <a:bodyPr/>
          <a:lstStyle/>
          <a:p>
            <a:r>
              <a:rPr lang="nl-NL" dirty="0"/>
              <a:t>Ouders zijn nodig om teams te laten draaien</a:t>
            </a:r>
          </a:p>
          <a:p>
            <a:r>
              <a:rPr lang="nl-NL" dirty="0"/>
              <a:t>Maak van uw kind geen project</a:t>
            </a:r>
          </a:p>
          <a:p>
            <a:r>
              <a:rPr lang="nl-NL" dirty="0"/>
              <a:t>Tijdens training en wedstrijden - zorg voor goede sfeer</a:t>
            </a:r>
          </a:p>
          <a:p>
            <a:r>
              <a:rPr lang="nl-NL" dirty="0"/>
              <a:t>Coaches coachen, ouders moedigen aan</a:t>
            </a:r>
          </a:p>
          <a:p>
            <a:r>
              <a:rPr lang="nl-NL" dirty="0"/>
              <a:t>Geen voorzegvoetbal</a:t>
            </a:r>
          </a:p>
          <a:p>
            <a:r>
              <a:rPr lang="nl-NL" dirty="0"/>
              <a:t>Positieve ondersteuning, niet alleen eigen kind, maar hele team</a:t>
            </a:r>
          </a:p>
          <a:p>
            <a:r>
              <a:rPr lang="nl-NL" dirty="0"/>
              <a:t>Help coördinatoren, trainers, leiders bij klusjes en vragen</a:t>
            </a:r>
          </a:p>
          <a:p>
            <a:r>
              <a:rPr lang="nl-NL" dirty="0"/>
              <a:t>Respect voor de scheidsrechter/spelbegeleider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7E4CAA-30E4-A1EA-59D9-25AA33C02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F9EC1-4EF6-8E4B-B7F3-EFCD656F9662}" type="slidenum">
              <a:rPr lang="nl-NL" smtClean="0"/>
              <a:pPr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2419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F8A7FC03-C273-26E5-4909-893D7FF37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532" y="676972"/>
            <a:ext cx="1417342" cy="251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D1AA50F-0749-E816-C53E-653D0060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 dan voetbal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E1AA61-D46F-A066-DC07-138DF0C401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49" y="1595718"/>
            <a:ext cx="7054195" cy="3604932"/>
          </a:xfrm>
        </p:spPr>
        <p:txBody>
          <a:bodyPr/>
          <a:lstStyle/>
          <a:p>
            <a:r>
              <a:rPr lang="nl-NL" dirty="0"/>
              <a:t>Ieder jaar verschillende evenementen voor de jeugd</a:t>
            </a:r>
          </a:p>
          <a:p>
            <a:r>
              <a:rPr lang="nl-NL" dirty="0"/>
              <a:t>Zoals: </a:t>
            </a:r>
          </a:p>
          <a:p>
            <a:r>
              <a:rPr lang="nl-NL" dirty="0"/>
              <a:t>Halloween</a:t>
            </a:r>
          </a:p>
          <a:p>
            <a:r>
              <a:rPr lang="nl-NL" dirty="0"/>
              <a:t>Voetbalevenement voorjaarsvakantie</a:t>
            </a:r>
          </a:p>
          <a:p>
            <a:r>
              <a:rPr lang="nl-NL" dirty="0"/>
              <a:t>Voetbalkoning tijdens de meivakantie</a:t>
            </a:r>
          </a:p>
          <a:p>
            <a:r>
              <a:rPr lang="nl-NL" dirty="0"/>
              <a:t>Sponsorloop/sportdag</a:t>
            </a:r>
          </a:p>
          <a:p>
            <a:r>
              <a:rPr lang="nl-NL" dirty="0"/>
              <a:t>Thuistoernooi vanaf O8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7E4CAA-30E4-A1EA-59D9-25AA33C02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F9EC1-4EF6-8E4B-B7F3-EFCD656F9662}" type="slidenum">
              <a:rPr lang="nl-NL" smtClean="0"/>
              <a:pPr/>
              <a:t>24</a:t>
            </a:fld>
            <a:endParaRPr lang="nl-N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AB1CA8B-6CAD-78D0-06FF-F836434BE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237" y="2857500"/>
            <a:ext cx="2374364" cy="251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513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AA50F-0749-E816-C53E-653D0060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Zonder vrijwilligers geen voetbal!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7E4CAA-30E4-A1EA-59D9-25AA33C02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F9EC1-4EF6-8E4B-B7F3-EFCD656F9662}" type="slidenum">
              <a:rPr lang="nl-NL" smtClean="0"/>
              <a:pPr/>
              <a:t>25</a:t>
            </a:fld>
            <a:endParaRPr lang="nl-NL" dirty="0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F471E1E4-FDE1-FDAB-07F6-D4FA949466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49" y="1595718"/>
            <a:ext cx="7543078" cy="3862402"/>
          </a:xfrm>
        </p:spPr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Gezocht op clubniveau</a:t>
            </a:r>
          </a:p>
          <a:p>
            <a:pPr marL="285750" indent="-285750">
              <a:buFontTx/>
              <a:buChar char="-"/>
            </a:pPr>
            <a:r>
              <a:rPr lang="nl-NL" dirty="0" err="1"/>
              <a:t>Webredacteur</a:t>
            </a:r>
            <a:r>
              <a:rPr lang="nl-NL" dirty="0"/>
              <a:t> - communicatie</a:t>
            </a:r>
          </a:p>
          <a:p>
            <a:pPr marL="285750" indent="-285750">
              <a:buFontTx/>
              <a:buChar char="-"/>
            </a:pPr>
            <a:r>
              <a:rPr lang="nl-NL" dirty="0"/>
              <a:t>Commissieleden </a:t>
            </a:r>
          </a:p>
          <a:p>
            <a:pPr marL="628650" lvl="1" indent="-285750">
              <a:buFontTx/>
              <a:buChar char="-"/>
            </a:pPr>
            <a:r>
              <a:rPr lang="nl-NL" dirty="0"/>
              <a:t>Jeugdcommissie tuchtzaken </a:t>
            </a:r>
          </a:p>
          <a:p>
            <a:pPr marL="628650" lvl="1" indent="-285750">
              <a:buFontTx/>
              <a:buChar char="-"/>
            </a:pPr>
            <a:r>
              <a:rPr lang="nl-NL" dirty="0"/>
              <a:t>Toernooicommissie</a:t>
            </a:r>
          </a:p>
          <a:p>
            <a:pPr marL="628650" lvl="1" indent="-285750">
              <a:buFontTx/>
              <a:buChar char="-"/>
            </a:pPr>
            <a:r>
              <a:rPr lang="nl-NL" dirty="0"/>
              <a:t>Evenementencommissie</a:t>
            </a:r>
          </a:p>
          <a:p>
            <a:pPr marL="285750" indent="-285750">
              <a:buFontTx/>
              <a:buChar char="-"/>
            </a:pPr>
            <a:r>
              <a:rPr lang="nl-NL" dirty="0"/>
              <a:t>Scheidsrechters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8429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AA50F-0749-E816-C53E-653D0060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Zonder vrijwilligers geen voetbal!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7E4CAA-30E4-A1EA-59D9-25AA33C02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F9EC1-4EF6-8E4B-B7F3-EFCD656F9662}" type="slidenum">
              <a:rPr lang="nl-NL" smtClean="0"/>
              <a:pPr/>
              <a:t>26</a:t>
            </a:fld>
            <a:endParaRPr lang="nl-NL" dirty="0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F471E1E4-FDE1-FDAB-07F6-D4FA949466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49" y="1595718"/>
            <a:ext cx="7543078" cy="3862402"/>
          </a:xfrm>
        </p:spPr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Gezocht voor de Benjamins en Kabouters</a:t>
            </a:r>
          </a:p>
          <a:p>
            <a:pPr marL="285750" indent="-285750">
              <a:buFontTx/>
              <a:buChar char="-"/>
            </a:pPr>
            <a:r>
              <a:rPr lang="nl-NL" dirty="0"/>
              <a:t>Coördinatoren (2 of zelfs 3): organisatie wedstrijddag, bijhouden ledenlijst en mutaties, team(her)indelingen. Er is een handboek/draaiboek beschikbaar.</a:t>
            </a:r>
          </a:p>
          <a:p>
            <a:r>
              <a:rPr lang="nl-NL" dirty="0">
                <a:solidFill>
                  <a:schemeClr val="accent1"/>
                </a:solidFill>
              </a:rPr>
              <a:t>Gezocht per team</a:t>
            </a:r>
          </a:p>
          <a:p>
            <a:pPr marL="285750" indent="-285750">
              <a:buFontTx/>
              <a:buChar char="-"/>
            </a:pPr>
            <a:r>
              <a:rPr lang="nl-NL" dirty="0"/>
              <a:t>Leider(s) en trainer(s): Positief begeleiden teams, opstellen schema’s (wassen, schoonmaken), begeleiden warming up, contactpersoon van het team</a:t>
            </a:r>
          </a:p>
          <a:p>
            <a:pPr marL="285750" indent="-285750">
              <a:buFontTx/>
              <a:buChar char="-"/>
            </a:pPr>
            <a:r>
              <a:rPr lang="nl-NL" dirty="0"/>
              <a:t>Ieder team 1/2x per jaar dienst wedstrijdsecretariaat op zaterdag (vanaf O8)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0344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AA50F-0749-E816-C53E-653D0060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Als het even niet lekker loopt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E1AA61-D46F-A066-DC07-138DF0C401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49" y="1595718"/>
            <a:ext cx="7600951" cy="3604932"/>
          </a:xfrm>
        </p:spPr>
        <p:txBody>
          <a:bodyPr/>
          <a:lstStyle/>
          <a:p>
            <a:r>
              <a:rPr lang="nl-NL" dirty="0"/>
              <a:t>Bij problemen wordt de volgende lijn gevolgd:</a:t>
            </a:r>
          </a:p>
          <a:p>
            <a:r>
              <a:rPr lang="nl-NL" dirty="0">
                <a:solidFill>
                  <a:srgbClr val="EE7623"/>
                </a:solidFill>
              </a:rPr>
              <a:t>Voetbalinhoudelijke zaken</a:t>
            </a:r>
          </a:p>
          <a:p>
            <a:r>
              <a:rPr lang="nl-NL" dirty="0"/>
              <a:t>Trainer/leider – laagcoördinator – Hoofd Jeugdopleiding – Technische Commissie </a:t>
            </a:r>
          </a:p>
          <a:p>
            <a:r>
              <a:rPr lang="nl-NL" dirty="0">
                <a:solidFill>
                  <a:srgbClr val="EE7623"/>
                </a:solidFill>
              </a:rPr>
              <a:t>Alle overige zaken</a:t>
            </a:r>
          </a:p>
          <a:p>
            <a:r>
              <a:rPr lang="nl-NL" dirty="0"/>
              <a:t>Trainer/leider – laagcoördinator – Jeugdcommissie </a:t>
            </a:r>
          </a:p>
          <a:p>
            <a:r>
              <a:rPr lang="nl-NL" dirty="0">
                <a:solidFill>
                  <a:srgbClr val="EE7623"/>
                </a:solidFill>
              </a:rPr>
              <a:t>Specialistische hulp (zie ook </a:t>
            </a:r>
            <a:r>
              <a:rPr lang="nl-NL" dirty="0" err="1">
                <a:solidFill>
                  <a:srgbClr val="EE7623"/>
                </a:solidFill>
              </a:rPr>
              <a:t>www.vvdemeern.nl</a:t>
            </a:r>
            <a:r>
              <a:rPr lang="nl-NL" dirty="0">
                <a:solidFill>
                  <a:srgbClr val="EE7623"/>
                </a:solidFill>
              </a:rPr>
              <a:t>):</a:t>
            </a:r>
          </a:p>
          <a:p>
            <a:r>
              <a:rPr lang="nl-NL" dirty="0" err="1"/>
              <a:t>Zorgadviesteam</a:t>
            </a:r>
            <a:r>
              <a:rPr lang="nl-NL" dirty="0"/>
              <a:t>:  Bij pedagogische problemen en calamiteiten (ondersteuning leiders, advies aan vereniging)</a:t>
            </a:r>
          </a:p>
          <a:p>
            <a:r>
              <a:rPr lang="nl-NL" dirty="0"/>
              <a:t>Vertrouwenscontactpersonen: Martijn </a:t>
            </a:r>
            <a:r>
              <a:rPr lang="nl-NL" dirty="0" err="1"/>
              <a:t>Rijkse</a:t>
            </a:r>
            <a:r>
              <a:rPr lang="nl-NL" dirty="0"/>
              <a:t> en </a:t>
            </a:r>
            <a:r>
              <a:rPr lang="nl-NL" dirty="0" err="1"/>
              <a:t>Hanan</a:t>
            </a:r>
            <a:r>
              <a:rPr lang="nl-NL" dirty="0"/>
              <a:t> </a:t>
            </a:r>
            <a:r>
              <a:rPr lang="nl-NL" dirty="0" err="1"/>
              <a:t>Khairouni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7E4CAA-30E4-A1EA-59D9-25AA33C02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F9EC1-4EF6-8E4B-B7F3-EFCD656F9662}" type="slidenum">
              <a:rPr lang="nl-NL" smtClean="0"/>
              <a:pPr/>
              <a:t>27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8134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AA50F-0749-E816-C53E-653D0060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Voetbal bij V.V. De Meern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E1AA61-D46F-A066-DC07-138DF0C401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49" y="1595718"/>
            <a:ext cx="7261904" cy="3604932"/>
          </a:xfrm>
        </p:spPr>
        <p:txBody>
          <a:bodyPr/>
          <a:lstStyle/>
          <a:p>
            <a:r>
              <a:rPr lang="nl-NL" dirty="0"/>
              <a:t>Voetbal is een geweldige sport</a:t>
            </a:r>
          </a:p>
          <a:p>
            <a:endParaRPr lang="nl-NL" dirty="0"/>
          </a:p>
          <a:p>
            <a:r>
              <a:rPr lang="nl-NL" dirty="0">
                <a:solidFill>
                  <a:srgbClr val="EE7623"/>
                </a:solidFill>
              </a:rPr>
              <a:t>Voetbal bij V.V. De Meern in een leuke, grote, levendige vereniging</a:t>
            </a:r>
          </a:p>
          <a:p>
            <a:endParaRPr lang="nl-NL" dirty="0"/>
          </a:p>
          <a:p>
            <a:r>
              <a:rPr lang="nl-NL" dirty="0"/>
              <a:t>Alles om geweldige herinneringen te maken! </a:t>
            </a:r>
          </a:p>
          <a:p>
            <a:endParaRPr lang="nl-NL" dirty="0"/>
          </a:p>
          <a:p>
            <a:r>
              <a:rPr lang="nl-NL" dirty="0">
                <a:solidFill>
                  <a:srgbClr val="EE7623"/>
                </a:solidFill>
              </a:rPr>
              <a:t>Ontwikkel jezelf, ontwikkel de club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7E4CAA-30E4-A1EA-59D9-25AA33C02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F9EC1-4EF6-8E4B-B7F3-EFCD656F9662}" type="slidenum">
              <a:rPr lang="nl-NL" smtClean="0"/>
              <a:pPr/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4255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136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7DAC2CD4-AB01-5DD8-73E0-1DA16357F46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6156" r="1586" b="9840"/>
          <a:stretch/>
        </p:blipFill>
        <p:spPr>
          <a:xfrm>
            <a:off x="0" y="0"/>
            <a:ext cx="9143999" cy="57150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D957720-24EA-7A81-E06C-958A98554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901" y="757147"/>
            <a:ext cx="7054195" cy="4653582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Informatieavond</a:t>
            </a:r>
            <a:br>
              <a:rPr lang="nl-NL" dirty="0">
                <a:solidFill>
                  <a:schemeClr val="tx1"/>
                </a:solidFill>
              </a:rPr>
            </a:br>
            <a:br>
              <a:rPr lang="nl-NL" dirty="0">
                <a:solidFill>
                  <a:schemeClr val="tx1"/>
                </a:solidFill>
              </a:rPr>
            </a:br>
            <a:br>
              <a:rPr lang="nl-NL" dirty="0">
                <a:solidFill>
                  <a:schemeClr val="tx1"/>
                </a:solidFill>
              </a:rPr>
            </a:br>
            <a:br>
              <a:rPr lang="nl-NL" dirty="0">
                <a:solidFill>
                  <a:schemeClr val="tx1"/>
                </a:solidFill>
              </a:rPr>
            </a:br>
            <a:br>
              <a:rPr lang="nl-NL" dirty="0">
                <a:solidFill>
                  <a:schemeClr val="tx1"/>
                </a:solidFill>
              </a:rPr>
            </a:br>
            <a:br>
              <a:rPr lang="nl-NL" dirty="0">
                <a:solidFill>
                  <a:schemeClr val="tx1"/>
                </a:solidFill>
              </a:rPr>
            </a:br>
            <a:br>
              <a:rPr lang="nl-NL" dirty="0">
                <a:solidFill>
                  <a:schemeClr val="tx1"/>
                </a:solidFill>
              </a:rPr>
            </a:br>
            <a:br>
              <a:rPr lang="nl-NL" dirty="0">
                <a:solidFill>
                  <a:schemeClr val="tx1"/>
                </a:solidFill>
              </a:rPr>
            </a:br>
            <a:br>
              <a:rPr lang="nl-NL" dirty="0">
                <a:solidFill>
                  <a:schemeClr val="tx1"/>
                </a:solidFill>
              </a:rPr>
            </a:br>
            <a:r>
              <a:rPr lang="nl-NL" dirty="0"/>
              <a:t>Ouders/Verzorgers nieuwe leden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Seizoen 2024-2025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AB0E310-4628-98B5-8EE6-02832D99B2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614" y="304271"/>
            <a:ext cx="1024069" cy="102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69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AA50F-0749-E816-C53E-653D0060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Voetbal bij V.V. De Meern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E1AA61-D46F-A066-DC07-138DF0C401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49" y="1595718"/>
            <a:ext cx="7261904" cy="3604932"/>
          </a:xfrm>
        </p:spPr>
        <p:txBody>
          <a:bodyPr/>
          <a:lstStyle/>
          <a:p>
            <a:r>
              <a:rPr lang="nl-NL" dirty="0"/>
              <a:t>Voetbal is een geweldige sport</a:t>
            </a:r>
          </a:p>
          <a:p>
            <a:r>
              <a:rPr lang="nl-NL" dirty="0"/>
              <a:t>Voetbal bij V.V. De Meern op alle niveaus </a:t>
            </a:r>
          </a:p>
          <a:p>
            <a:r>
              <a:rPr lang="nl-NL"/>
              <a:t>Grote</a:t>
            </a:r>
            <a:r>
              <a:rPr lang="nl-NL" dirty="0"/>
              <a:t>, levendige vereniging</a:t>
            </a:r>
          </a:p>
          <a:p>
            <a:r>
              <a:rPr lang="nl-NL" dirty="0"/>
              <a:t>Moderne accommodatie</a:t>
            </a:r>
          </a:p>
          <a:p>
            <a:r>
              <a:rPr lang="nl-NL" dirty="0"/>
              <a:t>Alles om geweldige herinneringen te maken!</a:t>
            </a:r>
          </a:p>
          <a:p>
            <a:r>
              <a:rPr lang="nl-NL" dirty="0"/>
              <a:t>Ontwikkel jezelf, ontwikkel de club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7E4CAA-30E4-A1EA-59D9-25AA33C02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F9EC1-4EF6-8E4B-B7F3-EFCD656F9662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7745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DC8AA7-F154-5442-1D61-24DA4296F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15" y="531261"/>
            <a:ext cx="7583613" cy="4335546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 Agenda</a:t>
            </a:r>
            <a:br>
              <a:rPr lang="nl-NL" dirty="0"/>
            </a:b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363A3B"/>
                </a:solidFill>
                <a:effectLst/>
                <a:uLnTx/>
                <a:uFillTx/>
                <a:latin typeface="Roboto" panose="02000000000000000000" pitchFamily="2" charset="0"/>
                <a:cs typeface="+mn-cs"/>
              </a:rPr>
            </a:b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363A3B"/>
                </a:solidFill>
                <a:effectLst/>
                <a:uLnTx/>
                <a:uFillTx/>
                <a:latin typeface="Roboto" panose="02000000000000000000" pitchFamily="2" charset="0"/>
                <a:cs typeface="+mn-cs"/>
              </a:rPr>
              <a:t>- Introductie</a:t>
            </a: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363A3B"/>
                </a:solidFill>
                <a:effectLst/>
                <a:uLnTx/>
                <a:uFillTx/>
                <a:latin typeface="Roboto" panose="02000000000000000000" pitchFamily="2" charset="0"/>
                <a:cs typeface="+mn-cs"/>
              </a:rPr>
            </a:b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363A3B"/>
                </a:solidFill>
                <a:effectLst/>
                <a:uLnTx/>
                <a:uFillTx/>
                <a:latin typeface="Roboto" panose="02000000000000000000" pitchFamily="2" charset="0"/>
                <a:cs typeface="+mn-cs"/>
              </a:rPr>
            </a:b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363A3B"/>
                </a:solidFill>
                <a:effectLst/>
                <a:uLnTx/>
                <a:uFillTx/>
                <a:latin typeface="Roboto" panose="02000000000000000000" pitchFamily="2" charset="0"/>
                <a:cs typeface="+mn-cs"/>
              </a:rPr>
              <a:t>- Algemene zaken - Informatie</a:t>
            </a: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363A3B"/>
                </a:solidFill>
                <a:effectLst/>
                <a:uLnTx/>
                <a:uFillTx/>
                <a:latin typeface="Roboto" panose="02000000000000000000" pitchFamily="2" charset="0"/>
                <a:cs typeface="+mn-cs"/>
              </a:rPr>
            </a:b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363A3B"/>
                </a:solidFill>
                <a:effectLst/>
                <a:uLnTx/>
                <a:uFillTx/>
                <a:latin typeface="Roboto" panose="02000000000000000000" pitchFamily="2" charset="0"/>
                <a:cs typeface="+mn-cs"/>
              </a:rPr>
            </a:b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363A3B"/>
                </a:solidFill>
                <a:effectLst/>
                <a:uLnTx/>
                <a:uFillTx/>
                <a:latin typeface="Roboto" panose="02000000000000000000" pitchFamily="2" charset="0"/>
                <a:cs typeface="+mn-cs"/>
              </a:rPr>
              <a:t>- Vragen per leeftijdsgroep</a:t>
            </a: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363A3B"/>
                </a:solidFill>
                <a:effectLst/>
                <a:uLnTx/>
                <a:uFillTx/>
                <a:latin typeface="Roboto" panose="02000000000000000000" pitchFamily="2" charset="0"/>
                <a:cs typeface="+mn-cs"/>
              </a:rPr>
            </a:b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363A3B"/>
                </a:solidFill>
                <a:effectLst/>
                <a:uLnTx/>
                <a:uFillTx/>
                <a:latin typeface="Roboto" panose="02000000000000000000" pitchFamily="2" charset="0"/>
                <a:cs typeface="+mn-cs"/>
              </a:rPr>
              <a:t> 	</a:t>
            </a: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363A3B"/>
                </a:solidFill>
                <a:effectLst/>
                <a:uLnTx/>
                <a:uFillTx/>
                <a:latin typeface="Roboto" panose="02000000000000000000" pitchFamily="2" charset="0"/>
                <a:cs typeface="+mn-cs"/>
              </a:rPr>
            </a:b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363A3B"/>
                </a:solidFill>
                <a:effectLst/>
                <a:uLnTx/>
                <a:uFillTx/>
                <a:latin typeface="Roboto" panose="02000000000000000000" pitchFamily="2" charset="0"/>
                <a:cs typeface="+mn-cs"/>
              </a:rPr>
              <a:t>	- Kabouters</a:t>
            </a: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363A3B"/>
                </a:solidFill>
                <a:effectLst/>
                <a:uLnTx/>
                <a:uFillTx/>
                <a:latin typeface="Roboto" panose="02000000000000000000" pitchFamily="2" charset="0"/>
                <a:cs typeface="+mn-cs"/>
              </a:rPr>
            </a:b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363A3B"/>
                </a:solidFill>
                <a:effectLst/>
                <a:uLnTx/>
                <a:uFillTx/>
                <a:latin typeface="Roboto" panose="02000000000000000000" pitchFamily="2" charset="0"/>
                <a:cs typeface="+mn-cs"/>
              </a:rPr>
              <a:t> 	-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63A3B"/>
                </a:solidFill>
                <a:effectLst/>
                <a:uLnTx/>
                <a:uFillTx/>
                <a:latin typeface="Roboto" panose="02000000000000000000" pitchFamily="2" charset="0"/>
                <a:cs typeface="+mn-cs"/>
              </a:rPr>
              <a:t>Champions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363A3B"/>
                </a:solidFill>
                <a:effectLst/>
                <a:uLnTx/>
                <a:uFillTx/>
                <a:latin typeface="Roboto" panose="02000000000000000000" pitchFamily="2" charset="0"/>
                <a:cs typeface="+mn-cs"/>
              </a:rPr>
              <a:t> League </a:t>
            </a: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363A3B"/>
                </a:solidFill>
                <a:effectLst/>
                <a:uLnTx/>
                <a:uFillTx/>
                <a:latin typeface="Roboto" panose="02000000000000000000" pitchFamily="2" charset="0"/>
                <a:cs typeface="+mn-cs"/>
              </a:rPr>
            </a:b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363A3B"/>
                </a:solidFill>
                <a:effectLst/>
                <a:uLnTx/>
                <a:uFillTx/>
                <a:latin typeface="Roboto" panose="02000000000000000000" pitchFamily="2" charset="0"/>
                <a:cs typeface="+mn-cs"/>
              </a:rPr>
              <a:t> 	- Meisjes</a:t>
            </a: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363A3B"/>
                </a:solidFill>
                <a:effectLst/>
                <a:uLnTx/>
                <a:uFillTx/>
                <a:latin typeface="Roboto" panose="02000000000000000000" pitchFamily="2" charset="0"/>
                <a:cs typeface="+mn-cs"/>
              </a:rPr>
            </a:b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363A3B"/>
                </a:solidFill>
                <a:effectLst/>
                <a:uLnTx/>
                <a:uFillTx/>
                <a:latin typeface="Roboto" panose="02000000000000000000" pitchFamily="2" charset="0"/>
                <a:cs typeface="+mn-cs"/>
              </a:rPr>
              <a:t> 	- Overige instromers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63A3B"/>
                </a:solidFill>
                <a:effectLst/>
                <a:uLnTx/>
                <a:uFillTx/>
                <a:latin typeface="Roboto" panose="02000000000000000000" pitchFamily="2" charset="0"/>
                <a:cs typeface="+mn-cs"/>
              </a:rPr>
              <a:t>JOx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363A3B"/>
                </a:solidFill>
                <a:effectLst/>
                <a:uLnTx/>
                <a:uFillTx/>
                <a:latin typeface="Roboto" panose="02000000000000000000" pitchFamily="2" charset="0"/>
                <a:cs typeface="+mn-cs"/>
              </a:rPr>
              <a:t>/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63A3B"/>
                </a:solidFill>
                <a:effectLst/>
                <a:uLnTx/>
                <a:uFillTx/>
                <a:latin typeface="Roboto" panose="02000000000000000000" pitchFamily="2" charset="0"/>
                <a:cs typeface="+mn-cs"/>
              </a:rPr>
              <a:t>MOx</a:t>
            </a: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363A3B"/>
                </a:solidFill>
                <a:effectLst/>
                <a:uLnTx/>
                <a:uFillTx/>
                <a:latin typeface="Roboto" panose="02000000000000000000" pitchFamily="2" charset="0"/>
                <a:cs typeface="+mn-cs"/>
              </a:rPr>
            </a:b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363A3B"/>
                </a:solidFill>
                <a:effectLst/>
                <a:uLnTx/>
                <a:uFillTx/>
                <a:latin typeface="Roboto" panose="02000000000000000000" pitchFamily="2" charset="0"/>
                <a:cs typeface="+mn-cs"/>
              </a:rPr>
            </a:b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363A3B"/>
                </a:solidFill>
                <a:effectLst/>
                <a:uLnTx/>
                <a:uFillTx/>
                <a:latin typeface="Roboto" panose="02000000000000000000" pitchFamily="2" charset="0"/>
                <a:cs typeface="+mn-cs"/>
              </a:rPr>
              <a:t>- Rondvraag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828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AA50F-0749-E816-C53E-653D0060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 voorstellen: Jeugdcommissie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E1AA61-D46F-A066-DC07-138DF0C401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47" y="2840913"/>
            <a:ext cx="2788237" cy="515236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nl-NL" sz="1200" dirty="0"/>
              <a:t>Christel Hek</a:t>
            </a:r>
          </a:p>
          <a:p>
            <a:pPr algn="ctr"/>
            <a:r>
              <a:rPr lang="nl-NL" sz="1200" dirty="0">
                <a:hlinkClick r:id="rId2"/>
              </a:rPr>
              <a:t>voorzitterjeugd@vvdemeern.nl</a:t>
            </a:r>
            <a:r>
              <a:rPr lang="nl-NL" sz="1200" dirty="0"/>
              <a:t>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7E4CAA-30E4-A1EA-59D9-25AA33C02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F9EC1-4EF6-8E4B-B7F3-EFCD656F9662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1028" name="Picture 4" descr="Jan-Willem Jacquemijns email address &amp; phone number | Strukton Group  controller at Strukton Groep NV contact information - RocketReach">
            <a:extLst>
              <a:ext uri="{FF2B5EF4-FFF2-40B4-BE49-F238E27FC236}">
                <a16:creationId xmlns:a16="http://schemas.microsoft.com/office/drawing/2014/main" id="{5EB1E0AA-B64D-F30C-A864-FDE203491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24" y="1173899"/>
            <a:ext cx="1557885" cy="155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ultimedia commissie -">
            <a:extLst>
              <a:ext uri="{FF2B5EF4-FFF2-40B4-BE49-F238E27FC236}">
                <a16:creationId xmlns:a16="http://schemas.microsoft.com/office/drawing/2014/main" id="{673799E1-855D-085B-987E-D4738786B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059" y="1176502"/>
            <a:ext cx="1397411" cy="155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rtijn Philippa (@Viamet) / Twitter">
            <a:extLst>
              <a:ext uri="{FF2B5EF4-FFF2-40B4-BE49-F238E27FC236}">
                <a16:creationId xmlns:a16="http://schemas.microsoft.com/office/drawing/2014/main" id="{054C55C7-9B97-5275-64AD-96A2C43DF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233" y="3446966"/>
            <a:ext cx="1591062" cy="159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athan Kuper - Coordinating Specialist Advisor Product Safety - Nederlandse  Voedsel- en Warenautoriteit (NVWA) | LinkedIn">
            <a:extLst>
              <a:ext uri="{FF2B5EF4-FFF2-40B4-BE49-F238E27FC236}">
                <a16:creationId xmlns:a16="http://schemas.microsoft.com/office/drawing/2014/main" id="{713BFA3B-59F7-4439-099C-B958B6DCD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24" y="3446966"/>
            <a:ext cx="1586091" cy="158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3B56B7CF-98F6-0704-C84E-98AB1BD0F40B}"/>
              </a:ext>
            </a:extLst>
          </p:cNvPr>
          <p:cNvSpPr txBox="1">
            <a:spLocks/>
          </p:cNvSpPr>
          <p:nvPr/>
        </p:nvSpPr>
        <p:spPr>
          <a:xfrm>
            <a:off x="3175278" y="2850899"/>
            <a:ext cx="2788237" cy="5152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nl-NL" sz="1200" dirty="0"/>
              <a:t>Arnout Los</a:t>
            </a:r>
          </a:p>
          <a:p>
            <a:pPr algn="ctr"/>
            <a:r>
              <a:rPr lang="nl-NL" sz="1200" dirty="0"/>
              <a:t> </a:t>
            </a:r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456D678F-29BB-ED92-2A1C-6D7610C5CE30}"/>
              </a:ext>
            </a:extLst>
          </p:cNvPr>
          <p:cNvSpPr txBox="1">
            <a:spLocks/>
          </p:cNvSpPr>
          <p:nvPr/>
        </p:nvSpPr>
        <p:spPr>
          <a:xfrm>
            <a:off x="5810855" y="5132292"/>
            <a:ext cx="2788237" cy="5152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nl-NL" sz="1200" dirty="0"/>
              <a:t>Nathan Kuper</a:t>
            </a:r>
          </a:p>
          <a:p>
            <a:pPr algn="ctr"/>
            <a:r>
              <a:rPr lang="nl-NL" sz="1200" dirty="0">
                <a:hlinkClick r:id="rId7"/>
              </a:rPr>
              <a:t>operatiejeugd@vvdemeern.nl</a:t>
            </a:r>
            <a:r>
              <a:rPr lang="nl-NL" sz="1200" dirty="0"/>
              <a:t> </a:t>
            </a: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F4580AEA-920A-F419-4731-AE2E6D3BF122}"/>
              </a:ext>
            </a:extLst>
          </p:cNvPr>
          <p:cNvSpPr txBox="1">
            <a:spLocks/>
          </p:cNvSpPr>
          <p:nvPr/>
        </p:nvSpPr>
        <p:spPr>
          <a:xfrm>
            <a:off x="3175277" y="5125815"/>
            <a:ext cx="2788237" cy="5152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nl-NL" sz="1200" dirty="0"/>
              <a:t>Mark van Veen</a:t>
            </a:r>
          </a:p>
          <a:p>
            <a:pPr algn="ctr"/>
            <a:r>
              <a:rPr lang="nl-NL" sz="1200" dirty="0">
                <a:hlinkClick r:id="rId8"/>
              </a:rPr>
              <a:t>coordinatorjongens@vvdemeern.nl</a:t>
            </a:r>
            <a:r>
              <a:rPr lang="nl-NL" sz="1200" dirty="0"/>
              <a:t> 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CAC8DD47-F899-0CC8-0230-51DBF25909B4}"/>
              </a:ext>
            </a:extLst>
          </p:cNvPr>
          <p:cNvSpPr txBox="1">
            <a:spLocks/>
          </p:cNvSpPr>
          <p:nvPr/>
        </p:nvSpPr>
        <p:spPr>
          <a:xfrm>
            <a:off x="628645" y="5129803"/>
            <a:ext cx="2788237" cy="5152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nl-NL" sz="1200" dirty="0"/>
              <a:t>Martijn Philippa</a:t>
            </a:r>
          </a:p>
          <a:p>
            <a:pPr algn="ctr"/>
            <a:r>
              <a:rPr lang="nl-NL" sz="1200" dirty="0">
                <a:hlinkClick r:id="rId9"/>
              </a:rPr>
              <a:t>coordinatormeisjes@vvdemeern.nl</a:t>
            </a:r>
            <a:r>
              <a:rPr lang="nl-NL" sz="1200" dirty="0"/>
              <a:t> 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5EBF7C97-A1D5-B607-AD4B-2CC14058A567}"/>
              </a:ext>
            </a:extLst>
          </p:cNvPr>
          <p:cNvSpPr txBox="1">
            <a:spLocks/>
          </p:cNvSpPr>
          <p:nvPr/>
        </p:nvSpPr>
        <p:spPr>
          <a:xfrm>
            <a:off x="5798965" y="2840913"/>
            <a:ext cx="2788237" cy="5152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nl-NL" sz="1200" dirty="0"/>
              <a:t>Jan-Willem </a:t>
            </a:r>
            <a:r>
              <a:rPr lang="nl-NL" sz="1200" dirty="0" err="1"/>
              <a:t>Jacquemijns</a:t>
            </a:r>
            <a:endParaRPr lang="nl-NL" sz="1200" dirty="0"/>
          </a:p>
          <a:p>
            <a:pPr algn="ctr"/>
            <a:r>
              <a:rPr lang="nl-NL" sz="1200" dirty="0">
                <a:hlinkClick r:id="rId10"/>
              </a:rPr>
              <a:t>secretarisjeugd@vvdemeern.nl</a:t>
            </a:r>
            <a:r>
              <a:rPr lang="nl-NL" sz="1200" dirty="0"/>
              <a:t> </a:t>
            </a:r>
          </a:p>
        </p:txBody>
      </p:sp>
      <p:pic>
        <p:nvPicPr>
          <p:cNvPr id="10" name="Picture 2" descr="Arnout Los op LinkedIn: OVLR &amp; BKO Nieuwjaarsborrel 2024 ...">
            <a:extLst>
              <a:ext uri="{FF2B5EF4-FFF2-40B4-BE49-F238E27FC236}">
                <a16:creationId xmlns:a16="http://schemas.microsoft.com/office/drawing/2014/main" id="{AA2F3419-234D-67F5-CD28-38D1DEBAD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010" y="1185993"/>
            <a:ext cx="1569979" cy="156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418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93ACF66E-9D12-3101-7BCF-402CED2922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17929"/>
            <a:ext cx="4572000" cy="5715000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5" name="Tijdelijke aanduiding voor afbeelding 6">
            <a:extLst>
              <a:ext uri="{FF2B5EF4-FFF2-40B4-BE49-F238E27FC236}">
                <a16:creationId xmlns:a16="http://schemas.microsoft.com/office/drawing/2014/main" id="{8E8540AF-6C8E-8475-1622-335C2B19F0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5715000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80070CF-D198-D6DD-24E0-60308435C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Informatie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F7563B-D850-F884-81CC-5BB83BBC1B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15913" marR="0" lvl="1" indent="-298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363A3B"/>
                </a:solidFill>
                <a:effectLst/>
                <a:uLnTx/>
                <a:uFillTx/>
                <a:latin typeface="Roboto" panose="02000000000000000000" pitchFamily="2" charset="0"/>
                <a:cs typeface="+mn-cs"/>
              </a:rPr>
              <a:t>Website V.V. De Meern</a:t>
            </a:r>
            <a:endParaRPr lang="nl-NL" dirty="0">
              <a:hlinkClick r:id="rId4"/>
            </a:endParaRPr>
          </a:p>
          <a:p>
            <a:pPr marL="315913" indent="-298450">
              <a:buFont typeface="Arial" panose="020B0604020202020204" pitchFamily="34" charset="0"/>
              <a:buChar char="•"/>
            </a:pPr>
            <a:r>
              <a:rPr lang="nl-NL" dirty="0">
                <a:hlinkClick r:id="rId4"/>
              </a:rPr>
              <a:t>www.vvdemeern.nl</a:t>
            </a:r>
            <a:r>
              <a:rPr lang="nl-NL" dirty="0"/>
              <a:t> </a:t>
            </a:r>
            <a:endParaRPr lang="nl-NL" sz="1600" dirty="0"/>
          </a:p>
          <a:p>
            <a:pPr marL="315913" indent="-298450">
              <a:buFont typeface="Arial" panose="020B0604020202020204" pitchFamily="34" charset="0"/>
              <a:buChar char="•"/>
            </a:pPr>
            <a:r>
              <a:rPr lang="nl-NL" sz="1600" dirty="0"/>
              <a:t>Wegwijzer</a:t>
            </a:r>
          </a:p>
          <a:p>
            <a:pPr marL="315913" indent="-298450">
              <a:buFont typeface="Arial" panose="020B0604020202020204" pitchFamily="34" charset="0"/>
              <a:buChar char="•"/>
            </a:pPr>
            <a:r>
              <a:rPr lang="nl-NL" dirty="0"/>
              <a:t>Reglementen</a:t>
            </a:r>
            <a:endParaRPr lang="nl-NL" sz="1600" dirty="0"/>
          </a:p>
          <a:p>
            <a:pPr marL="315913" lvl="1" indent="-2984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1600" dirty="0"/>
              <a:t>Mutaties altijd naar ledenadministratie </a:t>
            </a:r>
            <a:r>
              <a:rPr lang="nl-NL" sz="1600" dirty="0">
                <a:hlinkClick r:id="rId5"/>
              </a:rPr>
              <a:t>ledenadministratie@vvdemeern.nl</a:t>
            </a:r>
            <a:endParaRPr lang="nl-NL" sz="1600" dirty="0"/>
          </a:p>
          <a:p>
            <a:pPr marL="315913" lvl="1" indent="-2984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1600" dirty="0"/>
              <a:t>Formulieren op site</a:t>
            </a:r>
          </a:p>
          <a:p>
            <a:pPr marL="315913" lvl="1" indent="-2984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dirty="0" err="1"/>
              <a:t>Voetbal.nl</a:t>
            </a:r>
            <a:r>
              <a:rPr lang="nl-NL" dirty="0"/>
              <a:t> app</a:t>
            </a:r>
          </a:p>
          <a:p>
            <a:pPr marL="315913" lvl="1" indent="-2984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dirty="0"/>
              <a:t>KNVB District West I</a:t>
            </a:r>
            <a:endParaRPr lang="nl-NL" sz="1600" dirty="0"/>
          </a:p>
          <a:p>
            <a:pPr marL="17463" indent="0">
              <a:buNone/>
            </a:pPr>
            <a:endParaRPr lang="en-GB" sz="1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E5895AC-B5AC-F180-8EAA-E068F0FAF50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915" y="301951"/>
            <a:ext cx="1030727" cy="102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60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AA50F-0749-E816-C53E-653D0060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Organisatie V.V. De Meern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E1AA61-D46F-A066-DC07-138DF0C401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49" y="1595718"/>
            <a:ext cx="7261904" cy="3604932"/>
          </a:xfrm>
        </p:spPr>
        <p:txBody>
          <a:bodyPr/>
          <a:lstStyle/>
          <a:p>
            <a:r>
              <a:rPr lang="nl-NL" dirty="0"/>
              <a:t>Verenigingsbestuur</a:t>
            </a:r>
          </a:p>
          <a:p>
            <a:r>
              <a:rPr lang="nl-NL" dirty="0"/>
              <a:t>Technische commissie (voor de voetbaltechnische zaken)</a:t>
            </a:r>
          </a:p>
          <a:p>
            <a:r>
              <a:rPr lang="nl-NL" dirty="0"/>
              <a:t>Jeugdcommissie (voor alle andere jeugdzaken)</a:t>
            </a:r>
          </a:p>
          <a:p>
            <a:r>
              <a:rPr lang="nl-NL" dirty="0"/>
              <a:t>Hoofden Jeugdopleiding</a:t>
            </a:r>
          </a:p>
          <a:p>
            <a:r>
              <a:rPr lang="nl-NL" dirty="0"/>
              <a:t>Diverse andere commissies voor het functioneren van de club:</a:t>
            </a:r>
          </a:p>
          <a:p>
            <a:r>
              <a:rPr lang="nl-NL" dirty="0"/>
              <a:t>Multimediacommissie – Toernooicommissie – Sponsorcommissie – Kascommissie – Commissie van Beheer – Materiaalcommissie – Kledingcommissie – Scheidsrechters – Tuchtcommissie – Seniorencommissie – Beroepscommissie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7E4CAA-30E4-A1EA-59D9-25AA33C02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F9EC1-4EF6-8E4B-B7F3-EFCD656F9662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2711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0912F7-9A15-48EF-027C-93830A507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Voetbalcarrière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693FCD-F3E5-905F-71C0-A6F5E5812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49" y="2091104"/>
            <a:ext cx="3018904" cy="3244571"/>
          </a:xfrm>
        </p:spPr>
        <p:txBody>
          <a:bodyPr/>
          <a:lstStyle/>
          <a:p>
            <a:pPr>
              <a:tabLst>
                <a:tab pos="661988" algn="l"/>
                <a:tab pos="2176463" algn="l"/>
              </a:tabLst>
            </a:pPr>
            <a:r>
              <a:rPr lang="nl-NL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Junioren</a:t>
            </a:r>
          </a:p>
          <a:p>
            <a:pPr>
              <a:tabLst>
                <a:tab pos="661988" algn="l"/>
                <a:tab pos="2176463" algn="l"/>
              </a:tabLst>
            </a:pPr>
            <a:r>
              <a:rPr lang="nl-NL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2011	JO14	(C)</a:t>
            </a:r>
          </a:p>
          <a:p>
            <a:pPr>
              <a:tabLst>
                <a:tab pos="661988" algn="l"/>
                <a:tab pos="2176463" algn="l"/>
              </a:tabLst>
            </a:pPr>
            <a:r>
              <a:rPr lang="nl-NL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2010	JO15/MO15	(C)</a:t>
            </a:r>
          </a:p>
          <a:p>
            <a:pPr>
              <a:tabLst>
                <a:tab pos="661988" algn="l"/>
                <a:tab pos="2176463" algn="l"/>
              </a:tabLst>
            </a:pPr>
            <a:r>
              <a:rPr lang="nl-NL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2009	JO16	(B)</a:t>
            </a:r>
          </a:p>
          <a:p>
            <a:pPr>
              <a:tabLst>
                <a:tab pos="661988" algn="l"/>
                <a:tab pos="2176463" algn="l"/>
              </a:tabLst>
            </a:pPr>
            <a:r>
              <a:rPr lang="nl-NL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2008	JO17/MO17	(B)</a:t>
            </a:r>
          </a:p>
          <a:p>
            <a:pPr>
              <a:tabLst>
                <a:tab pos="661988" algn="l"/>
                <a:tab pos="2176463" algn="l"/>
              </a:tabLst>
            </a:pPr>
            <a:r>
              <a:rPr lang="nl-NL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2007	JO18	(A)</a:t>
            </a:r>
          </a:p>
          <a:p>
            <a:pPr>
              <a:tabLst>
                <a:tab pos="661988" algn="l"/>
                <a:tab pos="2176463" algn="l"/>
              </a:tabLst>
            </a:pPr>
            <a:r>
              <a:rPr lang="nl-NL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2006	JO19/MO20	(A)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74D2422-07AD-DE8D-384E-405A8326E3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156" y="1134536"/>
            <a:ext cx="886802" cy="886802"/>
          </a:xfrm>
          <a:prstGeom prst="rect">
            <a:avLst/>
          </a:prstGeom>
        </p:spPr>
      </p:pic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375461D0-DA30-FF31-8A18-EB08949EE425}"/>
              </a:ext>
            </a:extLst>
          </p:cNvPr>
          <p:cNvSpPr txBox="1">
            <a:spLocks/>
          </p:cNvSpPr>
          <p:nvPr/>
        </p:nvSpPr>
        <p:spPr>
          <a:xfrm>
            <a:off x="4102490" y="274113"/>
            <a:ext cx="3580354" cy="51667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661988" algn="l"/>
                <a:tab pos="2176463" algn="l"/>
              </a:tabLst>
            </a:pPr>
            <a:r>
              <a:rPr lang="nl-NL" dirty="0">
                <a:solidFill>
                  <a:schemeClr val="bg1"/>
                </a:solidFill>
              </a:rPr>
              <a:t>Pupillen</a:t>
            </a:r>
          </a:p>
          <a:p>
            <a:pPr>
              <a:tabLst>
                <a:tab pos="661988" algn="l"/>
                <a:tab pos="2176463" algn="l"/>
              </a:tabLst>
            </a:pPr>
            <a:r>
              <a:rPr lang="nl-NL" dirty="0">
                <a:solidFill>
                  <a:schemeClr val="bg1"/>
                </a:solidFill>
              </a:rPr>
              <a:t>2020	O5 Benjamins	</a:t>
            </a:r>
          </a:p>
          <a:p>
            <a:pPr>
              <a:tabLst>
                <a:tab pos="661988" algn="l"/>
                <a:tab pos="2176463" algn="l"/>
              </a:tabLst>
            </a:pPr>
            <a:r>
              <a:rPr lang="nl-NL" dirty="0">
                <a:solidFill>
                  <a:schemeClr val="bg1"/>
                </a:solidFill>
              </a:rPr>
              <a:t>2019	O6 Kabouters</a:t>
            </a:r>
          </a:p>
          <a:p>
            <a:pPr>
              <a:tabLst>
                <a:tab pos="661988" algn="l"/>
                <a:tab pos="2176463" algn="l"/>
              </a:tabLst>
            </a:pPr>
            <a:r>
              <a:rPr lang="nl-NL" dirty="0">
                <a:solidFill>
                  <a:schemeClr val="bg1"/>
                </a:solidFill>
              </a:rPr>
              <a:t>2018	O7 </a:t>
            </a:r>
            <a:r>
              <a:rPr lang="nl-NL" dirty="0" err="1">
                <a:solidFill>
                  <a:schemeClr val="bg1"/>
                </a:solidFill>
              </a:rPr>
              <a:t>Champions</a:t>
            </a:r>
            <a:r>
              <a:rPr lang="nl-NL" dirty="0">
                <a:solidFill>
                  <a:schemeClr val="bg1"/>
                </a:solidFill>
              </a:rPr>
              <a:t> League</a:t>
            </a:r>
          </a:p>
          <a:p>
            <a:pPr>
              <a:tabLst>
                <a:tab pos="661988" algn="l"/>
                <a:tab pos="2176463" algn="l"/>
              </a:tabLst>
            </a:pPr>
            <a:endParaRPr lang="nl-NL" dirty="0">
              <a:solidFill>
                <a:schemeClr val="bg1"/>
              </a:solidFill>
            </a:endParaRPr>
          </a:p>
          <a:p>
            <a:pPr>
              <a:tabLst>
                <a:tab pos="661988" algn="l"/>
                <a:tab pos="2176463" algn="l"/>
              </a:tabLst>
            </a:pPr>
            <a:r>
              <a:rPr lang="nl-NL" dirty="0">
                <a:solidFill>
                  <a:schemeClr val="bg1"/>
                </a:solidFill>
              </a:rPr>
              <a:t>2017	JO8	(F)</a:t>
            </a:r>
          </a:p>
          <a:p>
            <a:pPr>
              <a:tabLst>
                <a:tab pos="661988" algn="l"/>
                <a:tab pos="2176463" algn="l"/>
              </a:tabLst>
            </a:pPr>
            <a:r>
              <a:rPr lang="nl-NL" dirty="0">
                <a:solidFill>
                  <a:schemeClr val="bg1"/>
                </a:solidFill>
              </a:rPr>
              <a:t>2016	JO9/MO9	(F)</a:t>
            </a:r>
          </a:p>
          <a:p>
            <a:pPr>
              <a:tabLst>
                <a:tab pos="661988" algn="l"/>
                <a:tab pos="2176463" algn="l"/>
              </a:tabLst>
            </a:pPr>
            <a:r>
              <a:rPr lang="nl-NL" dirty="0">
                <a:solidFill>
                  <a:schemeClr val="bg1"/>
                </a:solidFill>
              </a:rPr>
              <a:t>2015	JO10/MO10	(E)</a:t>
            </a:r>
          </a:p>
          <a:p>
            <a:pPr>
              <a:tabLst>
                <a:tab pos="661988" algn="l"/>
                <a:tab pos="2176463" algn="l"/>
              </a:tabLst>
            </a:pPr>
            <a:r>
              <a:rPr lang="nl-NL" dirty="0">
                <a:solidFill>
                  <a:schemeClr val="bg1"/>
                </a:solidFill>
              </a:rPr>
              <a:t>2014	JO11/MO11	(E)</a:t>
            </a:r>
          </a:p>
          <a:p>
            <a:pPr>
              <a:tabLst>
                <a:tab pos="661988" algn="l"/>
                <a:tab pos="2176463" algn="l"/>
              </a:tabLst>
            </a:pPr>
            <a:r>
              <a:rPr lang="nl-NL" dirty="0">
                <a:solidFill>
                  <a:schemeClr val="bg1"/>
                </a:solidFill>
              </a:rPr>
              <a:t>2013	JO12/MO12	(D)</a:t>
            </a:r>
          </a:p>
          <a:p>
            <a:pPr>
              <a:tabLst>
                <a:tab pos="661988" algn="l"/>
                <a:tab pos="2176463" algn="l"/>
              </a:tabLst>
            </a:pPr>
            <a:r>
              <a:rPr lang="nl-NL" dirty="0">
                <a:solidFill>
                  <a:schemeClr val="bg1"/>
                </a:solidFill>
              </a:rPr>
              <a:t>2012	JO13/MO13	(D)</a:t>
            </a:r>
          </a:p>
        </p:txBody>
      </p:sp>
      <p:sp>
        <p:nvSpPr>
          <p:cNvPr id="6" name="Rechteraccolade 5">
            <a:extLst>
              <a:ext uri="{FF2B5EF4-FFF2-40B4-BE49-F238E27FC236}">
                <a16:creationId xmlns:a16="http://schemas.microsoft.com/office/drawing/2014/main" id="{703A5F2F-BF55-1FF3-900F-53AB2C8033CF}"/>
              </a:ext>
            </a:extLst>
          </p:cNvPr>
          <p:cNvSpPr/>
          <p:nvPr/>
        </p:nvSpPr>
        <p:spPr>
          <a:xfrm>
            <a:off x="7335520" y="751840"/>
            <a:ext cx="240811" cy="1188720"/>
          </a:xfrm>
          <a:prstGeom prst="rightBrac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eraccolade 6">
            <a:extLst>
              <a:ext uri="{FF2B5EF4-FFF2-40B4-BE49-F238E27FC236}">
                <a16:creationId xmlns:a16="http://schemas.microsoft.com/office/drawing/2014/main" id="{97E0BF3C-0D71-4863-5A3D-5F81EF2B1520}"/>
              </a:ext>
            </a:extLst>
          </p:cNvPr>
          <p:cNvSpPr/>
          <p:nvPr/>
        </p:nvSpPr>
        <p:spPr>
          <a:xfrm>
            <a:off x="7335519" y="2546284"/>
            <a:ext cx="240811" cy="2585103"/>
          </a:xfrm>
          <a:prstGeom prst="rightBrac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5342E38-9C03-F2C2-A7B4-746FB11C0D3A}"/>
              </a:ext>
            </a:extLst>
          </p:cNvPr>
          <p:cNvSpPr txBox="1"/>
          <p:nvPr/>
        </p:nvSpPr>
        <p:spPr>
          <a:xfrm>
            <a:off x="7576330" y="1251529"/>
            <a:ext cx="1206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Zondag</a:t>
            </a:r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020C87D-C524-AA14-39A3-3FFE3241EC46}"/>
              </a:ext>
            </a:extLst>
          </p:cNvPr>
          <p:cNvSpPr txBox="1"/>
          <p:nvPr/>
        </p:nvSpPr>
        <p:spPr>
          <a:xfrm>
            <a:off x="7629587" y="3377170"/>
            <a:ext cx="12066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Zaterdag,</a:t>
            </a:r>
          </a:p>
          <a:p>
            <a:r>
              <a:rPr lang="nl-NL" dirty="0">
                <a:solidFill>
                  <a:schemeClr val="bg1"/>
                </a:solidFill>
                <a:latin typeface="Roboto Medium" panose="02000000000000000000" pitchFamily="2" charset="0"/>
              </a:rPr>
              <a:t>soms op</a:t>
            </a:r>
          </a:p>
          <a:p>
            <a:r>
              <a:rPr lang="nl-NL" dirty="0">
                <a:solidFill>
                  <a:schemeClr val="bg1"/>
                </a:solidFill>
                <a:latin typeface="Roboto Medium" panose="02000000000000000000" pitchFamily="2" charset="0"/>
              </a:rPr>
              <a:t>zondag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3996747"/>
      </p:ext>
    </p:extLst>
  </p:cSld>
  <p:clrMapOvr>
    <a:masterClrMapping/>
  </p:clrMapOvr>
</p:sld>
</file>

<file path=ppt/theme/theme1.xml><?xml version="1.0" encoding="utf-8"?>
<a:theme xmlns:a="http://schemas.openxmlformats.org/drawingml/2006/main" name="VV DeMeern">
  <a:themeElements>
    <a:clrScheme name="VV DE MEERN">
      <a:dk1>
        <a:srgbClr val="363A3B"/>
      </a:dk1>
      <a:lt1>
        <a:srgbClr val="FFFFFF"/>
      </a:lt1>
      <a:dk2>
        <a:srgbClr val="000000"/>
      </a:dk2>
      <a:lt2>
        <a:srgbClr val="FFFFFF"/>
      </a:lt2>
      <a:accent1>
        <a:srgbClr val="EE7623"/>
      </a:accent1>
      <a:accent2>
        <a:srgbClr val="000000"/>
      </a:accent2>
      <a:accent3>
        <a:srgbClr val="A69B95"/>
      </a:accent3>
      <a:accent4>
        <a:srgbClr val="79CC20"/>
      </a:accent4>
      <a:accent5>
        <a:srgbClr val="336632"/>
      </a:accent5>
      <a:accent6>
        <a:srgbClr val="FFC632"/>
      </a:accent6>
      <a:hlink>
        <a:srgbClr val="4150FF"/>
      </a:hlink>
      <a:folHlink>
        <a:srgbClr val="EE762C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bde8109-f994-4a60-a1d3-5c95e2ff3620}" enabled="1" method="Privileged" siteId="{1321633e-f6b9-44e2-a44f-59b9d264ecb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78892</TotalTime>
  <Words>1142</Words>
  <Application>Microsoft Macintosh PowerPoint</Application>
  <PresentationFormat>Diavoorstelling (16:10)</PresentationFormat>
  <Paragraphs>224</Paragraphs>
  <Slides>29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4" baseType="lpstr">
      <vt:lpstr>Arial</vt:lpstr>
      <vt:lpstr>Calibri</vt:lpstr>
      <vt:lpstr>Roboto</vt:lpstr>
      <vt:lpstr>Roboto Medium</vt:lpstr>
      <vt:lpstr>VV DeMeern</vt:lpstr>
      <vt:lpstr>PowerPoint-presentatie</vt:lpstr>
      <vt:lpstr>Welkom bij de voetbalclub van De Meern</vt:lpstr>
      <vt:lpstr>Informatieavond         Ouders/Verzorgers nieuwe leden   Seizoen 2024-2025</vt:lpstr>
      <vt:lpstr>Voetbal bij V.V. De Meern</vt:lpstr>
      <vt:lpstr> Agenda  - Introductie  - Algemene zaken - Informatie  - Vragen per leeftijdsgroep     - Kabouters   - Champions League    - Meisjes   - Overige instromers JOx/MOx  - Rondvraag</vt:lpstr>
      <vt:lpstr>Even voorstellen: Jeugdcommissie</vt:lpstr>
      <vt:lpstr>Informatie</vt:lpstr>
      <vt:lpstr>Organisatie V.V. De Meern</vt:lpstr>
      <vt:lpstr>Voetbalcarrière</vt:lpstr>
      <vt:lpstr>Speelvormen</vt:lpstr>
      <vt:lpstr>Speelvormen</vt:lpstr>
      <vt:lpstr>Speelvormen</vt:lpstr>
      <vt:lpstr>Sportpark</vt:lpstr>
      <vt:lpstr>Veld Kabouters</vt:lpstr>
      <vt:lpstr>Veld Champions League</vt:lpstr>
      <vt:lpstr>Velden O8 en ouder</vt:lpstr>
      <vt:lpstr>Kleding</vt:lpstr>
      <vt:lpstr>Kleding</vt:lpstr>
      <vt:lpstr>Trainingen en start seizoen</vt:lpstr>
      <vt:lpstr>Trainingen en start seizoen</vt:lpstr>
      <vt:lpstr>Trainingen en start seizoen</vt:lpstr>
      <vt:lpstr>Spelers</vt:lpstr>
      <vt:lpstr>Rol ouders</vt:lpstr>
      <vt:lpstr>Meer dan voetbal</vt:lpstr>
      <vt:lpstr>Zonder vrijwilligers geen voetbal!</vt:lpstr>
      <vt:lpstr>Zonder vrijwilligers geen voetbal!</vt:lpstr>
      <vt:lpstr>Als het even niet lekker loopt</vt:lpstr>
      <vt:lpstr>Voetbal bij V.V. De Meern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Kuper, ir. S.N. (Nathan)</cp:lastModifiedBy>
  <cp:revision>63</cp:revision>
  <dcterms:created xsi:type="dcterms:W3CDTF">2022-09-18T16:36:15Z</dcterms:created>
  <dcterms:modified xsi:type="dcterms:W3CDTF">2024-08-19T15:51:42Z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5dc6714-9f23-4030-b547-8c94b19e0b7a_Enabled">
    <vt:lpwstr>true</vt:lpwstr>
  </property>
  <property fmtid="{D5CDD505-2E9C-101B-9397-08002B2CF9AE}" pid="3" name="MSIP_Label_f5dc6714-9f23-4030-b547-8c94b19e0b7a_SetDate">
    <vt:lpwstr>2022-09-18T20:03:05Z</vt:lpwstr>
  </property>
  <property fmtid="{D5CDD505-2E9C-101B-9397-08002B2CF9AE}" pid="4" name="MSIP_Label_f5dc6714-9f23-4030-b547-8c94b19e0b7a_Method">
    <vt:lpwstr>Standard</vt:lpwstr>
  </property>
  <property fmtid="{D5CDD505-2E9C-101B-9397-08002B2CF9AE}" pid="5" name="MSIP_Label_f5dc6714-9f23-4030-b547-8c94b19e0b7a_Name">
    <vt:lpwstr>Internal Information (R3)</vt:lpwstr>
  </property>
  <property fmtid="{D5CDD505-2E9C-101B-9397-08002B2CF9AE}" pid="6" name="MSIP_Label_f5dc6714-9f23-4030-b547-8c94b19e0b7a_SiteId">
    <vt:lpwstr>acbd4e6b-e845-4677-853c-a8d24faf3655</vt:lpwstr>
  </property>
  <property fmtid="{D5CDD505-2E9C-101B-9397-08002B2CF9AE}" pid="7" name="MSIP_Label_f5dc6714-9f23-4030-b547-8c94b19e0b7a_ActionId">
    <vt:lpwstr>5ab8c969-9e21-4a0e-9771-1c643371ceb8</vt:lpwstr>
  </property>
  <property fmtid="{D5CDD505-2E9C-101B-9397-08002B2CF9AE}" pid="8" name="MSIP_Label_f5dc6714-9f23-4030-b547-8c94b19e0b7a_ContentBits">
    <vt:lpwstr>0</vt:lpwstr>
  </property>
  <property fmtid="{D5CDD505-2E9C-101B-9397-08002B2CF9AE}" pid="9" name="ClassificationContentMarkingFooterText">
    <vt:lpwstr>Intern gebruik</vt:lpwstr>
  </property>
</Properties>
</file>