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341" r:id="rId2"/>
    <p:sldId id="344" r:id="rId3"/>
    <p:sldId id="349" r:id="rId4"/>
    <p:sldId id="381" r:id="rId5"/>
    <p:sldId id="350" r:id="rId6"/>
    <p:sldId id="343" r:id="rId7"/>
    <p:sldId id="314" r:id="rId8"/>
    <p:sldId id="393" r:id="rId9"/>
    <p:sldId id="352" r:id="rId10"/>
    <p:sldId id="394" r:id="rId11"/>
    <p:sldId id="348" r:id="rId12"/>
    <p:sldId id="353" r:id="rId13"/>
    <p:sldId id="355" r:id="rId14"/>
    <p:sldId id="356" r:id="rId15"/>
    <p:sldId id="357" r:id="rId16"/>
    <p:sldId id="358" r:id="rId17"/>
    <p:sldId id="359" r:id="rId18"/>
    <p:sldId id="360" r:id="rId19"/>
    <p:sldId id="362" r:id="rId20"/>
    <p:sldId id="354" r:id="rId21"/>
    <p:sldId id="363" r:id="rId22"/>
    <p:sldId id="383" r:id="rId23"/>
    <p:sldId id="368" r:id="rId24"/>
    <p:sldId id="351" r:id="rId25"/>
    <p:sldId id="361" r:id="rId26"/>
    <p:sldId id="380" r:id="rId27"/>
    <p:sldId id="365" r:id="rId28"/>
    <p:sldId id="366" r:id="rId29"/>
    <p:sldId id="379" r:id="rId30"/>
    <p:sldId id="382" r:id="rId31"/>
    <p:sldId id="384" r:id="rId32"/>
    <p:sldId id="345" r:id="rId3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6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286" autoAdjust="0"/>
    <p:restoredTop sz="94453"/>
  </p:normalViewPr>
  <p:slideViewPr>
    <p:cSldViewPr snapToGrid="0">
      <p:cViewPr varScale="1">
        <p:scale>
          <a:sx n="120" d="100"/>
          <a:sy n="120" d="100"/>
        </p:scale>
        <p:origin x="2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2" d="100"/>
          <a:sy n="112" d="100"/>
        </p:scale>
        <p:origin x="38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81238AE-6675-6522-FF9E-AE2C73A8DF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EC80B67-40A3-CF7E-1A52-4B19F16458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E88E6-1A1F-FC4F-A181-68BCBF081FF5}" type="datetimeFigureOut">
              <a:rPr lang="nl-NL" smtClean="0"/>
              <a:t>30-08-2025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3DE9AA5-84BC-96D7-2D5C-BA9248D1F3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DBD2BFE-1C0A-B4CC-B673-D4EBFC78EE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DB7F6-8F2C-5C4D-9675-9BDC0E8C245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41DE4-46A0-7646-93AE-654CC388AF36}" type="datetimeFigureOut">
              <a:rPr lang="nl-NL" smtClean="0"/>
              <a:t>30-08-2025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B11C9-0AD4-F14B-9157-27EF4BBE19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1526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B11C9-0AD4-F14B-9157-27EF4BBE193F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820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E7FB8-4E3A-3D6B-CA2A-7CFBFE7D1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E66D911-0DBB-4B40-B164-554CDA54AD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1B0892A-52A8-07B9-7BD5-BE48706BA2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E2055B5-82FD-45F8-81C6-BAD0E2F25F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B11C9-0AD4-F14B-9157-27EF4BBE193F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4141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B11C9-0AD4-F14B-9157-27EF4BBE193F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2844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B11C9-0AD4-F14B-9157-27EF4BBE193F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7755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B11C9-0AD4-F14B-9157-27EF4BBE193F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610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B11C9-0AD4-F14B-9157-27EF4BBE193F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2909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B11C9-0AD4-F14B-9157-27EF4BBE193F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2395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B11C9-0AD4-F14B-9157-27EF4BBE193F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6948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B11C9-0AD4-F14B-9157-27EF4BBE193F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9359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B11C9-0AD4-F14B-9157-27EF4BBE193F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430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B11C9-0AD4-F14B-9157-27EF4BBE193F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4560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58E63B6-8082-C6B6-9EE5-A3ED2D759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kop in te voegen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0BE7BE5-FAFB-5463-0ABA-C59C1546C1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49" y="1596044"/>
            <a:ext cx="7054195" cy="3604606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nl-NL" dirty="0"/>
              <a:t>Klik om de tekst in te voegen</a:t>
            </a:r>
          </a:p>
        </p:txBody>
      </p:sp>
      <p:sp>
        <p:nvSpPr>
          <p:cNvPr id="2" name="Tijdelijke aanduiding voor dianummer 3">
            <a:extLst>
              <a:ext uri="{FF2B5EF4-FFF2-40B4-BE49-F238E27FC236}">
                <a16:creationId xmlns:a16="http://schemas.microsoft.com/office/drawing/2014/main" id="{DC823AFD-9517-FCD5-84D3-B94DEC74B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0533" y="5458120"/>
            <a:ext cx="364068" cy="25687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F2DF9EC1-4EF6-8E4B-B7F3-EFCD656F966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45588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EE16B-0417-3945-409C-A682B5E1FB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49" y="676972"/>
            <a:ext cx="7054195" cy="3877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om kop in te voegen</a:t>
            </a:r>
            <a:endParaRPr lang="en-US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BAFE6250-B3CC-4E69-A7E3-C3BE1F6CA1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8649" y="1604356"/>
            <a:ext cx="7054195" cy="3605122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hier om een afbeelding in te voegen</a:t>
            </a:r>
          </a:p>
        </p:txBody>
      </p:sp>
      <p:sp>
        <p:nvSpPr>
          <p:cNvPr id="3" name="Tijdelijke aanduiding voor dianummer 3">
            <a:extLst>
              <a:ext uri="{FF2B5EF4-FFF2-40B4-BE49-F238E27FC236}">
                <a16:creationId xmlns:a16="http://schemas.microsoft.com/office/drawing/2014/main" id="{697D5C7C-3D93-59E3-0F72-6A22F0AD0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0533" y="5458120"/>
            <a:ext cx="364068" cy="25687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F2DF9EC1-4EF6-8E4B-B7F3-EFCD656F966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9618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82311F3E-EF96-87FC-E6CA-5F69D90F1482}"/>
              </a:ext>
            </a:extLst>
          </p:cNvPr>
          <p:cNvSpPr/>
          <p:nvPr userDrawn="1"/>
        </p:nvSpPr>
        <p:spPr>
          <a:xfrm>
            <a:off x="0" y="-36529"/>
            <a:ext cx="9144000" cy="5788058"/>
          </a:xfrm>
          <a:prstGeom prst="rect">
            <a:avLst/>
          </a:prstGeom>
          <a:solidFill>
            <a:srgbClr val="EE76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EB598E78-C18F-6C57-5857-6ABBAEEBD4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099" y="2352416"/>
            <a:ext cx="4725775" cy="387798"/>
          </a:xfrm>
          <a:ln>
            <a:noFill/>
          </a:ln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Klik om tekst in te voegen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8D15B24-BAD8-8DD3-7915-2DA134442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6503" y="1371343"/>
            <a:ext cx="2536989" cy="25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85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somming en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5">
            <a:extLst>
              <a:ext uri="{FF2B5EF4-FFF2-40B4-BE49-F238E27FC236}">
                <a16:creationId xmlns:a16="http://schemas.microsoft.com/office/drawing/2014/main" id="{A727BA86-FC6E-EEE3-DA01-C080E59D9BE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17929"/>
            <a:ext cx="4572000" cy="5715000"/>
          </a:xfrm>
          <a:prstGeom prst="rect">
            <a:avLst/>
          </a:prstGeom>
          <a:solidFill>
            <a:schemeClr val="accent5"/>
          </a:solidFill>
        </p:spPr>
        <p:txBody>
          <a:bodyPr wrap="square" bIns="720000" anchor="b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selecteer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afbeelding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DCF0FB55-EDFD-DEDC-EA43-14707AD155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49" y="676971"/>
            <a:ext cx="3638550" cy="77559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Klik om kop in te voegen</a:t>
            </a:r>
            <a:endParaRPr lang="en-US" dirty="0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04CE3307-1FE5-0250-B1D6-698ADE37A1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48" y="1744133"/>
            <a:ext cx="3638551" cy="3456517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hier voor tekst opsomming</a:t>
            </a:r>
          </a:p>
          <a:p>
            <a:pPr lvl="0"/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B19EEE6-0022-27E7-4F45-AB2AF8BC61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915" y="301951"/>
            <a:ext cx="1030727" cy="10289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8165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slide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D09AD2F0-5A69-B66A-53DF-D2258090A7E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2" y="0"/>
            <a:ext cx="9144001" cy="5715000"/>
          </a:xfrm>
          <a:solidFill>
            <a:schemeClr val="accent3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 err="1"/>
              <a:t>Tussenslide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selecteer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afbeelding</a:t>
            </a:r>
            <a:r>
              <a:rPr lang="en-US" dirty="0"/>
              <a:t> 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58E63B6-8082-C6B6-9EE5-A3ED2D759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tekst kop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7B666AF-961A-4C26-E725-39190D74E6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915" y="301951"/>
            <a:ext cx="1030727" cy="102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23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itzondering met g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D311C90C-D291-FBC5-74B1-B17EA78A13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58E63B6-8082-C6B6-9EE5-A3ED2D759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voor tekst kop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C0BE7BE5-FAFB-5463-0ABA-C59C1546C1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48" y="1809750"/>
            <a:ext cx="8077201" cy="33909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1000"/>
              </a:spcAft>
              <a:defRPr sz="18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>
              <a:defRPr sz="16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2pPr>
            <a:lvl3pPr>
              <a:defRPr sz="16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3pPr>
            <a:lvl4pPr>
              <a:defRPr sz="16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4pPr>
            <a:lvl5pPr>
              <a:defRPr sz="1600" b="0" i="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5pPr>
          </a:lstStyle>
          <a:p>
            <a:pPr lvl="0"/>
            <a:r>
              <a:rPr lang="nl-NL" dirty="0"/>
              <a:t>Tekst op ‘grasveld’ achtergrond, niet kleiner dan 18 put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7B666AF-961A-4C26-E725-39190D74E6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915" y="301951"/>
            <a:ext cx="1030727" cy="102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05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82311F3E-EF96-87FC-E6CA-5F69D90F1482}"/>
              </a:ext>
            </a:extLst>
          </p:cNvPr>
          <p:cNvSpPr/>
          <p:nvPr userDrawn="1"/>
        </p:nvSpPr>
        <p:spPr>
          <a:xfrm>
            <a:off x="0" y="-36529"/>
            <a:ext cx="9144000" cy="5788058"/>
          </a:xfrm>
          <a:prstGeom prst="rect">
            <a:avLst/>
          </a:prstGeom>
          <a:solidFill>
            <a:srgbClr val="EE76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D5FA515-6ADB-1299-3362-C3695555DE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7803" y="846251"/>
            <a:ext cx="4022497" cy="402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96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82311F3E-EF96-87FC-E6CA-5F69D90F1482}"/>
              </a:ext>
            </a:extLst>
          </p:cNvPr>
          <p:cNvSpPr/>
          <p:nvPr userDrawn="1"/>
        </p:nvSpPr>
        <p:spPr>
          <a:xfrm>
            <a:off x="0" y="-36529"/>
            <a:ext cx="9144000" cy="5788058"/>
          </a:xfrm>
          <a:prstGeom prst="rect">
            <a:avLst/>
          </a:prstGeom>
          <a:solidFill>
            <a:srgbClr val="EE76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8D15B24-BAD8-8DD3-7915-2DA1344422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6503" y="1371343"/>
            <a:ext cx="2536989" cy="25369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F61A388-8572-FDC1-F250-2BAC64AF3E44}"/>
              </a:ext>
            </a:extLst>
          </p:cNvPr>
          <p:cNvSpPr txBox="1">
            <a:spLocks/>
          </p:cNvSpPr>
          <p:nvPr userDrawn="1"/>
        </p:nvSpPr>
        <p:spPr>
          <a:xfrm>
            <a:off x="695099" y="2352416"/>
            <a:ext cx="4725775" cy="3877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j-cs"/>
              </a:defRPr>
            </a:lvl1pPr>
          </a:lstStyle>
          <a:p>
            <a:r>
              <a:rPr lang="nl-NL">
                <a:solidFill>
                  <a:schemeClr val="tx2"/>
                </a:solidFill>
              </a:rPr>
              <a:t>www.vvdemeern.nl</a:t>
            </a:r>
            <a:endParaRPr lang="nl-NL" dirty="0">
              <a:solidFill>
                <a:schemeClr val="tx2"/>
              </a:solidFill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002A9F88-9D8A-CAD2-F80A-39C956275624}"/>
              </a:ext>
            </a:extLst>
          </p:cNvPr>
          <p:cNvGrpSpPr/>
          <p:nvPr userDrawn="1"/>
        </p:nvGrpSpPr>
        <p:grpSpPr>
          <a:xfrm>
            <a:off x="709528" y="2974787"/>
            <a:ext cx="2864601" cy="519516"/>
            <a:chOff x="636376" y="3129653"/>
            <a:chExt cx="2864601" cy="519516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F6100DE-AE24-2259-B26B-A5720116B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376" y="3129653"/>
              <a:ext cx="519516" cy="519516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E9F76F1B-D76E-0AFF-C17E-7C94C3573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18071" y="3129653"/>
              <a:ext cx="519516" cy="519516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303B5EE2-D5FE-A343-0C5C-4250A7EB7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99766" y="3129653"/>
              <a:ext cx="519516" cy="519516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2A0A50A0-96E6-EB10-7BE2-84320BCBF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81461" y="3129653"/>
              <a:ext cx="519516" cy="519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9384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49" y="676972"/>
            <a:ext cx="7054195" cy="3877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nl-NL" dirty="0"/>
              <a:t>Klik om kop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96045"/>
            <a:ext cx="7054194" cy="34419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Klikken om de tekst in te voegen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44C4851-155E-2904-1B31-F8F8A8DC643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614" y="304271"/>
            <a:ext cx="1024069" cy="1024069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4B24ECB-5A2A-8AB8-EF05-AC64AC8C1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00533" y="5458120"/>
            <a:ext cx="364068" cy="25687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F2DF9EC1-4EF6-8E4B-B7F3-EFCD656F966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8416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4" r:id="rId4"/>
    <p:sldLayoutId id="2147483671" r:id="rId5"/>
    <p:sldLayoutId id="2147483668" r:id="rId6"/>
    <p:sldLayoutId id="2147483669" r:id="rId7"/>
    <p:sldLayoutId id="2147483670" r:id="rId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+mj-cs"/>
        </a:defRPr>
      </a:lvl1pPr>
    </p:titleStyle>
    <p:bodyStyle>
      <a:lvl1pPr marL="0" indent="0" algn="l" defTabSz="6858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342900" indent="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685800" indent="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028700" indent="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1371600" indent="0" algn="l" defTabSz="685800" rtl="0" eaLnBrk="1" latinLnBrk="0" hangingPunct="1">
        <a:lnSpc>
          <a:spcPct val="100000"/>
        </a:lnSpc>
        <a:spcBef>
          <a:spcPts val="375"/>
        </a:spcBef>
        <a:spcAft>
          <a:spcPts val="10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kleding@vvdemeern.nl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mailto:secretarisjeugd@vvdemeern.nl" TargetMode="External"/><Relationship Id="rId13" Type="http://schemas.openxmlformats.org/officeDocument/2006/relationships/image" Target="../media/image17.png"/><Relationship Id="rId3" Type="http://schemas.openxmlformats.org/officeDocument/2006/relationships/image" Target="../media/image11.jpeg"/><Relationship Id="rId7" Type="http://schemas.openxmlformats.org/officeDocument/2006/relationships/hyperlink" Target="mailto:coordinatormeisjes@vvdemeern.nl" TargetMode="External"/><Relationship Id="rId12" Type="http://schemas.openxmlformats.org/officeDocument/2006/relationships/image" Target="../media/image16.png"/><Relationship Id="rId2" Type="http://schemas.openxmlformats.org/officeDocument/2006/relationships/hyperlink" Target="mailto:voorzitterjeugd@vvdemeern.nl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operatiejeugd@vvdemeern.nl" TargetMode="External"/><Relationship Id="rId11" Type="http://schemas.openxmlformats.org/officeDocument/2006/relationships/hyperlink" Target="mailto:Coordinator.jongens@vvdemeern.nl" TargetMode="External"/><Relationship Id="rId5" Type="http://schemas.openxmlformats.org/officeDocument/2006/relationships/image" Target="../media/image13.jpeg"/><Relationship Id="rId15" Type="http://schemas.openxmlformats.org/officeDocument/2006/relationships/image" Target="../media/image19.jpeg"/><Relationship Id="rId10" Type="http://schemas.openxmlformats.org/officeDocument/2006/relationships/image" Target="../media/image15.gif"/><Relationship Id="rId4" Type="http://schemas.openxmlformats.org/officeDocument/2006/relationships/image" Target="../media/image12.jpeg"/><Relationship Id="rId9" Type="http://schemas.openxmlformats.org/officeDocument/2006/relationships/image" Target="../media/image14.JP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hyperlink" Target="mailto:ledenadministratie@vvdemeern.nl" TargetMode="External"/><Relationship Id="rId4" Type="http://schemas.openxmlformats.org/officeDocument/2006/relationships/hyperlink" Target="http://www.vvdemeern.nl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377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09BE01-7909-BBD1-2927-5D64CCEDD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Organisatie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F625447-D093-6A17-AD88-AD1B925E6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10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DCC5C38-C446-7603-9F74-666EC2CF4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23" y="1448702"/>
            <a:ext cx="8215553" cy="41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35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0912F7-9A15-48EF-027C-93830A507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Voetbalcarrière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A693FCD-F3E5-905F-71C0-A6F5E5812B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2091104"/>
            <a:ext cx="3018904" cy="3244571"/>
          </a:xfrm>
        </p:spPr>
        <p:txBody>
          <a:bodyPr/>
          <a:lstStyle/>
          <a:p>
            <a:pPr>
              <a:tabLst>
                <a:tab pos="661988" algn="l"/>
                <a:tab pos="2176463" algn="l"/>
              </a:tabLst>
            </a:pPr>
            <a:r>
              <a:rPr lang="nl-NL" u="sng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Junioren</a:t>
            </a:r>
          </a:p>
          <a:p>
            <a:pPr>
              <a:tabLst>
                <a:tab pos="661988" algn="l"/>
                <a:tab pos="2176463" algn="l"/>
              </a:tabLst>
            </a:pPr>
            <a:r>
              <a:rPr lang="nl-NL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2012	JO14</a:t>
            </a:r>
          </a:p>
          <a:p>
            <a:pPr>
              <a:tabLst>
                <a:tab pos="661988" algn="l"/>
                <a:tab pos="2176463" algn="l"/>
              </a:tabLst>
            </a:pPr>
            <a:r>
              <a:rPr lang="nl-NL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2011	JO15/MO15</a:t>
            </a:r>
          </a:p>
          <a:p>
            <a:pPr>
              <a:tabLst>
                <a:tab pos="661988" algn="l"/>
                <a:tab pos="2176463" algn="l"/>
              </a:tabLst>
            </a:pPr>
            <a:r>
              <a:rPr lang="nl-NL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2010	JO16</a:t>
            </a:r>
          </a:p>
          <a:p>
            <a:pPr>
              <a:tabLst>
                <a:tab pos="661988" algn="l"/>
                <a:tab pos="2176463" algn="l"/>
              </a:tabLst>
            </a:pPr>
            <a:r>
              <a:rPr lang="nl-NL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2009	JO17/MO17</a:t>
            </a:r>
          </a:p>
          <a:p>
            <a:pPr>
              <a:tabLst>
                <a:tab pos="661988" algn="l"/>
                <a:tab pos="2176463" algn="l"/>
              </a:tabLst>
            </a:pPr>
            <a:r>
              <a:rPr lang="nl-NL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2008/2007  JO19</a:t>
            </a:r>
          </a:p>
          <a:p>
            <a:pPr marL="342900" indent="-342900">
              <a:buAutoNum type="arabicPlain" startAt="2007"/>
              <a:tabLst>
                <a:tab pos="661988" algn="l"/>
                <a:tab pos="2176463" algn="l"/>
              </a:tabLst>
            </a:pPr>
            <a:r>
              <a:rPr lang="nl-NL" dirty="0">
                <a:solidFill>
                  <a:schemeClr val="bg1"/>
                </a:solidFill>
              </a:rPr>
              <a:t>  </a:t>
            </a:r>
            <a:r>
              <a:rPr lang="nl-NL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MO20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74D2422-07AD-DE8D-384E-405A8326E3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156" y="1134536"/>
            <a:ext cx="886802" cy="886802"/>
          </a:xfrm>
          <a:prstGeom prst="rect">
            <a:avLst/>
          </a:prstGeom>
        </p:spPr>
      </p:pic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375461D0-DA30-FF31-8A18-EB08949EE425}"/>
              </a:ext>
            </a:extLst>
          </p:cNvPr>
          <p:cNvSpPr txBox="1">
            <a:spLocks/>
          </p:cNvSpPr>
          <p:nvPr/>
        </p:nvSpPr>
        <p:spPr>
          <a:xfrm>
            <a:off x="4102490" y="274113"/>
            <a:ext cx="3580354" cy="51667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bg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661988" algn="l"/>
                <a:tab pos="2176463" algn="l"/>
              </a:tabLst>
            </a:pPr>
            <a:r>
              <a:rPr lang="nl-NL" u="sng" dirty="0">
                <a:solidFill>
                  <a:schemeClr val="bg1"/>
                </a:solidFill>
              </a:rPr>
              <a:t>Pupillen</a:t>
            </a:r>
          </a:p>
          <a:p>
            <a:pPr>
              <a:tabLst>
                <a:tab pos="661988" algn="l"/>
                <a:tab pos="2176463" algn="l"/>
              </a:tabLst>
            </a:pPr>
            <a:r>
              <a:rPr lang="nl-NL" dirty="0">
                <a:solidFill>
                  <a:schemeClr val="bg1"/>
                </a:solidFill>
              </a:rPr>
              <a:t>2021	O5 Benjamins	</a:t>
            </a:r>
          </a:p>
          <a:p>
            <a:pPr>
              <a:tabLst>
                <a:tab pos="661988" algn="l"/>
                <a:tab pos="2176463" algn="l"/>
              </a:tabLst>
            </a:pPr>
            <a:r>
              <a:rPr lang="nl-NL" dirty="0">
                <a:solidFill>
                  <a:schemeClr val="bg1"/>
                </a:solidFill>
              </a:rPr>
              <a:t>2020	O6 Kabouters</a:t>
            </a:r>
          </a:p>
          <a:p>
            <a:pPr>
              <a:tabLst>
                <a:tab pos="661988" algn="l"/>
                <a:tab pos="2176463" algn="l"/>
              </a:tabLst>
            </a:pPr>
            <a:r>
              <a:rPr lang="nl-NL" dirty="0">
                <a:solidFill>
                  <a:schemeClr val="bg1"/>
                </a:solidFill>
              </a:rPr>
              <a:t>2019	O7 </a:t>
            </a:r>
            <a:r>
              <a:rPr lang="nl-NL" dirty="0" err="1">
                <a:solidFill>
                  <a:schemeClr val="bg1"/>
                </a:solidFill>
              </a:rPr>
              <a:t>Champions</a:t>
            </a:r>
            <a:r>
              <a:rPr lang="nl-NL" dirty="0">
                <a:solidFill>
                  <a:schemeClr val="bg1"/>
                </a:solidFill>
              </a:rPr>
              <a:t> League</a:t>
            </a:r>
          </a:p>
          <a:p>
            <a:pPr>
              <a:tabLst>
                <a:tab pos="661988" algn="l"/>
                <a:tab pos="2176463" algn="l"/>
              </a:tabLst>
            </a:pPr>
            <a:endParaRPr lang="nl-NL" dirty="0">
              <a:solidFill>
                <a:schemeClr val="bg1"/>
              </a:solidFill>
            </a:endParaRPr>
          </a:p>
          <a:p>
            <a:pPr>
              <a:tabLst>
                <a:tab pos="661988" algn="l"/>
                <a:tab pos="2176463" algn="l"/>
              </a:tabLst>
            </a:pPr>
            <a:r>
              <a:rPr lang="nl-NL" dirty="0">
                <a:solidFill>
                  <a:schemeClr val="bg1"/>
                </a:solidFill>
              </a:rPr>
              <a:t>2018	JO8</a:t>
            </a:r>
          </a:p>
          <a:p>
            <a:pPr>
              <a:tabLst>
                <a:tab pos="661988" algn="l"/>
                <a:tab pos="2176463" algn="l"/>
              </a:tabLst>
            </a:pPr>
            <a:r>
              <a:rPr lang="nl-NL" dirty="0">
                <a:solidFill>
                  <a:schemeClr val="bg1"/>
                </a:solidFill>
              </a:rPr>
              <a:t>2017	JO9/MO9</a:t>
            </a:r>
          </a:p>
          <a:p>
            <a:pPr>
              <a:tabLst>
                <a:tab pos="661988" algn="l"/>
                <a:tab pos="2176463" algn="l"/>
              </a:tabLst>
            </a:pPr>
            <a:r>
              <a:rPr lang="nl-NL" dirty="0">
                <a:solidFill>
                  <a:schemeClr val="bg1"/>
                </a:solidFill>
              </a:rPr>
              <a:t>2016	JO10/MO10</a:t>
            </a:r>
          </a:p>
          <a:p>
            <a:pPr>
              <a:tabLst>
                <a:tab pos="661988" algn="l"/>
                <a:tab pos="2176463" algn="l"/>
              </a:tabLst>
            </a:pPr>
            <a:r>
              <a:rPr lang="nl-NL" dirty="0">
                <a:solidFill>
                  <a:schemeClr val="bg1"/>
                </a:solidFill>
              </a:rPr>
              <a:t>2015	JO11/MO11</a:t>
            </a:r>
          </a:p>
          <a:p>
            <a:pPr>
              <a:tabLst>
                <a:tab pos="661988" algn="l"/>
                <a:tab pos="2176463" algn="l"/>
              </a:tabLst>
            </a:pPr>
            <a:r>
              <a:rPr lang="nl-NL" dirty="0">
                <a:solidFill>
                  <a:schemeClr val="bg1"/>
                </a:solidFill>
              </a:rPr>
              <a:t>2014	JO12/MO12</a:t>
            </a:r>
          </a:p>
          <a:p>
            <a:pPr>
              <a:tabLst>
                <a:tab pos="661988" algn="l"/>
                <a:tab pos="2176463" algn="l"/>
              </a:tabLst>
            </a:pPr>
            <a:r>
              <a:rPr lang="nl-NL" dirty="0">
                <a:solidFill>
                  <a:schemeClr val="bg1"/>
                </a:solidFill>
              </a:rPr>
              <a:t>2013	JO13/MO13</a:t>
            </a:r>
          </a:p>
        </p:txBody>
      </p:sp>
      <p:sp>
        <p:nvSpPr>
          <p:cNvPr id="6" name="Rechteraccolade 5">
            <a:extLst>
              <a:ext uri="{FF2B5EF4-FFF2-40B4-BE49-F238E27FC236}">
                <a16:creationId xmlns:a16="http://schemas.microsoft.com/office/drawing/2014/main" id="{703A5F2F-BF55-1FF3-900F-53AB2C8033CF}"/>
              </a:ext>
            </a:extLst>
          </p:cNvPr>
          <p:cNvSpPr/>
          <p:nvPr/>
        </p:nvSpPr>
        <p:spPr>
          <a:xfrm>
            <a:off x="7335520" y="751840"/>
            <a:ext cx="240811" cy="1188720"/>
          </a:xfrm>
          <a:prstGeom prst="rightBrac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eraccolade 6">
            <a:extLst>
              <a:ext uri="{FF2B5EF4-FFF2-40B4-BE49-F238E27FC236}">
                <a16:creationId xmlns:a16="http://schemas.microsoft.com/office/drawing/2014/main" id="{97E0BF3C-0D71-4863-5A3D-5F81EF2B1520}"/>
              </a:ext>
            </a:extLst>
          </p:cNvPr>
          <p:cNvSpPr/>
          <p:nvPr/>
        </p:nvSpPr>
        <p:spPr>
          <a:xfrm>
            <a:off x="7335519" y="2546284"/>
            <a:ext cx="240811" cy="2585103"/>
          </a:xfrm>
          <a:prstGeom prst="rightBrac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5342E38-9C03-F2C2-A7B4-746FB11C0D3A}"/>
              </a:ext>
            </a:extLst>
          </p:cNvPr>
          <p:cNvSpPr txBox="1"/>
          <p:nvPr/>
        </p:nvSpPr>
        <p:spPr>
          <a:xfrm>
            <a:off x="7576330" y="1251529"/>
            <a:ext cx="1206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Zondag</a:t>
            </a: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020C87D-C524-AA14-39A3-3FFE3241EC46}"/>
              </a:ext>
            </a:extLst>
          </p:cNvPr>
          <p:cNvSpPr txBox="1"/>
          <p:nvPr/>
        </p:nvSpPr>
        <p:spPr>
          <a:xfrm>
            <a:off x="7629587" y="3377170"/>
            <a:ext cx="12066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Zaterdag,</a:t>
            </a:r>
          </a:p>
          <a:p>
            <a:r>
              <a:rPr lang="nl-NL" dirty="0">
                <a:solidFill>
                  <a:schemeClr val="bg1"/>
                </a:solidFill>
                <a:latin typeface="Roboto Medium" panose="02000000000000000000" pitchFamily="2" charset="0"/>
              </a:rPr>
              <a:t>soms op</a:t>
            </a:r>
          </a:p>
          <a:p>
            <a:r>
              <a:rPr lang="nl-NL" dirty="0">
                <a:solidFill>
                  <a:schemeClr val="bg1"/>
                </a:solidFill>
                <a:latin typeface="Roboto Medium" panose="02000000000000000000" pitchFamily="2" charset="0"/>
              </a:rPr>
              <a:t>zondag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3996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AA50F-0749-E816-C53E-653D0060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Speelvormen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E1AA61-D46F-A066-DC07-138DF0C40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1595718"/>
            <a:ext cx="3943351" cy="3604932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Benjamins</a:t>
            </a:r>
          </a:p>
          <a:p>
            <a:pPr marL="285750" indent="-285750">
              <a:buFontTx/>
              <a:buChar char="-"/>
            </a:pPr>
            <a:r>
              <a:rPr lang="nl-NL" dirty="0"/>
              <a:t>Onderling spelen en trainen</a:t>
            </a:r>
          </a:p>
          <a:p>
            <a:pPr marL="285750" indent="-285750">
              <a:buFontTx/>
              <a:buChar char="-"/>
            </a:pPr>
            <a:r>
              <a:rPr lang="nl-NL" dirty="0"/>
              <a:t>Geen competitie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7E4CAA-30E4-A1EA-59D9-25AA33C02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73F9D79F-5648-C861-0CC6-16F247F87E9B}"/>
              </a:ext>
            </a:extLst>
          </p:cNvPr>
          <p:cNvSpPr txBox="1">
            <a:spLocks/>
          </p:cNvSpPr>
          <p:nvPr/>
        </p:nvSpPr>
        <p:spPr>
          <a:xfrm>
            <a:off x="4572001" y="1595718"/>
            <a:ext cx="4193308" cy="26622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1"/>
                </a:solidFill>
              </a:rPr>
              <a:t>Kabouters</a:t>
            </a:r>
          </a:p>
          <a:p>
            <a:pPr marL="285750" indent="-285750">
              <a:buFontTx/>
              <a:buChar char="-"/>
            </a:pPr>
            <a:r>
              <a:rPr lang="nl-NL" dirty="0"/>
              <a:t>Ieder team vertegenwoordigd een land</a:t>
            </a:r>
          </a:p>
          <a:p>
            <a:pPr marL="285750" indent="-285750">
              <a:buFontTx/>
              <a:buChar char="-"/>
            </a:pPr>
            <a:r>
              <a:rPr lang="nl-NL" dirty="0"/>
              <a:t>Interne competitie van 6/8 teams</a:t>
            </a:r>
          </a:p>
          <a:p>
            <a:pPr marL="285750" indent="-285750">
              <a:buFontTx/>
              <a:buChar char="-"/>
            </a:pPr>
            <a:r>
              <a:rPr lang="nl-NL" dirty="0"/>
              <a:t>Teams van 4 tot 6 spelers  </a:t>
            </a:r>
          </a:p>
          <a:p>
            <a:pPr marL="285750" indent="-285750">
              <a:buFontTx/>
              <a:buChar char="-"/>
            </a:pPr>
            <a:r>
              <a:rPr lang="nl-NL" dirty="0"/>
              <a:t>2 tegen 2 en 4 tegen 4</a:t>
            </a:r>
          </a:p>
          <a:p>
            <a:pPr marL="285750" indent="-285750">
              <a:buFontTx/>
              <a:buChar char="-"/>
            </a:pPr>
            <a:r>
              <a:rPr lang="nl-NL" dirty="0"/>
              <a:t>1/16 veld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07694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AA50F-0749-E816-C53E-653D0060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Speelvormen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E1AA61-D46F-A066-DC07-138DF0C40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595718"/>
            <a:ext cx="3859744" cy="3604932"/>
          </a:xfrm>
        </p:spPr>
        <p:txBody>
          <a:bodyPr/>
          <a:lstStyle/>
          <a:p>
            <a:r>
              <a:rPr lang="nl-NL" dirty="0" err="1">
                <a:solidFill>
                  <a:schemeClr val="accent1"/>
                </a:solidFill>
              </a:rPr>
              <a:t>Champions</a:t>
            </a:r>
            <a:r>
              <a:rPr lang="nl-NL" dirty="0">
                <a:solidFill>
                  <a:schemeClr val="accent1"/>
                </a:solidFill>
              </a:rPr>
              <a:t> League</a:t>
            </a:r>
          </a:p>
          <a:p>
            <a:pPr marL="285750" indent="-285750">
              <a:buFontTx/>
              <a:buChar char="-"/>
            </a:pPr>
            <a:r>
              <a:rPr lang="nl-NL" dirty="0"/>
              <a:t>Interne competitie van 8 </a:t>
            </a:r>
            <a:r>
              <a:rPr lang="nl-NL" dirty="0" err="1"/>
              <a:t>Champions</a:t>
            </a:r>
            <a:r>
              <a:rPr lang="nl-NL" dirty="0"/>
              <a:t> League teams </a:t>
            </a:r>
          </a:p>
          <a:p>
            <a:pPr marL="285750" indent="-285750">
              <a:buFontTx/>
              <a:buChar char="-"/>
            </a:pPr>
            <a:r>
              <a:rPr lang="nl-NL" dirty="0"/>
              <a:t>Teams van 9 spelers</a:t>
            </a:r>
          </a:p>
          <a:p>
            <a:pPr marL="285750" indent="-285750">
              <a:buFontTx/>
              <a:buChar char="-"/>
            </a:pPr>
            <a:r>
              <a:rPr lang="nl-NL" dirty="0"/>
              <a:t>4 tegen 4</a:t>
            </a:r>
          </a:p>
          <a:p>
            <a:pPr marL="285750" indent="-285750">
              <a:buFontTx/>
              <a:buChar char="-"/>
            </a:pPr>
            <a:r>
              <a:rPr lang="nl-NL" dirty="0"/>
              <a:t>1/8 veld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7E4CAA-30E4-A1EA-59D9-25AA33C02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FBF29099-2012-3287-E35E-CD3EFE5B4051}"/>
              </a:ext>
            </a:extLst>
          </p:cNvPr>
          <p:cNvSpPr txBox="1">
            <a:spLocks/>
          </p:cNvSpPr>
          <p:nvPr/>
        </p:nvSpPr>
        <p:spPr>
          <a:xfrm>
            <a:off x="4655608" y="1595718"/>
            <a:ext cx="4109701" cy="28931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1"/>
                </a:solidFill>
              </a:rPr>
              <a:t>O8 / O9/ O10		</a:t>
            </a:r>
          </a:p>
          <a:p>
            <a:pPr marL="285750" indent="-285750">
              <a:buFontTx/>
              <a:buChar char="-"/>
            </a:pPr>
            <a:r>
              <a:rPr lang="nl-NL" dirty="0"/>
              <a:t>Spelen tegen andere clubs</a:t>
            </a:r>
          </a:p>
          <a:p>
            <a:pPr marL="285750" indent="-285750">
              <a:buFontTx/>
              <a:buChar char="-"/>
            </a:pPr>
            <a:r>
              <a:rPr lang="nl-NL" dirty="0"/>
              <a:t>Teams van 8 spelers  </a:t>
            </a:r>
          </a:p>
          <a:p>
            <a:pPr marL="285750" indent="-285750">
              <a:buFontTx/>
              <a:buChar char="-"/>
            </a:pPr>
            <a:r>
              <a:rPr lang="nl-NL" dirty="0"/>
              <a:t>6 tegen 6</a:t>
            </a:r>
          </a:p>
          <a:p>
            <a:pPr marL="285750" indent="-285750">
              <a:buFontTx/>
              <a:buChar char="-"/>
            </a:pPr>
            <a:r>
              <a:rPr lang="nl-NL" dirty="0"/>
              <a:t>Spelen op kwart veld</a:t>
            </a:r>
          </a:p>
          <a:p>
            <a:pPr marL="285750" indent="-285750">
              <a:buFontTx/>
              <a:buChar char="-"/>
            </a:pPr>
            <a:r>
              <a:rPr lang="nl-NL" dirty="0"/>
              <a:t>Indeling op basis van performance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B15746F3-98B5-F0EF-9727-4D7365E2ACF0}"/>
              </a:ext>
            </a:extLst>
          </p:cNvPr>
          <p:cNvSpPr txBox="1"/>
          <p:nvPr/>
        </p:nvSpPr>
        <p:spPr>
          <a:xfrm>
            <a:off x="4597401" y="4304207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EE7623"/>
                </a:solidFill>
              </a:rPr>
              <a:t>Vanaf O8 KNVB-competitie</a:t>
            </a:r>
          </a:p>
        </p:txBody>
      </p:sp>
    </p:spTree>
    <p:extLst>
      <p:ext uri="{BB962C8B-B14F-4D97-AF65-F5344CB8AC3E}">
        <p14:creationId xmlns:p14="http://schemas.microsoft.com/office/powerpoint/2010/main" val="3073755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AA50F-0749-E816-C53E-653D0060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Speelvormen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E1AA61-D46F-A066-DC07-138DF0C40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1595718"/>
            <a:ext cx="3943351" cy="3604932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O11 / O12</a:t>
            </a:r>
          </a:p>
          <a:p>
            <a:pPr marL="285750" indent="-285750">
              <a:buFontTx/>
              <a:buChar char="-"/>
            </a:pPr>
            <a:r>
              <a:rPr lang="nl-NL" dirty="0"/>
              <a:t>Teams van 10 spelers </a:t>
            </a:r>
          </a:p>
          <a:p>
            <a:pPr marL="285750" indent="-285750">
              <a:buFontTx/>
              <a:buChar char="-"/>
            </a:pPr>
            <a:r>
              <a:rPr lang="nl-NL" dirty="0"/>
              <a:t>8 tegen 8</a:t>
            </a:r>
          </a:p>
          <a:p>
            <a:pPr marL="285750" indent="-285750">
              <a:buFontTx/>
              <a:buChar char="-"/>
            </a:pPr>
            <a:r>
              <a:rPr lang="nl-NL" dirty="0"/>
              <a:t>Spelen op half veld</a:t>
            </a:r>
          </a:p>
          <a:p>
            <a:pPr marL="285750" indent="-285750">
              <a:buFontTx/>
              <a:buChar char="-"/>
            </a:pPr>
            <a:r>
              <a:rPr lang="nl-NL" dirty="0"/>
              <a:t>Indeling op basis van performance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7E4CAA-30E4-A1EA-59D9-25AA33C02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D2C5CD2B-86C8-4A31-C2A7-5C7D28913892}"/>
              </a:ext>
            </a:extLst>
          </p:cNvPr>
          <p:cNvSpPr txBox="1">
            <a:spLocks/>
          </p:cNvSpPr>
          <p:nvPr/>
        </p:nvSpPr>
        <p:spPr>
          <a:xfrm>
            <a:off x="4664365" y="1595718"/>
            <a:ext cx="3943351" cy="36049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1"/>
                </a:solidFill>
              </a:rPr>
              <a:t>O13 tot en met O19 (MO20)</a:t>
            </a:r>
          </a:p>
          <a:p>
            <a:pPr marL="285750" indent="-285750">
              <a:buFontTx/>
              <a:buChar char="-"/>
            </a:pPr>
            <a:r>
              <a:rPr lang="nl-NL" dirty="0"/>
              <a:t>Teams van minimaal 14 spelers</a:t>
            </a:r>
          </a:p>
          <a:p>
            <a:pPr marL="285750" indent="-285750">
              <a:buFontTx/>
              <a:buChar char="-"/>
            </a:pPr>
            <a:r>
              <a:rPr lang="nl-NL" dirty="0"/>
              <a:t>11 tegen 11 (meiden soms 9 tegen 9)</a:t>
            </a:r>
          </a:p>
          <a:p>
            <a:pPr marL="285750" indent="-285750">
              <a:buFontTx/>
              <a:buChar char="-"/>
            </a:pPr>
            <a:r>
              <a:rPr lang="nl-NL" dirty="0"/>
              <a:t>Indeling op basis van performance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7241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AA50F-0749-E816-C53E-653D0060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Sportpark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7E4CAA-30E4-A1EA-59D9-25AA33C02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15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A02AF14-7D83-836F-ABC3-F1D6189C4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46" y="1169646"/>
            <a:ext cx="4185139" cy="418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2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AA50F-0749-E816-C53E-653D0060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Veld Kabouters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7E4CAA-30E4-A1EA-59D9-25AA33C02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16</a:t>
            </a:fld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90529D9-4E79-67D7-977A-8CDED2EF7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156" y="1064770"/>
            <a:ext cx="6487765" cy="449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0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AA50F-0749-E816-C53E-653D0060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Veld </a:t>
            </a:r>
            <a:r>
              <a:rPr lang="nl-NL" dirty="0" err="1"/>
              <a:t>Champions</a:t>
            </a:r>
            <a:r>
              <a:rPr lang="nl-NL" dirty="0"/>
              <a:t> League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7E4CAA-30E4-A1EA-59D9-25AA33C02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17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93684DA-B48D-839F-95A2-413F5E1B7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156" y="1064770"/>
            <a:ext cx="6487765" cy="445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09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AA50F-0749-E816-C53E-653D0060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Velden O8 en ouder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7E4CAA-30E4-A1EA-59D9-25AA33C02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18</a:t>
            </a:fld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0D57EA-ABE4-55AF-8D09-428205596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023" y="985349"/>
            <a:ext cx="6715280" cy="460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15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AA50F-0749-E816-C53E-653D0060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Kleding 1/2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7E4CAA-30E4-A1EA-59D9-25AA33C02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19</a:t>
            </a:fld>
            <a:endParaRPr lang="nl-NL" dirty="0"/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605DAB26-8B22-B67A-B5A1-3759F171B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1595718"/>
            <a:ext cx="7054195" cy="3693912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Wedstrijdkleding</a:t>
            </a:r>
          </a:p>
          <a:p>
            <a:pPr marL="285750" indent="-285750">
              <a:buFontTx/>
              <a:buChar char="-"/>
            </a:pPr>
            <a:r>
              <a:rPr lang="nl-NL" dirty="0"/>
              <a:t>Shirts van de vereniging, Niet zelf regelen </a:t>
            </a:r>
          </a:p>
          <a:p>
            <a:pPr marL="628650" lvl="1" indent="-285750">
              <a:buFontTx/>
              <a:buChar char="-"/>
            </a:pPr>
            <a:r>
              <a:rPr lang="nl-NL" dirty="0"/>
              <a:t>Collectief wassen (per team </a:t>
            </a:r>
            <a:r>
              <a:rPr lang="nl-NL" dirty="0" err="1"/>
              <a:t>wasschema</a:t>
            </a:r>
            <a:r>
              <a:rPr lang="nl-NL" dirty="0"/>
              <a:t>)</a:t>
            </a:r>
          </a:p>
          <a:p>
            <a:r>
              <a:rPr lang="nl-NL" u="sng" dirty="0"/>
              <a:t>Zelf aanschaffen</a:t>
            </a:r>
          </a:p>
          <a:p>
            <a:pPr marL="285750" indent="-285750">
              <a:buFontTx/>
              <a:buChar char="-"/>
            </a:pPr>
            <a:r>
              <a:rPr lang="nl-NL" dirty="0"/>
              <a:t>Sokken </a:t>
            </a:r>
          </a:p>
          <a:p>
            <a:pPr marL="285750" indent="-285750">
              <a:buFontTx/>
              <a:buChar char="-"/>
            </a:pPr>
            <a:r>
              <a:rPr lang="nl-NL" dirty="0"/>
              <a:t>Broekje</a:t>
            </a:r>
          </a:p>
          <a:p>
            <a:pPr marL="285750" indent="-285750">
              <a:buFontTx/>
              <a:buChar char="-"/>
            </a:pPr>
            <a:r>
              <a:rPr lang="nl-NL" dirty="0"/>
              <a:t>Scheenbeschermers </a:t>
            </a:r>
            <a:r>
              <a:rPr lang="nl-NL" sz="1400" dirty="0"/>
              <a:t>(zonder scheenbeschermers mag je niet spelen!)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Voetbalschoenen 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26D4767-CB4C-6218-F526-CE190457AECC}"/>
              </a:ext>
            </a:extLst>
          </p:cNvPr>
          <p:cNvSpPr txBox="1"/>
          <p:nvPr/>
        </p:nvSpPr>
        <p:spPr>
          <a:xfrm>
            <a:off x="6373091" y="1791855"/>
            <a:ext cx="2576945" cy="1477328"/>
          </a:xfrm>
          <a:prstGeom prst="rect">
            <a:avLst/>
          </a:prstGeom>
          <a:noFill/>
          <a:ln w="38100">
            <a:solidFill>
              <a:srgbClr val="EE7623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dirty="0"/>
              <a:t>Interesse in shirt-kleding sponsoring? Neem dan contact op met: </a:t>
            </a:r>
            <a:r>
              <a:rPr lang="nl-NL" dirty="0">
                <a:hlinkClick r:id="rId2"/>
              </a:rPr>
              <a:t>kleding@vvdemeern.nl</a:t>
            </a:r>
            <a:endParaRPr lang="nl-NL" dirty="0"/>
          </a:p>
          <a:p>
            <a:endParaRPr lang="nl-NL" dirty="0"/>
          </a:p>
        </p:txBody>
      </p:sp>
      <p:sp>
        <p:nvSpPr>
          <p:cNvPr id="5" name="Rechteraccolade 4">
            <a:extLst>
              <a:ext uri="{FF2B5EF4-FFF2-40B4-BE49-F238E27FC236}">
                <a16:creationId xmlns:a16="http://schemas.microsoft.com/office/drawing/2014/main" id="{76C042F9-7DBB-9821-1017-E7D8B7E2FB11}"/>
              </a:ext>
            </a:extLst>
          </p:cNvPr>
          <p:cNvSpPr/>
          <p:nvPr/>
        </p:nvSpPr>
        <p:spPr>
          <a:xfrm>
            <a:off x="2411154" y="3269183"/>
            <a:ext cx="359756" cy="7578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26F1AAF-2AAC-9D28-8FC2-66B6CA21075B}"/>
              </a:ext>
            </a:extLst>
          </p:cNvPr>
          <p:cNvSpPr txBox="1"/>
          <p:nvPr/>
        </p:nvSpPr>
        <p:spPr>
          <a:xfrm>
            <a:off x="3151005" y="3370779"/>
            <a:ext cx="263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Sokken en broekjes zijn te koop bij de uitgifteruimte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7279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4094B8-B41E-2810-94F2-3049C243B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Welkom bij de voetbalclub van De Meern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C3328ED-F7D6-302B-3840-EEC704BA0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2</a:t>
            </a:fld>
            <a:endParaRPr lang="nl-NL" dirty="0"/>
          </a:p>
        </p:txBody>
      </p:sp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id="{E5CE880E-19F3-DEE9-A697-DBB2AB2152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49" y="1595718"/>
            <a:ext cx="7054195" cy="3613760"/>
          </a:xfrm>
        </p:spPr>
      </p:pic>
    </p:spTree>
    <p:extLst>
      <p:ext uri="{BB962C8B-B14F-4D97-AF65-F5344CB8AC3E}">
        <p14:creationId xmlns:p14="http://schemas.microsoft.com/office/powerpoint/2010/main" val="1056398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4FEC394-C790-2BE0-D8C6-6B98DCF64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591" y="1625984"/>
            <a:ext cx="2453409" cy="408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1AA50F-0749-E816-C53E-653D0060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Kleding 2/2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7E4CAA-30E4-A1EA-59D9-25AA33C02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20</a:t>
            </a:fld>
            <a:endParaRPr lang="nl-NL" dirty="0"/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605DAB26-8B22-B67A-B5A1-3759F171B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1595718"/>
            <a:ext cx="7054195" cy="3604932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Overige kleding en accessoires via webshop, link op de website</a:t>
            </a:r>
          </a:p>
          <a:p>
            <a:pPr marL="285750" indent="-285750">
              <a:buFontTx/>
              <a:buChar char="-"/>
            </a:pPr>
            <a:r>
              <a:rPr lang="nl-NL" dirty="0"/>
              <a:t>Trainingspakken</a:t>
            </a:r>
          </a:p>
          <a:p>
            <a:pPr marL="285750" indent="-285750">
              <a:buFontTx/>
              <a:buChar char="-"/>
            </a:pPr>
            <a:r>
              <a:rPr lang="nl-NL" dirty="0"/>
              <a:t>Truien</a:t>
            </a:r>
          </a:p>
          <a:p>
            <a:pPr marL="285750" indent="-285750">
              <a:buFontTx/>
              <a:buChar char="-"/>
            </a:pPr>
            <a:r>
              <a:rPr lang="nl-NL" dirty="0"/>
              <a:t>Trainingssets</a:t>
            </a:r>
          </a:p>
          <a:p>
            <a:pPr marL="285750" indent="-285750">
              <a:buFontTx/>
              <a:buChar char="-"/>
            </a:pPr>
            <a:r>
              <a:rPr lang="nl-NL" dirty="0"/>
              <a:t>Tassen</a:t>
            </a:r>
          </a:p>
          <a:p>
            <a:pPr marL="285750" indent="-285750">
              <a:buFontTx/>
              <a:buChar char="-"/>
            </a:pPr>
            <a:r>
              <a:rPr lang="nl-NL" dirty="0"/>
              <a:t>Wanneer op voorraad: Besteld voor maandag 12:00 uur, dan</a:t>
            </a:r>
            <a:br>
              <a:rPr lang="nl-NL" dirty="0"/>
            </a:br>
            <a:r>
              <a:rPr lang="nl-NL" dirty="0"/>
              <a:t> zaterdag ophalen in uitgifteruimte</a:t>
            </a:r>
          </a:p>
          <a:p>
            <a:pPr marL="285750" indent="-285750">
              <a:buFontTx/>
              <a:buChar char="-"/>
            </a:pPr>
            <a:r>
              <a:rPr lang="nl-NL" u="sng" dirty="0"/>
              <a:t>Advies</a:t>
            </a:r>
            <a:r>
              <a:rPr lang="nl-NL" dirty="0"/>
              <a:t>: Eerst passen, paskleding bij de uitgifteruimte aanwezig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8783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AA50F-0749-E816-C53E-653D0060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Trainingen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E1AA61-D46F-A066-DC07-138DF0C40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1433096"/>
            <a:ext cx="7054195" cy="3604932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Trainingen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Trainingen worden in principe gegeven door vrijwilligers – de ouders. </a:t>
            </a:r>
            <a:br>
              <a:rPr lang="nl-NL" dirty="0"/>
            </a:br>
            <a:r>
              <a:rPr lang="nl-NL" dirty="0"/>
              <a:t>Zonder vrijwilligers geen voetbal. </a:t>
            </a:r>
            <a:br>
              <a:rPr lang="nl-NL" dirty="0"/>
            </a:br>
            <a:r>
              <a:rPr lang="nl-NL" dirty="0"/>
              <a:t>Een aantal teams (selectie teams) krijgen trainers toegewezen.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Het trainingsschema staat op de website (minimaal 1 training, meer mogelijk)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Zie ook de Groepsapp van het team (hoe laat en waar verzamelen etc. )</a:t>
            </a:r>
          </a:p>
          <a:p>
            <a:endParaRPr lang="nl-NL" dirty="0">
              <a:solidFill>
                <a:schemeClr val="accent1"/>
              </a:solidFill>
            </a:endParaRP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7E4CAA-30E4-A1EA-59D9-25AA33C02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2138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158DF-CEE2-4847-2ED1-31F7B4B4B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D83940-4D83-6AD6-7761-07270C143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Start seizoen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DD90D88-B261-ED9C-A988-AF6B70552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8" y="1290918"/>
            <a:ext cx="7054195" cy="3747110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Benjamins </a:t>
            </a:r>
          </a:p>
          <a:p>
            <a:pPr marL="628650" lvl="1" indent="-285750">
              <a:buFontTx/>
              <a:buChar char="-"/>
            </a:pPr>
            <a:r>
              <a:rPr lang="nl-NL" dirty="0"/>
              <a:t>14 september</a:t>
            </a:r>
          </a:p>
          <a:p>
            <a:r>
              <a:rPr lang="nl-NL" dirty="0">
                <a:solidFill>
                  <a:schemeClr val="accent1"/>
                </a:solidFill>
              </a:rPr>
              <a:t>Kabouters en </a:t>
            </a:r>
            <a:r>
              <a:rPr lang="nl-NL" dirty="0" err="1">
                <a:solidFill>
                  <a:schemeClr val="accent1"/>
                </a:solidFill>
              </a:rPr>
              <a:t>Champions</a:t>
            </a:r>
            <a:r>
              <a:rPr lang="nl-NL" dirty="0">
                <a:solidFill>
                  <a:schemeClr val="accent1"/>
                </a:solidFill>
              </a:rPr>
              <a:t> League</a:t>
            </a:r>
          </a:p>
          <a:p>
            <a:pPr marL="628650" lvl="1" indent="-285750">
              <a:buFontTx/>
              <a:buChar char="-"/>
            </a:pPr>
            <a:r>
              <a:rPr lang="nl-NL" dirty="0"/>
              <a:t>31 augustus</a:t>
            </a:r>
          </a:p>
          <a:p>
            <a:r>
              <a:rPr lang="nl-NL" dirty="0">
                <a:solidFill>
                  <a:schemeClr val="accent1"/>
                </a:solidFill>
              </a:rPr>
              <a:t>Eerste wedstrijddag O7 – O12</a:t>
            </a:r>
          </a:p>
          <a:p>
            <a:pPr marL="628650" lvl="1" indent="-285750">
              <a:buFontTx/>
              <a:buChar char="-"/>
            </a:pPr>
            <a:r>
              <a:rPr lang="nl-NL" dirty="0"/>
              <a:t>30 augustus</a:t>
            </a:r>
          </a:p>
          <a:p>
            <a:r>
              <a:rPr lang="nl-NL" dirty="0">
                <a:solidFill>
                  <a:schemeClr val="accent1"/>
                </a:solidFill>
              </a:rPr>
              <a:t>Eerste wedstrijddag O13 – O20 </a:t>
            </a:r>
          </a:p>
          <a:p>
            <a:pPr marL="628650" lvl="1" indent="-285750">
              <a:buFontTx/>
              <a:buChar char="-"/>
            </a:pPr>
            <a:r>
              <a:rPr lang="nl-NL" dirty="0"/>
              <a:t>30 augustus (divisie JO)</a:t>
            </a:r>
          </a:p>
          <a:p>
            <a:pPr marL="628650" lvl="1" indent="-285750">
              <a:buFontTx/>
              <a:buChar char="-"/>
            </a:pPr>
            <a:r>
              <a:rPr lang="nl-NL" dirty="0"/>
              <a:t>6 september (overig)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209A3FC-548F-6A79-D07A-0366C8291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22</a:t>
            </a:fld>
            <a:endParaRPr lang="nl-NL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C9312F0-32A6-CCF7-C5CE-F3EA78354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523" y="2133600"/>
            <a:ext cx="4621078" cy="313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055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AA50F-0749-E816-C53E-653D0060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Trainingen en start seizoen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E1AA61-D46F-A066-DC07-138DF0C40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1595718"/>
            <a:ext cx="7543078" cy="3717062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O8 tot en met O12</a:t>
            </a:r>
          </a:p>
          <a:p>
            <a:pPr marL="285750" indent="-285750">
              <a:buFontTx/>
              <a:buChar char="-"/>
            </a:pPr>
            <a:r>
              <a:rPr lang="nl-NL" dirty="0"/>
              <a:t>Trainen op maandag- en woensdagmiddag </a:t>
            </a:r>
          </a:p>
          <a:p>
            <a:pPr marL="285750" indent="-285750">
              <a:buFontTx/>
              <a:buChar char="-"/>
            </a:pPr>
            <a:r>
              <a:rPr lang="nl-NL" dirty="0"/>
              <a:t>Start training maandag 25 augustus</a:t>
            </a:r>
          </a:p>
          <a:p>
            <a:r>
              <a:rPr lang="nl-NL" dirty="0">
                <a:solidFill>
                  <a:schemeClr val="accent1"/>
                </a:solidFill>
              </a:rPr>
              <a:t>Gemeenschappelijke trainingen (onder voorbehoud)</a:t>
            </a:r>
          </a:p>
          <a:p>
            <a:pPr marL="285750" indent="-285750">
              <a:buFontTx/>
              <a:buChar char="-"/>
            </a:pPr>
            <a:r>
              <a:rPr lang="nl-NL" dirty="0"/>
              <a:t>O8 / O9 / O10 samen maandag en woensdag 16.30 - 17.45 uur</a:t>
            </a:r>
          </a:p>
          <a:p>
            <a:pPr marL="285750" indent="-285750">
              <a:buFontTx/>
              <a:buChar char="-"/>
            </a:pPr>
            <a:r>
              <a:rPr lang="nl-NL" dirty="0"/>
              <a:t>O11 / O12 samen maandag en woensdag 17.45 - 19.00 uur</a:t>
            </a:r>
          </a:p>
          <a:p>
            <a:pPr marL="285750" indent="-285750">
              <a:buFontTx/>
              <a:buChar char="-"/>
            </a:pPr>
            <a:r>
              <a:rPr lang="nl-NL" dirty="0"/>
              <a:t>Andere teams: Kijk op de website, check de team groepsapp of vraag de teamleider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7E4CAA-30E4-A1EA-59D9-25AA33C02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9752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AA50F-0749-E816-C53E-653D0060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Spelers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E1AA61-D46F-A066-DC07-138DF0C40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1595718"/>
            <a:ext cx="7428231" cy="360493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Als speler maak je onderdeel uit van een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Voetballen doe je samen, het is een teamsport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Trainen hoort erbij</a:t>
            </a:r>
            <a:endParaRPr lang="nl-NL" strike="sngStrike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Te vaak afwezig, minder spelen, </a:t>
            </a:r>
            <a:br>
              <a:rPr lang="nl-NL" dirty="0"/>
            </a:br>
            <a:r>
              <a:rPr lang="nl-NL" dirty="0"/>
              <a:t>	wanneer structureel dan gesprek;  gaan we door?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Spelers zijn onderling positief, teamleiding stimuleert dat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Plezier staat voorop!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7E4CAA-30E4-A1EA-59D9-25AA33C02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22250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AA50F-0749-E816-C53E-653D0060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Rol ouders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E1AA61-D46F-A066-DC07-138DF0C40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8" y="1433096"/>
            <a:ext cx="7054195" cy="3604932"/>
          </a:xfrm>
        </p:spPr>
        <p:txBody>
          <a:bodyPr/>
          <a:lstStyle/>
          <a:p>
            <a:r>
              <a:rPr lang="nl-NL" dirty="0"/>
              <a:t>Ouders zijn nodig om teams en de vereniging als geheel te laten draaien</a:t>
            </a:r>
          </a:p>
          <a:p>
            <a:r>
              <a:rPr lang="nl-NL" dirty="0"/>
              <a:t>Maak van uw kind geen project</a:t>
            </a:r>
          </a:p>
          <a:p>
            <a:r>
              <a:rPr lang="nl-NL" dirty="0"/>
              <a:t>Tijdens training en wedstrijden - zorg voor goede sfeer</a:t>
            </a:r>
          </a:p>
          <a:p>
            <a:r>
              <a:rPr lang="nl-NL" dirty="0"/>
              <a:t>Positieve ondersteuning, niet alleen eigen kind, maar het hele team</a:t>
            </a:r>
          </a:p>
          <a:p>
            <a:r>
              <a:rPr lang="nl-NL" dirty="0"/>
              <a:t>Coaches coachen, ouders moedigen aan</a:t>
            </a:r>
          </a:p>
          <a:p>
            <a:r>
              <a:rPr lang="nl-NL" dirty="0"/>
              <a:t>Geen voorzegvoetbal</a:t>
            </a:r>
          </a:p>
          <a:p>
            <a:r>
              <a:rPr lang="nl-NL" dirty="0"/>
              <a:t>Help coördinatoren, trainers, leiders waar nodig.</a:t>
            </a:r>
          </a:p>
          <a:p>
            <a:r>
              <a:rPr lang="nl-NL" dirty="0"/>
              <a:t>Respect voor de scheidsrechter/spelbegeleider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7E4CAA-30E4-A1EA-59D9-25AA33C02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25</a:t>
            </a:fld>
            <a:endParaRPr lang="nl-NL" dirty="0"/>
          </a:p>
        </p:txBody>
      </p:sp>
      <p:pic>
        <p:nvPicPr>
          <p:cNvPr id="1026" name="Picture 2" descr="ouders langs de lijn - Voetbal Vereniging FVV Foxhol">
            <a:extLst>
              <a:ext uri="{FF2B5EF4-FFF2-40B4-BE49-F238E27FC236}">
                <a16:creationId xmlns:a16="http://schemas.microsoft.com/office/drawing/2014/main" id="{B277B724-EC2A-6F5A-8BB7-58B0045C7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7"/>
          <a:stretch/>
        </p:blipFill>
        <p:spPr bwMode="auto">
          <a:xfrm>
            <a:off x="5241636" y="2961985"/>
            <a:ext cx="3902364" cy="275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419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F8A7FC03-C273-26E5-4909-893D7FF37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532" y="676972"/>
            <a:ext cx="1417342" cy="251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1AA50F-0749-E816-C53E-653D0060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Meer dan voetbal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E1AA61-D46F-A066-DC07-138DF0C40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1595718"/>
            <a:ext cx="7054195" cy="3604932"/>
          </a:xfrm>
        </p:spPr>
        <p:txBody>
          <a:bodyPr/>
          <a:lstStyle/>
          <a:p>
            <a:r>
              <a:rPr lang="nl-NL" dirty="0"/>
              <a:t>Ieder jaar verschillende evenementen voor de jeugd</a:t>
            </a:r>
          </a:p>
          <a:p>
            <a:r>
              <a:rPr lang="nl-NL" dirty="0"/>
              <a:t>Zoals afgelopen seizoen: </a:t>
            </a:r>
          </a:p>
          <a:p>
            <a:pPr lvl="1"/>
            <a:r>
              <a:rPr lang="nl-NL" dirty="0"/>
              <a:t>Halloween</a:t>
            </a:r>
          </a:p>
          <a:p>
            <a:pPr lvl="1"/>
            <a:r>
              <a:rPr lang="nl-NL" dirty="0"/>
              <a:t>Voetbalevenement voorjaarsvakantie</a:t>
            </a:r>
          </a:p>
          <a:p>
            <a:pPr lvl="1"/>
            <a:r>
              <a:rPr lang="nl-NL" dirty="0"/>
              <a:t>Voetbalkoning tijdens de meivakantie</a:t>
            </a:r>
          </a:p>
          <a:p>
            <a:pPr lvl="1"/>
            <a:r>
              <a:rPr lang="nl-NL" dirty="0"/>
              <a:t>Sponsorloop/sportdag</a:t>
            </a:r>
          </a:p>
          <a:p>
            <a:pPr lvl="1"/>
            <a:r>
              <a:rPr lang="nl-NL" dirty="0"/>
              <a:t>Thuistoernooi vanaf O8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7E4CAA-30E4-A1EA-59D9-25AA33C02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26</a:t>
            </a:fld>
            <a:endParaRPr lang="nl-N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AB1CA8B-6CAD-78D0-06FF-F836434BE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237" y="2857500"/>
            <a:ext cx="2374364" cy="251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2513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AA50F-0749-E816-C53E-653D0060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Zonder vrijwilligers geen voetbal!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7E4CAA-30E4-A1EA-59D9-25AA33C02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27</a:t>
            </a:fld>
            <a:endParaRPr lang="nl-NL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F471E1E4-FDE1-FDAB-07F6-D4FA949466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1595718"/>
            <a:ext cx="7543078" cy="3862402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Gezocht op clubniveau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Webredacteur</a:t>
            </a:r>
            <a:r>
              <a:rPr lang="nl-NL" dirty="0"/>
              <a:t> - communicatie</a:t>
            </a:r>
          </a:p>
          <a:p>
            <a:pPr marL="285750" indent="-285750">
              <a:buFontTx/>
              <a:buChar char="-"/>
            </a:pPr>
            <a:r>
              <a:rPr lang="nl-NL" dirty="0"/>
              <a:t>Commissieleden </a:t>
            </a:r>
          </a:p>
          <a:p>
            <a:pPr marL="628650" lvl="1" indent="-285750">
              <a:buFontTx/>
              <a:buChar char="-"/>
            </a:pPr>
            <a:r>
              <a:rPr lang="nl-NL" dirty="0"/>
              <a:t>Toernooicommissie</a:t>
            </a:r>
          </a:p>
          <a:p>
            <a:pPr marL="628650" lvl="1" indent="-285750">
              <a:buFontTx/>
              <a:buChar char="-"/>
            </a:pPr>
            <a:r>
              <a:rPr lang="nl-NL" dirty="0"/>
              <a:t>Evenementencommissie</a:t>
            </a:r>
          </a:p>
          <a:p>
            <a:pPr marL="628650" lvl="1" indent="-285750">
              <a:buFontTx/>
              <a:buChar char="-"/>
            </a:pPr>
            <a:r>
              <a:rPr lang="nl-NL" dirty="0"/>
              <a:t>Commissie van Beheer (infrastructuur sportpark)</a:t>
            </a:r>
          </a:p>
          <a:p>
            <a:pPr marL="285750" indent="-285750">
              <a:buFontTx/>
              <a:buChar char="-"/>
            </a:pPr>
            <a:r>
              <a:rPr lang="nl-NL" dirty="0"/>
              <a:t>Scheidsrechters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28429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AA50F-0749-E816-C53E-653D0060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Zonder vrijwilligers geen voetbal!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7E4CAA-30E4-A1EA-59D9-25AA33C02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28</a:t>
            </a:fld>
            <a:endParaRPr lang="nl-NL" dirty="0"/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F471E1E4-FDE1-FDAB-07F6-D4FA949466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1595718"/>
            <a:ext cx="7543078" cy="3862402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Gezocht voor de Benjamins </a:t>
            </a:r>
          </a:p>
          <a:p>
            <a:r>
              <a:rPr lang="nl-NL" dirty="0"/>
              <a:t>Coördinatoren (2 of zelfs 3): organisatie wedstrijddag, bijhouden ledenlijst en mutaties, team(her)indelingen. Er is een handboek/draaiboek beschikbaar.</a:t>
            </a:r>
          </a:p>
          <a:p>
            <a:r>
              <a:rPr lang="nl-NL" dirty="0">
                <a:solidFill>
                  <a:schemeClr val="accent1"/>
                </a:solidFill>
              </a:rPr>
              <a:t>Gezocht per team</a:t>
            </a:r>
          </a:p>
          <a:p>
            <a:pPr marL="285750" indent="-285750">
              <a:buFontTx/>
              <a:buChar char="-"/>
            </a:pPr>
            <a:r>
              <a:rPr lang="nl-NL" dirty="0"/>
              <a:t>Leider(s) en trainer(s): Positief begeleiden teams, opstellen schema’s (wassen, schoonmaken), begeleiden warming up, contactpersoon van het team</a:t>
            </a:r>
          </a:p>
          <a:p>
            <a:pPr marL="285750" indent="-285750">
              <a:buFontTx/>
              <a:buChar char="-"/>
            </a:pPr>
            <a:r>
              <a:rPr lang="nl-NL" dirty="0"/>
              <a:t>Ieder team 1 a 2x per jaar dienst wedstrijdsecretariaat op zaterdag (vanaf O8)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0344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AA50F-0749-E816-C53E-653D0060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Als het even niet lekker loopt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E1AA61-D46F-A066-DC07-138DF0C40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1595718"/>
            <a:ext cx="7600951" cy="3604932"/>
          </a:xfrm>
        </p:spPr>
        <p:txBody>
          <a:bodyPr/>
          <a:lstStyle/>
          <a:p>
            <a:r>
              <a:rPr lang="nl-NL" dirty="0"/>
              <a:t>Bij problemen wordt de volgende lijn gevolgd:</a:t>
            </a:r>
          </a:p>
          <a:p>
            <a:r>
              <a:rPr lang="nl-NL" dirty="0">
                <a:solidFill>
                  <a:srgbClr val="EE7623"/>
                </a:solidFill>
              </a:rPr>
              <a:t>Voetbalinhoudelijke zaken</a:t>
            </a:r>
          </a:p>
          <a:p>
            <a:r>
              <a:rPr lang="nl-NL" dirty="0"/>
              <a:t>Trainer/leider – laagcoördinator – Hoofd Jeugdopleiding – Technische Commissie </a:t>
            </a:r>
          </a:p>
          <a:p>
            <a:r>
              <a:rPr lang="nl-NL" dirty="0">
                <a:solidFill>
                  <a:srgbClr val="EE7623"/>
                </a:solidFill>
              </a:rPr>
              <a:t>Alle overige zaken</a:t>
            </a:r>
          </a:p>
          <a:p>
            <a:r>
              <a:rPr lang="nl-NL" dirty="0"/>
              <a:t>Trainer/leider – laagcoördinator – Jeugdcommissie </a:t>
            </a:r>
          </a:p>
          <a:p>
            <a:r>
              <a:rPr lang="nl-NL" dirty="0">
                <a:solidFill>
                  <a:srgbClr val="EE7623"/>
                </a:solidFill>
              </a:rPr>
              <a:t>Specialistische hulp (zie ook </a:t>
            </a:r>
            <a:r>
              <a:rPr lang="nl-NL" dirty="0" err="1">
                <a:solidFill>
                  <a:srgbClr val="EE7623"/>
                </a:solidFill>
              </a:rPr>
              <a:t>www.vvdemeern.nl</a:t>
            </a:r>
            <a:r>
              <a:rPr lang="nl-NL" dirty="0">
                <a:solidFill>
                  <a:srgbClr val="EE7623"/>
                </a:solidFill>
              </a:rPr>
              <a:t>):</a:t>
            </a:r>
          </a:p>
          <a:p>
            <a:r>
              <a:rPr lang="nl-NL" dirty="0" err="1"/>
              <a:t>Zorgadviesteam</a:t>
            </a:r>
            <a:r>
              <a:rPr lang="nl-NL" dirty="0"/>
              <a:t>:	Bij pedagogische problemen en calamiteiten (ondersteuning</a:t>
            </a:r>
            <a:br>
              <a:rPr lang="nl-NL" dirty="0"/>
            </a:br>
            <a:r>
              <a:rPr lang="nl-NL" dirty="0"/>
              <a:t>			leiders, advies aan vereniging)</a:t>
            </a:r>
          </a:p>
          <a:p>
            <a:r>
              <a:rPr lang="nl-NL" dirty="0"/>
              <a:t>Vertrouwenspersonen: Martijn </a:t>
            </a:r>
            <a:r>
              <a:rPr lang="nl-NL" dirty="0" err="1"/>
              <a:t>Rijkse</a:t>
            </a:r>
            <a:r>
              <a:rPr lang="nl-NL" dirty="0"/>
              <a:t> en </a:t>
            </a:r>
            <a:r>
              <a:rPr lang="nl-NL" dirty="0" err="1"/>
              <a:t>Hanan</a:t>
            </a:r>
            <a:r>
              <a:rPr lang="nl-NL" dirty="0"/>
              <a:t> </a:t>
            </a:r>
            <a:r>
              <a:rPr lang="nl-NL" dirty="0" err="1"/>
              <a:t>Khairouni</a:t>
            </a:r>
            <a:r>
              <a:rPr lang="nl-NL" dirty="0"/>
              <a:t>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7E4CAA-30E4-A1EA-59D9-25AA33C02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8134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7DAC2CD4-AB01-5DD8-73E0-1DA16357F46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6156" r="1586" b="9840"/>
          <a:stretch/>
        </p:blipFill>
        <p:spPr>
          <a:xfrm>
            <a:off x="0" y="0"/>
            <a:ext cx="9143999" cy="5715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D957720-24EA-7A81-E06C-958A98554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901" y="757147"/>
            <a:ext cx="7054195" cy="4653582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Informatieavond</a:t>
            </a:r>
            <a:br>
              <a:rPr lang="nl-NL" dirty="0">
                <a:solidFill>
                  <a:schemeClr val="tx1"/>
                </a:solidFill>
              </a:rPr>
            </a:br>
            <a:br>
              <a:rPr lang="nl-NL" dirty="0">
                <a:solidFill>
                  <a:schemeClr val="tx1"/>
                </a:solidFill>
              </a:rPr>
            </a:br>
            <a:br>
              <a:rPr lang="nl-NL" dirty="0">
                <a:solidFill>
                  <a:schemeClr val="tx1"/>
                </a:solidFill>
              </a:rPr>
            </a:br>
            <a:br>
              <a:rPr lang="nl-NL" dirty="0">
                <a:solidFill>
                  <a:schemeClr val="tx1"/>
                </a:solidFill>
              </a:rPr>
            </a:br>
            <a:br>
              <a:rPr lang="nl-NL" dirty="0">
                <a:solidFill>
                  <a:schemeClr val="tx1"/>
                </a:solidFill>
              </a:rPr>
            </a:br>
            <a:br>
              <a:rPr lang="nl-NL" dirty="0">
                <a:solidFill>
                  <a:schemeClr val="tx1"/>
                </a:solidFill>
              </a:rPr>
            </a:br>
            <a:br>
              <a:rPr lang="nl-NL" dirty="0">
                <a:solidFill>
                  <a:schemeClr val="tx1"/>
                </a:solidFill>
              </a:rPr>
            </a:br>
            <a:br>
              <a:rPr lang="nl-NL" dirty="0">
                <a:solidFill>
                  <a:schemeClr val="tx1"/>
                </a:solidFill>
              </a:rPr>
            </a:br>
            <a:br>
              <a:rPr lang="nl-NL" dirty="0">
                <a:solidFill>
                  <a:schemeClr val="tx1"/>
                </a:solidFill>
              </a:rPr>
            </a:br>
            <a:r>
              <a:rPr lang="nl-NL" dirty="0"/>
              <a:t>Ouders/Verzorgers nieuwe leden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Seizoen 2025-2026</a:t>
            </a: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AB0E310-4628-98B5-8EE6-02832D99B2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614" y="304271"/>
            <a:ext cx="1024069" cy="102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69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AA50F-0749-E816-C53E-653D0060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Voetbal bij V.V. De Meern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E1AA61-D46F-A066-DC07-138DF0C40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1595718"/>
            <a:ext cx="7261904" cy="3604932"/>
          </a:xfrm>
        </p:spPr>
        <p:txBody>
          <a:bodyPr/>
          <a:lstStyle/>
          <a:p>
            <a:r>
              <a:rPr lang="nl-NL" dirty="0"/>
              <a:t>Voetbal is een geweldige sport</a:t>
            </a:r>
          </a:p>
          <a:p>
            <a:endParaRPr lang="nl-NL" dirty="0"/>
          </a:p>
          <a:p>
            <a:pPr algn="r"/>
            <a:r>
              <a:rPr lang="nl-NL" dirty="0">
                <a:solidFill>
                  <a:srgbClr val="EE7623"/>
                </a:solidFill>
              </a:rPr>
              <a:t>Voetbal bij V.V. De Meern in een leuke, grote, levendige vereniging</a:t>
            </a:r>
          </a:p>
          <a:p>
            <a:endParaRPr lang="nl-NL" dirty="0"/>
          </a:p>
          <a:p>
            <a:r>
              <a:rPr lang="nl-NL" dirty="0"/>
              <a:t>Alles om geweldige herinneringen te maken! </a:t>
            </a:r>
          </a:p>
          <a:p>
            <a:endParaRPr lang="nl-NL" dirty="0"/>
          </a:p>
          <a:p>
            <a:pPr algn="r"/>
            <a:r>
              <a:rPr lang="nl-NL" dirty="0">
                <a:solidFill>
                  <a:srgbClr val="EE7623"/>
                </a:solidFill>
              </a:rPr>
              <a:t>Ontwikkel jezelf, ontwikkel de club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7E4CAA-30E4-A1EA-59D9-25AA33C02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4255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oetbal bal met vraagteken — Stockfoto © julos #58026241">
            <a:extLst>
              <a:ext uri="{FF2B5EF4-FFF2-40B4-BE49-F238E27FC236}">
                <a16:creationId xmlns:a16="http://schemas.microsoft.com/office/drawing/2014/main" id="{0E0C4A41-82DC-852E-0970-74CEF558A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491" y="1440465"/>
            <a:ext cx="2889252" cy="253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389EF21-59E7-77D5-2A4C-95F1B3929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76971"/>
            <a:ext cx="3638550" cy="387798"/>
          </a:xfrm>
        </p:spPr>
        <p:txBody>
          <a:bodyPr/>
          <a:lstStyle/>
          <a:p>
            <a:r>
              <a:rPr lang="nl-NL" dirty="0"/>
              <a:t>Vragen?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BF5D26BC-704B-002B-F139-9DD4AC5C18F3}"/>
              </a:ext>
            </a:extLst>
          </p:cNvPr>
          <p:cNvSpPr txBox="1"/>
          <p:nvPr/>
        </p:nvSpPr>
        <p:spPr>
          <a:xfrm>
            <a:off x="850900" y="1589096"/>
            <a:ext cx="212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Voetbalinhoudelijk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539D9F4-5063-2FD0-D66F-A9BEC0C6B798}"/>
              </a:ext>
            </a:extLst>
          </p:cNvPr>
          <p:cNvSpPr txBox="1"/>
          <p:nvPr/>
        </p:nvSpPr>
        <p:spPr>
          <a:xfrm>
            <a:off x="6665731" y="1590692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Overige zaken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E8E4BCD-A8F9-5157-CA91-0F0E57C649E8}"/>
              </a:ext>
            </a:extLst>
          </p:cNvPr>
          <p:cNvSpPr txBox="1"/>
          <p:nvPr/>
        </p:nvSpPr>
        <p:spPr>
          <a:xfrm>
            <a:off x="1104173" y="257783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rgbClr val="EE762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Trainer/leider</a:t>
            </a:r>
            <a:endParaRPr lang="nl-NL" dirty="0">
              <a:solidFill>
                <a:srgbClr val="EE762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0592CEE-1C69-8BE2-02A3-BA6E2547C57B}"/>
              </a:ext>
            </a:extLst>
          </p:cNvPr>
          <p:cNvSpPr txBox="1"/>
          <p:nvPr/>
        </p:nvSpPr>
        <p:spPr>
          <a:xfrm>
            <a:off x="6723440" y="255353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EE762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Trainer/leider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617161C-3DF4-2725-3EA5-EA3F00C28BC4}"/>
              </a:ext>
            </a:extLst>
          </p:cNvPr>
          <p:cNvSpPr txBox="1"/>
          <p:nvPr/>
        </p:nvSpPr>
        <p:spPr>
          <a:xfrm>
            <a:off x="951086" y="3189101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Laagcoördinator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3AB46717-FAB4-7F16-B947-2C7FEDBF7C1C}"/>
              </a:ext>
            </a:extLst>
          </p:cNvPr>
          <p:cNvSpPr txBox="1"/>
          <p:nvPr/>
        </p:nvSpPr>
        <p:spPr>
          <a:xfrm>
            <a:off x="6570352" y="3189101"/>
            <a:ext cx="187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Laagcoördinator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68582EA-7055-D377-485F-745A6F543466}"/>
              </a:ext>
            </a:extLst>
          </p:cNvPr>
          <p:cNvSpPr txBox="1"/>
          <p:nvPr/>
        </p:nvSpPr>
        <p:spPr>
          <a:xfrm>
            <a:off x="661745" y="3824663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EE762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Hoofd Jeugdopleiding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E9EA11CE-5317-0EFE-D6E9-8DBDF801FE8A}"/>
              </a:ext>
            </a:extLst>
          </p:cNvPr>
          <p:cNvSpPr txBox="1"/>
          <p:nvPr/>
        </p:nvSpPr>
        <p:spPr>
          <a:xfrm>
            <a:off x="661745" y="4460225"/>
            <a:ext cx="24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Technische </a:t>
            </a:r>
            <a:r>
              <a:rPr kumimoji="0" lang="nl-NL" b="0" i="0" u="none" strike="noStrike" kern="1200" cap="none" spc="0" normalizeH="0" baseline="0" noProof="0" dirty="0" err="1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Commisie</a:t>
            </a:r>
            <a:endParaRPr lang="nl-NL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B6E728D-24DE-DAFD-76DB-8FBEB2306719}"/>
              </a:ext>
            </a:extLst>
          </p:cNvPr>
          <p:cNvSpPr txBox="1"/>
          <p:nvPr/>
        </p:nvSpPr>
        <p:spPr>
          <a:xfrm>
            <a:off x="6535085" y="3840358"/>
            <a:ext cx="20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rgbClr val="EE762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Hoofdcoördinator</a:t>
            </a:r>
            <a:endParaRPr lang="nl-NL" dirty="0">
              <a:solidFill>
                <a:srgbClr val="EE762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CBA1E8CB-2DD3-124E-5ECF-20EDB5FBB583}"/>
              </a:ext>
            </a:extLst>
          </p:cNvPr>
          <p:cNvSpPr txBox="1"/>
          <p:nvPr/>
        </p:nvSpPr>
        <p:spPr>
          <a:xfrm>
            <a:off x="6499820" y="4456040"/>
            <a:ext cx="1946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nl-NL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Jeugdcommissie</a:t>
            </a:r>
            <a:endParaRPr lang="nl-NL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9BA27E32-2FD2-91D5-72C0-BBC27A84E7D4}"/>
              </a:ext>
            </a:extLst>
          </p:cNvPr>
          <p:cNvCxnSpPr>
            <a:stCxn id="8" idx="2"/>
            <a:endCxn id="10" idx="0"/>
          </p:cNvCxnSpPr>
          <p:nvPr/>
        </p:nvCxnSpPr>
        <p:spPr>
          <a:xfrm>
            <a:off x="1889003" y="2947163"/>
            <a:ext cx="1" cy="241938"/>
          </a:xfrm>
          <a:prstGeom prst="straightConnector1">
            <a:avLst/>
          </a:prstGeom>
          <a:ln w="19050"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49368C85-70FA-56F5-05AB-17EEE54EA6FA}"/>
              </a:ext>
            </a:extLst>
          </p:cNvPr>
          <p:cNvCxnSpPr/>
          <p:nvPr/>
        </p:nvCxnSpPr>
        <p:spPr>
          <a:xfrm>
            <a:off x="1889003" y="3598420"/>
            <a:ext cx="1" cy="241938"/>
          </a:xfrm>
          <a:prstGeom prst="straightConnector1">
            <a:avLst/>
          </a:prstGeom>
          <a:ln w="19050"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8EF8AA90-CD17-671D-CA66-1B59FC357193}"/>
              </a:ext>
            </a:extLst>
          </p:cNvPr>
          <p:cNvCxnSpPr/>
          <p:nvPr/>
        </p:nvCxnSpPr>
        <p:spPr>
          <a:xfrm>
            <a:off x="1912247" y="4251388"/>
            <a:ext cx="1" cy="241938"/>
          </a:xfrm>
          <a:prstGeom prst="straightConnector1">
            <a:avLst/>
          </a:prstGeom>
          <a:ln w="19050"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>
            <a:extLst>
              <a:ext uri="{FF2B5EF4-FFF2-40B4-BE49-F238E27FC236}">
                <a16:creationId xmlns:a16="http://schemas.microsoft.com/office/drawing/2014/main" id="{788B7D24-2C0F-366F-0055-BE62D092DEA8}"/>
              </a:ext>
            </a:extLst>
          </p:cNvPr>
          <p:cNvCxnSpPr/>
          <p:nvPr/>
        </p:nvCxnSpPr>
        <p:spPr>
          <a:xfrm>
            <a:off x="7539774" y="4240518"/>
            <a:ext cx="1" cy="241938"/>
          </a:xfrm>
          <a:prstGeom prst="straightConnector1">
            <a:avLst/>
          </a:prstGeom>
          <a:ln w="19050"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>
            <a:extLst>
              <a:ext uri="{FF2B5EF4-FFF2-40B4-BE49-F238E27FC236}">
                <a16:creationId xmlns:a16="http://schemas.microsoft.com/office/drawing/2014/main" id="{B8C639AE-B45C-E028-7B0B-874E4BC4A8C5}"/>
              </a:ext>
            </a:extLst>
          </p:cNvPr>
          <p:cNvCxnSpPr/>
          <p:nvPr/>
        </p:nvCxnSpPr>
        <p:spPr>
          <a:xfrm>
            <a:off x="7536228" y="2935017"/>
            <a:ext cx="1" cy="241938"/>
          </a:xfrm>
          <a:prstGeom prst="straightConnector1">
            <a:avLst/>
          </a:prstGeom>
          <a:ln w="19050"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met pijl 25">
            <a:extLst>
              <a:ext uri="{FF2B5EF4-FFF2-40B4-BE49-F238E27FC236}">
                <a16:creationId xmlns:a16="http://schemas.microsoft.com/office/drawing/2014/main" id="{9947E25D-9E57-49D1-873C-68F1DFAD39AF}"/>
              </a:ext>
            </a:extLst>
          </p:cNvPr>
          <p:cNvCxnSpPr/>
          <p:nvPr/>
        </p:nvCxnSpPr>
        <p:spPr>
          <a:xfrm>
            <a:off x="7530371" y="3582725"/>
            <a:ext cx="1" cy="241938"/>
          </a:xfrm>
          <a:prstGeom prst="straightConnector1">
            <a:avLst/>
          </a:prstGeom>
          <a:ln w="19050"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met pijl 27">
            <a:extLst>
              <a:ext uri="{FF2B5EF4-FFF2-40B4-BE49-F238E27FC236}">
                <a16:creationId xmlns:a16="http://schemas.microsoft.com/office/drawing/2014/main" id="{9822BBCD-39D1-BB36-40DE-4A0DAF865732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 flipV="1">
            <a:off x="3121073" y="4640706"/>
            <a:ext cx="3378747" cy="4185"/>
          </a:xfrm>
          <a:prstGeom prst="straightConnector1">
            <a:avLst/>
          </a:prstGeom>
          <a:ln w="19050">
            <a:headEnd type="triangl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8899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136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AA50F-0749-E816-C53E-653D0060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Voetbal bij V.V. De Meern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E1AA61-D46F-A066-DC07-138DF0C40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1595718"/>
            <a:ext cx="7261904" cy="3604932"/>
          </a:xfrm>
        </p:spPr>
        <p:txBody>
          <a:bodyPr/>
          <a:lstStyle/>
          <a:p>
            <a:r>
              <a:rPr lang="nl-NL" dirty="0"/>
              <a:t>Voetbal is een geweldige sport!</a:t>
            </a:r>
          </a:p>
          <a:p>
            <a:endParaRPr lang="nl-NL" dirty="0">
              <a:solidFill>
                <a:srgbClr val="EE7623"/>
              </a:solidFill>
            </a:endParaRPr>
          </a:p>
          <a:p>
            <a:r>
              <a:rPr lang="nl-NL" dirty="0">
                <a:solidFill>
                  <a:srgbClr val="EE7623"/>
                </a:solidFill>
              </a:rPr>
              <a:t>Voetbal bij V.V. De Meern op alle niveaus </a:t>
            </a:r>
          </a:p>
          <a:p>
            <a:r>
              <a:rPr lang="nl-NL" dirty="0"/>
              <a:t>Grote, levendige vereniging</a:t>
            </a:r>
          </a:p>
          <a:p>
            <a:r>
              <a:rPr lang="nl-NL" dirty="0">
                <a:solidFill>
                  <a:srgbClr val="EE7623"/>
                </a:solidFill>
              </a:rPr>
              <a:t>Moderne accommodatie</a:t>
            </a:r>
          </a:p>
          <a:p>
            <a:r>
              <a:rPr lang="nl-NL" dirty="0"/>
              <a:t>Alles om geweldige herinneringen te maken!</a:t>
            </a:r>
          </a:p>
          <a:p>
            <a:endParaRPr lang="nl-NL" dirty="0">
              <a:solidFill>
                <a:srgbClr val="EE7623"/>
              </a:solidFill>
            </a:endParaRPr>
          </a:p>
          <a:p>
            <a:r>
              <a:rPr lang="nl-NL" dirty="0">
                <a:solidFill>
                  <a:srgbClr val="EE7623"/>
                </a:solidFill>
              </a:rPr>
              <a:t>Ontwikkel jezelf, ontwikkel de club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7E4CAA-30E4-A1EA-59D9-25AA33C02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7745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DC8AA7-F154-5442-1D61-24DA4296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15" y="531261"/>
            <a:ext cx="7583613" cy="4335546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dirty="0"/>
              <a:t> Agenda</a:t>
            </a:r>
            <a:br>
              <a:rPr lang="nl-NL" dirty="0"/>
            </a:b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  <a:t>- Introductie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</a:b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  <a:t>- Algemene zaken - Informatie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</a:b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  <a:t>- Vragen per leeftijdsgroep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  <a:t> 	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  <a:t>	- Kabouters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  <a:t> 	-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  <a:t>Champions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  <a:t> League 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  <a:t> 	- Meisjes/Jongens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  <a:t> 	- Overige instromers 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  <a:t>JOx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  <a:t>/</a:t>
            </a:r>
            <a:r>
              <a: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  <a:t>MOx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</a:b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  <a:t>- Rondvraag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8286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AA50F-0749-E816-C53E-653D0060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Even voorstellen: Jeugdcommissie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E1AA61-D46F-A066-DC07-138DF0C40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45470" y="2837168"/>
            <a:ext cx="2788237" cy="515236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nl-NL" sz="1100" dirty="0"/>
              <a:t>Christel Hek</a:t>
            </a:r>
          </a:p>
          <a:p>
            <a:pPr algn="ctr"/>
            <a:r>
              <a:rPr lang="nl-NL" sz="1000" dirty="0">
                <a:hlinkClick r:id="rId2"/>
              </a:rPr>
              <a:t>voorzitterjeugd@vvdemeern.nl</a:t>
            </a:r>
            <a:r>
              <a:rPr lang="nl-NL" sz="1000" dirty="0"/>
              <a:t>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7E4CAA-30E4-A1EA-59D9-25AA33C02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6</a:t>
            </a:fld>
            <a:endParaRPr lang="nl-NL" dirty="0"/>
          </a:p>
        </p:txBody>
      </p:sp>
      <p:pic>
        <p:nvPicPr>
          <p:cNvPr id="1028" name="Picture 4" descr="Jan-Willem Jacquemijns email address &amp; phone number | Strukton Group  controller at Strukton Groep NV contact information - RocketReach">
            <a:extLst>
              <a:ext uri="{FF2B5EF4-FFF2-40B4-BE49-F238E27FC236}">
                <a16:creationId xmlns:a16="http://schemas.microsoft.com/office/drawing/2014/main" id="{5EB1E0AA-B64D-F30C-A864-FDE203491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987" y="1172659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ultimedia commissie -">
            <a:extLst>
              <a:ext uri="{FF2B5EF4-FFF2-40B4-BE49-F238E27FC236}">
                <a16:creationId xmlns:a16="http://schemas.microsoft.com/office/drawing/2014/main" id="{673799E1-855D-085B-987E-D4738786B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50" y="1163007"/>
            <a:ext cx="1296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athan Kuper - Coordinating Specialist Advisor Product Safety - Nederlandse  Voedsel- en Warenautoriteit (NVWA) | LinkedIn">
            <a:extLst>
              <a:ext uri="{FF2B5EF4-FFF2-40B4-BE49-F238E27FC236}">
                <a16:creationId xmlns:a16="http://schemas.microsoft.com/office/drawing/2014/main" id="{713BFA3B-59F7-4439-099C-B958B6DCD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67" y="1175487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3B56B7CF-98F6-0704-C84E-98AB1BD0F40B}"/>
              </a:ext>
            </a:extLst>
          </p:cNvPr>
          <p:cNvSpPr txBox="1">
            <a:spLocks/>
          </p:cNvSpPr>
          <p:nvPr/>
        </p:nvSpPr>
        <p:spPr>
          <a:xfrm>
            <a:off x="6703501" y="2867349"/>
            <a:ext cx="2788237" cy="5152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nl-NL" sz="1100" dirty="0"/>
              <a:t>Joris </a:t>
            </a:r>
            <a:r>
              <a:rPr lang="nl-NL" sz="1100" dirty="0" err="1"/>
              <a:t>Kobossen</a:t>
            </a:r>
            <a:endParaRPr lang="nl-NL" sz="1100" dirty="0"/>
          </a:p>
          <a:p>
            <a:pPr algn="ctr"/>
            <a:r>
              <a:rPr lang="nl-NL" sz="1100" dirty="0"/>
              <a:t> 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456D678F-29BB-ED92-2A1C-6D7610C5CE30}"/>
              </a:ext>
            </a:extLst>
          </p:cNvPr>
          <p:cNvSpPr txBox="1">
            <a:spLocks/>
          </p:cNvSpPr>
          <p:nvPr/>
        </p:nvSpPr>
        <p:spPr>
          <a:xfrm>
            <a:off x="3405545" y="2837168"/>
            <a:ext cx="2788237" cy="5497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nl-NL" sz="1100" dirty="0"/>
              <a:t>Nathan Kuper</a:t>
            </a:r>
          </a:p>
          <a:p>
            <a:pPr algn="ctr"/>
            <a:r>
              <a:rPr lang="nl-NL" sz="1000" dirty="0">
                <a:hlinkClick r:id="rId6"/>
              </a:rPr>
              <a:t>operatiejeugd@vvdemeern.nl</a:t>
            </a:r>
            <a:r>
              <a:rPr lang="nl-NL" sz="1000" dirty="0"/>
              <a:t> 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F4580AEA-920A-F419-4731-AE2E6D3BF122}"/>
              </a:ext>
            </a:extLst>
          </p:cNvPr>
          <p:cNvSpPr txBox="1">
            <a:spLocks/>
          </p:cNvSpPr>
          <p:nvPr/>
        </p:nvSpPr>
        <p:spPr>
          <a:xfrm>
            <a:off x="1770854" y="5068052"/>
            <a:ext cx="2699050" cy="5152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nl-NL" sz="1100" dirty="0" err="1"/>
              <a:t>Donny</a:t>
            </a:r>
            <a:r>
              <a:rPr lang="nl-NL" sz="1100" dirty="0"/>
              <a:t> Goris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CAC8DD47-F899-0CC8-0230-51DBF25909B4}"/>
              </a:ext>
            </a:extLst>
          </p:cNvPr>
          <p:cNvSpPr txBox="1">
            <a:spLocks/>
          </p:cNvSpPr>
          <p:nvPr/>
        </p:nvSpPr>
        <p:spPr>
          <a:xfrm>
            <a:off x="-40497" y="5078193"/>
            <a:ext cx="2788237" cy="5152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nl-NL" sz="1100" dirty="0"/>
              <a:t>Menno Netten</a:t>
            </a:r>
          </a:p>
          <a:p>
            <a:pPr algn="ctr"/>
            <a:r>
              <a:rPr lang="nl-NL" sz="1000" dirty="0">
                <a:hlinkClick r:id="rId7"/>
              </a:rPr>
              <a:t>coordinatormeisjes@vvdemeern.nl</a:t>
            </a:r>
            <a:r>
              <a:rPr lang="nl-NL" sz="1000" dirty="0"/>
              <a:t> 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5EBF7C97-A1D5-B607-AD4B-2CC14058A567}"/>
              </a:ext>
            </a:extLst>
          </p:cNvPr>
          <p:cNvSpPr txBox="1">
            <a:spLocks/>
          </p:cNvSpPr>
          <p:nvPr/>
        </p:nvSpPr>
        <p:spPr>
          <a:xfrm>
            <a:off x="1695827" y="2692036"/>
            <a:ext cx="2788237" cy="5152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nl-NL" sz="1100" dirty="0"/>
              <a:t>Jan-Willem </a:t>
            </a:r>
            <a:r>
              <a:rPr lang="nl-NL" sz="1100" dirty="0" err="1"/>
              <a:t>Jacquemijns</a:t>
            </a:r>
            <a:endParaRPr lang="nl-NL" sz="1100" dirty="0"/>
          </a:p>
          <a:p>
            <a:pPr algn="ctr"/>
            <a:r>
              <a:rPr lang="nl-NL" sz="1000" dirty="0">
                <a:hlinkClick r:id="rId8"/>
              </a:rPr>
              <a:t>secretarisjeugd@vvdemeern.nl</a:t>
            </a:r>
            <a:r>
              <a:rPr lang="nl-NL" sz="1000" dirty="0"/>
              <a:t> </a:t>
            </a:r>
          </a:p>
        </p:txBody>
      </p:sp>
      <p:sp>
        <p:nvSpPr>
          <p:cNvPr id="14" name="Tijdelijke aanduiding voor tekst 2">
            <a:extLst>
              <a:ext uri="{FF2B5EF4-FFF2-40B4-BE49-F238E27FC236}">
                <a16:creationId xmlns:a16="http://schemas.microsoft.com/office/drawing/2014/main" id="{F5D916B7-4501-C1F1-39A5-43178C718DFB}"/>
              </a:ext>
            </a:extLst>
          </p:cNvPr>
          <p:cNvSpPr txBox="1">
            <a:spLocks/>
          </p:cNvSpPr>
          <p:nvPr/>
        </p:nvSpPr>
        <p:spPr>
          <a:xfrm>
            <a:off x="3341143" y="5054949"/>
            <a:ext cx="2699050" cy="5152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nl-NL" sz="1100" dirty="0" err="1"/>
              <a:t>Fehmi</a:t>
            </a:r>
            <a:r>
              <a:rPr lang="nl-NL" sz="1100" dirty="0"/>
              <a:t> </a:t>
            </a:r>
            <a:r>
              <a:rPr lang="nl-NL" sz="1100" dirty="0" err="1"/>
              <a:t>Kocak</a:t>
            </a:r>
            <a:r>
              <a:rPr lang="nl-NL" sz="1100" dirty="0"/>
              <a:t> </a:t>
            </a:r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64377574-846D-B5BC-1F01-FD05B8BEB8E0}"/>
              </a:ext>
            </a:extLst>
          </p:cNvPr>
          <p:cNvSpPr txBox="1">
            <a:spLocks/>
          </p:cNvSpPr>
          <p:nvPr/>
        </p:nvSpPr>
        <p:spPr>
          <a:xfrm>
            <a:off x="6640485" y="5036582"/>
            <a:ext cx="2788237" cy="5152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nl-NL" sz="1100" dirty="0"/>
              <a:t>Jeroen Smits</a:t>
            </a:r>
          </a:p>
          <a:p>
            <a:pPr algn="ctr"/>
            <a:r>
              <a:rPr lang="nl-NL" sz="1100" dirty="0"/>
              <a:t> 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961478FA-44F4-8730-494D-D3C55F84991E}"/>
              </a:ext>
            </a:extLst>
          </p:cNvPr>
          <p:cNvSpPr/>
          <p:nvPr/>
        </p:nvSpPr>
        <p:spPr>
          <a:xfrm>
            <a:off x="7314604" y="1201213"/>
            <a:ext cx="1440000" cy="144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723E3EC4-3E8D-EE6B-E257-B6B0E75D581F}"/>
              </a:ext>
            </a:extLst>
          </p:cNvPr>
          <p:cNvSpPr/>
          <p:nvPr/>
        </p:nvSpPr>
        <p:spPr>
          <a:xfrm>
            <a:off x="4018711" y="3505464"/>
            <a:ext cx="1440000" cy="144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 descr="Afbeelding met persoon, Menselijk gezicht, kleding, buitenshuis&#10;&#10;Door AI gegenereerde inhoud is mogelijk onjuist.">
            <a:extLst>
              <a:ext uri="{FF2B5EF4-FFF2-40B4-BE49-F238E27FC236}">
                <a16:creationId xmlns:a16="http://schemas.microsoft.com/office/drawing/2014/main" id="{FCB5E183-4E8E-607E-21B7-8B1BE93A229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7638"/>
          <a:stretch/>
        </p:blipFill>
        <p:spPr>
          <a:xfrm>
            <a:off x="7401469" y="3507091"/>
            <a:ext cx="1249838" cy="146466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1228BDA-470A-EC93-3219-F20CA3F57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2" r="1478" b="13775"/>
          <a:stretch>
            <a:fillRect/>
          </a:stretch>
        </p:blipFill>
        <p:spPr bwMode="auto">
          <a:xfrm>
            <a:off x="2324987" y="3541893"/>
            <a:ext cx="1443273" cy="144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E8361088-1D34-97FF-560D-55DCCC8B486F}"/>
              </a:ext>
            </a:extLst>
          </p:cNvPr>
          <p:cNvSpPr txBox="1"/>
          <p:nvPr/>
        </p:nvSpPr>
        <p:spPr>
          <a:xfrm>
            <a:off x="2924441" y="5212700"/>
            <a:ext cx="23306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hlinkClick r:id="rId11"/>
              </a:rPr>
              <a:t>coordinator.jongens@vvdemeern.nl</a:t>
            </a:r>
            <a:r>
              <a:rPr lang="nl-NL" sz="1000" dirty="0"/>
              <a:t> 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C3C97F71-2376-EC1E-79A7-0DBB6FA8C3BB}"/>
              </a:ext>
            </a:extLst>
          </p:cNvPr>
          <p:cNvSpPr/>
          <p:nvPr/>
        </p:nvSpPr>
        <p:spPr>
          <a:xfrm>
            <a:off x="5687099" y="3531752"/>
            <a:ext cx="1440000" cy="144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072C2EB4-7FAB-AC7A-F4A5-28010689FA36}"/>
              </a:ext>
            </a:extLst>
          </p:cNvPr>
          <p:cNvSpPr/>
          <p:nvPr/>
        </p:nvSpPr>
        <p:spPr>
          <a:xfrm>
            <a:off x="5664913" y="1192780"/>
            <a:ext cx="1440000" cy="144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jdelijke aanduiding voor tekst 2">
            <a:extLst>
              <a:ext uri="{FF2B5EF4-FFF2-40B4-BE49-F238E27FC236}">
                <a16:creationId xmlns:a16="http://schemas.microsoft.com/office/drawing/2014/main" id="{9CC69E54-E94D-5132-F2E2-290C3B8A2F33}"/>
              </a:ext>
            </a:extLst>
          </p:cNvPr>
          <p:cNvSpPr txBox="1">
            <a:spLocks/>
          </p:cNvSpPr>
          <p:nvPr/>
        </p:nvSpPr>
        <p:spPr>
          <a:xfrm>
            <a:off x="5063511" y="2715722"/>
            <a:ext cx="2788237" cy="5152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nl-NL" sz="1100" dirty="0"/>
              <a:t>Mark van Veen</a:t>
            </a:r>
          </a:p>
          <a:p>
            <a:pPr algn="ctr"/>
            <a:r>
              <a:rPr lang="nl-NL" sz="1100" dirty="0"/>
              <a:t> </a:t>
            </a:r>
          </a:p>
        </p:txBody>
      </p:sp>
      <p:pic>
        <p:nvPicPr>
          <p:cNvPr id="20" name="Picture 2" descr="Joris Kobossen - NuBeter">
            <a:extLst>
              <a:ext uri="{FF2B5EF4-FFF2-40B4-BE49-F238E27FC236}">
                <a16:creationId xmlns:a16="http://schemas.microsoft.com/office/drawing/2014/main" id="{1F517AC3-FCB7-80EC-3949-82BCA29B7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173" y="1172659"/>
            <a:ext cx="1456431" cy="145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280F0D46-3764-5539-2338-2B7DF31D7F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8953" y="3496950"/>
            <a:ext cx="1481614" cy="1481614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B796EEA9-5035-C644-9DD3-5C95B9FF78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48482" y="1161771"/>
            <a:ext cx="1461776" cy="1461776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C5A6445A-B859-242E-5194-F23899941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765" y="3516843"/>
            <a:ext cx="1454909" cy="145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234DE075-BAF1-C704-9D0A-BFC8D944670E}"/>
              </a:ext>
            </a:extLst>
          </p:cNvPr>
          <p:cNvSpPr txBox="1">
            <a:spLocks/>
          </p:cNvSpPr>
          <p:nvPr/>
        </p:nvSpPr>
        <p:spPr>
          <a:xfrm>
            <a:off x="5083984" y="5043394"/>
            <a:ext cx="2699050" cy="5152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nl-NL" sz="1100" dirty="0"/>
              <a:t>Merel van </a:t>
            </a:r>
            <a:r>
              <a:rPr lang="nl-NL" sz="1100" dirty="0" err="1"/>
              <a:t>Gaalen</a:t>
            </a:r>
            <a:endParaRPr lang="nl-NL" sz="1100" dirty="0"/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nl-NL" sz="1100" dirty="0"/>
              <a:t>Coördinator Onderbouw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857C1003-62AB-AF06-B7F9-E50A61334A45}"/>
              </a:ext>
            </a:extLst>
          </p:cNvPr>
          <p:cNvSpPr/>
          <p:nvPr/>
        </p:nvSpPr>
        <p:spPr>
          <a:xfrm>
            <a:off x="628649" y="3505464"/>
            <a:ext cx="1440000" cy="1440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0418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>
            <a:extLst>
              <a:ext uri="{FF2B5EF4-FFF2-40B4-BE49-F238E27FC236}">
                <a16:creationId xmlns:a16="http://schemas.microsoft.com/office/drawing/2014/main" id="{93ACF66E-9D12-3101-7BCF-402CED2922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7929"/>
            <a:ext cx="4572000" cy="5715000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5" name="Tijdelijke aanduiding voor afbeelding 6">
            <a:extLst>
              <a:ext uri="{FF2B5EF4-FFF2-40B4-BE49-F238E27FC236}">
                <a16:creationId xmlns:a16="http://schemas.microsoft.com/office/drawing/2014/main" id="{8E8540AF-6C8E-8475-1622-335C2B19F0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5715000"/>
          </a:xfrm>
          <a:prstGeom prst="rect">
            <a:avLst/>
          </a:prstGeom>
          <a:solidFill>
            <a:schemeClr val="accent5"/>
          </a:solidFill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180070CF-D198-D6DD-24E0-60308435C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Informatie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CF7563B-D850-F884-81CC-5BB83BBC1B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648" y="1319260"/>
            <a:ext cx="3638551" cy="4157904"/>
          </a:xfrm>
        </p:spPr>
        <p:txBody>
          <a:bodyPr/>
          <a:lstStyle/>
          <a:p>
            <a:pPr marL="315913" marR="0" lvl="1" indent="-298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363A3B"/>
                </a:solidFill>
                <a:effectLst/>
                <a:uLnTx/>
                <a:uFillTx/>
                <a:latin typeface="Roboto" panose="02000000000000000000" pitchFamily="2" charset="0"/>
                <a:cs typeface="+mn-cs"/>
              </a:rPr>
              <a:t>Website V.V. De Meern</a:t>
            </a:r>
            <a:endParaRPr lang="nl-NL" dirty="0">
              <a:hlinkClick r:id="rId4"/>
            </a:endParaRPr>
          </a:p>
          <a:p>
            <a:pPr marL="1058863" lvl="3" indent="-298450">
              <a:buFont typeface="Arial" panose="020B0604020202020204" pitchFamily="34" charset="0"/>
              <a:buChar char="•"/>
            </a:pPr>
            <a:r>
              <a:rPr lang="nl-NL" dirty="0">
                <a:hlinkClick r:id="rId4"/>
              </a:rPr>
              <a:t>www.vvdemeern.nl</a:t>
            </a:r>
            <a:r>
              <a:rPr lang="nl-NL" dirty="0"/>
              <a:t> </a:t>
            </a:r>
          </a:p>
          <a:p>
            <a:pPr marL="1401763" lvl="4" indent="-298450">
              <a:buFont typeface="Arial" panose="020B0604020202020204" pitchFamily="34" charset="0"/>
              <a:buChar char="•"/>
            </a:pPr>
            <a:r>
              <a:rPr lang="nl-NL" dirty="0"/>
              <a:t>Wegwijzer</a:t>
            </a:r>
          </a:p>
          <a:p>
            <a:pPr marL="1401763" lvl="4" indent="-298450">
              <a:buFont typeface="Arial" panose="020B0604020202020204" pitchFamily="34" charset="0"/>
              <a:buChar char="•"/>
            </a:pPr>
            <a:r>
              <a:rPr lang="nl-NL" dirty="0"/>
              <a:t>Reglementen</a:t>
            </a:r>
          </a:p>
          <a:p>
            <a:pPr marL="315913" lvl="1" indent="-29845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1600" dirty="0"/>
              <a:t>Whatsapp groep van het team</a:t>
            </a:r>
          </a:p>
          <a:p>
            <a:pPr marL="315913" lvl="1" indent="-29845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dirty="0"/>
              <a:t>Wijzigingen gegevens</a:t>
            </a:r>
            <a:r>
              <a:rPr lang="nl-NL" sz="1600" dirty="0"/>
              <a:t> altijd naar ledenadministratie </a:t>
            </a:r>
            <a:r>
              <a:rPr lang="nl-NL" sz="1600" dirty="0">
                <a:hlinkClick r:id="rId5"/>
              </a:rPr>
              <a:t>ledenadministratie@vvdemeern.nl</a:t>
            </a:r>
            <a:endParaRPr lang="nl-NL" sz="1600" dirty="0"/>
          </a:p>
          <a:p>
            <a:pPr marL="315913" lvl="1" indent="-29845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sz="1600" dirty="0"/>
              <a:t>Formulieren op site</a:t>
            </a:r>
          </a:p>
          <a:p>
            <a:pPr marL="315913" lvl="1" indent="-29845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nl-NL" dirty="0" err="1"/>
              <a:t>Voetbal.nl</a:t>
            </a:r>
            <a:r>
              <a:rPr lang="nl-NL" dirty="0"/>
              <a:t> app</a:t>
            </a:r>
          </a:p>
          <a:p>
            <a:pPr marL="319088" lvl="3" indent="-309563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41275" algn="l"/>
              </a:tabLst>
            </a:pPr>
            <a:r>
              <a:rPr lang="nl-NL" dirty="0"/>
              <a:t>KNVB District West I</a:t>
            </a:r>
          </a:p>
          <a:p>
            <a:pPr marL="17463" indent="0">
              <a:buNone/>
            </a:pPr>
            <a:endParaRPr lang="en-GB" sz="16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E5895AC-B5AC-F180-8EAA-E068F0FAF5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915" y="301951"/>
            <a:ext cx="1030727" cy="102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60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3E347C-D2BE-D65B-8027-F151A9D41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Handige apps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C2DD43-5E61-D511-9B91-83311BD551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Je hebt 2 apps nodig als ouder</a:t>
            </a:r>
          </a:p>
          <a:p>
            <a:r>
              <a:rPr lang="nl-NL" dirty="0"/>
              <a:t>1- Voetbal.nl (KNVB)</a:t>
            </a:r>
          </a:p>
          <a:p>
            <a:endParaRPr lang="nl-NL" dirty="0"/>
          </a:p>
          <a:p>
            <a:r>
              <a:rPr lang="nl-NL" dirty="0"/>
              <a:t>2- </a:t>
            </a:r>
            <a:r>
              <a:rPr lang="nl-NL" dirty="0" err="1"/>
              <a:t>VoetbalAssist</a:t>
            </a:r>
            <a:r>
              <a:rPr lang="nl-NL" dirty="0"/>
              <a:t> (V.V. De Meern)</a:t>
            </a:r>
          </a:p>
          <a:p>
            <a:endParaRPr lang="nl-NL" dirty="0"/>
          </a:p>
          <a:p>
            <a:r>
              <a:rPr lang="nl-NL" dirty="0"/>
              <a:t>Voor teamleiders/trainers</a:t>
            </a:r>
          </a:p>
          <a:p>
            <a:r>
              <a:rPr lang="nl-NL" dirty="0"/>
              <a:t>- Wedstrijdzaken.nl (KNVB)</a:t>
            </a:r>
            <a:br>
              <a:rPr lang="nl-NL" dirty="0"/>
            </a:br>
            <a:r>
              <a:rPr lang="nl-NL" dirty="0"/>
              <a:t>	</a:t>
            </a:r>
          </a:p>
        </p:txBody>
      </p:sp>
      <p:pic>
        <p:nvPicPr>
          <p:cNvPr id="5" name="Afbeelding 4" descr="Afbeelding met tekst, schermopname, diagram, ontwerp&#10;&#10;Door AI gegenereerde inhoud is mogelijk onjuist.">
            <a:extLst>
              <a:ext uri="{FF2B5EF4-FFF2-40B4-BE49-F238E27FC236}">
                <a16:creationId xmlns:a16="http://schemas.microsoft.com/office/drawing/2014/main" id="{560A9878-F7A2-0EB5-C12A-4BC1E94776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00" b="71717"/>
          <a:stretch/>
        </p:blipFill>
        <p:spPr>
          <a:xfrm>
            <a:off x="5736172" y="1671780"/>
            <a:ext cx="2628000" cy="1096665"/>
          </a:xfrm>
          <a:prstGeom prst="rect">
            <a:avLst/>
          </a:prstGeom>
        </p:spPr>
      </p:pic>
      <p:pic>
        <p:nvPicPr>
          <p:cNvPr id="6" name="Afbeelding 5" descr="Afbeelding met tekst, schermopname, Lettertype, Merk&#10;&#10;Door AI gegenereerde inhoud is mogelijk onjuist.">
            <a:extLst>
              <a:ext uri="{FF2B5EF4-FFF2-40B4-BE49-F238E27FC236}">
                <a16:creationId xmlns:a16="http://schemas.microsoft.com/office/drawing/2014/main" id="{8C78D4CD-899C-239B-6D1B-48C14854CE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504" r="1749" b="72083"/>
          <a:stretch/>
        </p:blipFill>
        <p:spPr>
          <a:xfrm>
            <a:off x="5736172" y="4156650"/>
            <a:ext cx="2651866" cy="104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Afbeelding 7" descr="Afbeelding met tekst, schermopname, Onlineadvertenties, software&#10;&#10;Door AI gegenereerde inhoud is mogelijk onjuist.">
            <a:extLst>
              <a:ext uri="{FF2B5EF4-FFF2-40B4-BE49-F238E27FC236}">
                <a16:creationId xmlns:a16="http://schemas.microsoft.com/office/drawing/2014/main" id="{2E9E1094-83F9-5EA5-D1CB-E407EC62E6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000" b="72252"/>
          <a:stretch/>
        </p:blipFill>
        <p:spPr>
          <a:xfrm>
            <a:off x="5747220" y="2906415"/>
            <a:ext cx="2640818" cy="107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09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1AA50F-0749-E816-C53E-653D0060B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Organisatie V.V. De Meern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E1AA61-D46F-A066-DC07-138DF0C40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49" y="1595718"/>
            <a:ext cx="7261904" cy="3604932"/>
          </a:xfrm>
        </p:spPr>
        <p:txBody>
          <a:bodyPr/>
          <a:lstStyle/>
          <a:p>
            <a:r>
              <a:rPr lang="nl-NL" dirty="0"/>
              <a:t>Verenigingsbestuur</a:t>
            </a:r>
          </a:p>
          <a:p>
            <a:r>
              <a:rPr lang="nl-NL" dirty="0"/>
              <a:t>Technische commissie (voor de voetbaltechnische zaken)</a:t>
            </a:r>
          </a:p>
          <a:p>
            <a:r>
              <a:rPr lang="nl-NL" dirty="0"/>
              <a:t>Jeugdcommissie (voor alle andere jeugdzaken)</a:t>
            </a:r>
          </a:p>
          <a:p>
            <a:r>
              <a:rPr lang="nl-NL" dirty="0"/>
              <a:t>Hoofden Jeugdopleiding</a:t>
            </a:r>
          </a:p>
          <a:p>
            <a:r>
              <a:rPr lang="nl-NL" dirty="0"/>
              <a:t>Diverse andere commissies voor het functioneren van de club:</a:t>
            </a:r>
          </a:p>
          <a:p>
            <a:r>
              <a:rPr lang="nl-NL" dirty="0"/>
              <a:t>Multimediacommissie – Toernooicommissie – Sponsorcommissie – Kascommissie – Commissie van Beheer – Materiaalcommissie – Kledingcommissie – Scheidsrechters – Tuchtcommissie – Seniorencommissie – Beroepscommissie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47E4CAA-30E4-A1EA-59D9-25AA33C028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DF9EC1-4EF6-8E4B-B7F3-EFCD656F9662}" type="slidenum">
              <a:rPr lang="nl-NL" smtClean="0"/>
              <a:pPr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2711211"/>
      </p:ext>
    </p:extLst>
  </p:cSld>
  <p:clrMapOvr>
    <a:masterClrMapping/>
  </p:clrMapOvr>
</p:sld>
</file>

<file path=ppt/theme/theme1.xml><?xml version="1.0" encoding="utf-8"?>
<a:theme xmlns:a="http://schemas.openxmlformats.org/drawingml/2006/main" name="VV DeMeern">
  <a:themeElements>
    <a:clrScheme name="VV DE MEERN">
      <a:dk1>
        <a:srgbClr val="363A3B"/>
      </a:dk1>
      <a:lt1>
        <a:srgbClr val="FFFFFF"/>
      </a:lt1>
      <a:dk2>
        <a:srgbClr val="000000"/>
      </a:dk2>
      <a:lt2>
        <a:srgbClr val="FFFFFF"/>
      </a:lt2>
      <a:accent1>
        <a:srgbClr val="EE7623"/>
      </a:accent1>
      <a:accent2>
        <a:srgbClr val="000000"/>
      </a:accent2>
      <a:accent3>
        <a:srgbClr val="A69B95"/>
      </a:accent3>
      <a:accent4>
        <a:srgbClr val="79CC20"/>
      </a:accent4>
      <a:accent5>
        <a:srgbClr val="336632"/>
      </a:accent5>
      <a:accent6>
        <a:srgbClr val="FFC632"/>
      </a:accent6>
      <a:hlink>
        <a:srgbClr val="4150FF"/>
      </a:hlink>
      <a:folHlink>
        <a:srgbClr val="EE762C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4bde8109-f994-4a60-a1d3-5c95e2ff3620}" enabled="1" method="Privileged" siteId="{1321633e-f6b9-44e2-a44f-59b9d264ecb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87695</TotalTime>
  <Words>1213</Words>
  <Application>Microsoft Macintosh PowerPoint</Application>
  <PresentationFormat>Diavoorstelling (16:10)</PresentationFormat>
  <Paragraphs>265</Paragraphs>
  <Slides>32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7" baseType="lpstr">
      <vt:lpstr>Arial</vt:lpstr>
      <vt:lpstr>Calibri</vt:lpstr>
      <vt:lpstr>Roboto</vt:lpstr>
      <vt:lpstr>Roboto Medium</vt:lpstr>
      <vt:lpstr>VV DeMeern</vt:lpstr>
      <vt:lpstr>PowerPoint-presentatie</vt:lpstr>
      <vt:lpstr>Welkom bij de voetbalclub van De Meern</vt:lpstr>
      <vt:lpstr>Informatieavond         Ouders/Verzorgers nieuwe leden   Seizoen 2025-2026</vt:lpstr>
      <vt:lpstr>Voetbal bij V.V. De Meern</vt:lpstr>
      <vt:lpstr> Agenda  - Introductie  - Algemene zaken - Informatie  - Vragen per leeftijdsgroep     - Kabouters   - Champions League    - Meisjes/Jongens   - Overige instromers JOx/MOx  - Rondvraag</vt:lpstr>
      <vt:lpstr>Even voorstellen: Jeugdcommissie</vt:lpstr>
      <vt:lpstr>Informatie</vt:lpstr>
      <vt:lpstr>Handige apps </vt:lpstr>
      <vt:lpstr>Organisatie V.V. De Meern</vt:lpstr>
      <vt:lpstr>Organisatie</vt:lpstr>
      <vt:lpstr>Voetbalcarrière</vt:lpstr>
      <vt:lpstr>Speelvormen</vt:lpstr>
      <vt:lpstr>Speelvormen</vt:lpstr>
      <vt:lpstr>Speelvormen</vt:lpstr>
      <vt:lpstr>Sportpark</vt:lpstr>
      <vt:lpstr>Veld Kabouters</vt:lpstr>
      <vt:lpstr>Veld Champions League</vt:lpstr>
      <vt:lpstr>Velden O8 en ouder</vt:lpstr>
      <vt:lpstr>Kleding 1/2</vt:lpstr>
      <vt:lpstr>Kleding 2/2</vt:lpstr>
      <vt:lpstr>Trainingen</vt:lpstr>
      <vt:lpstr>Start seizoen</vt:lpstr>
      <vt:lpstr>Trainingen en start seizoen</vt:lpstr>
      <vt:lpstr>Spelers</vt:lpstr>
      <vt:lpstr>Rol ouders</vt:lpstr>
      <vt:lpstr>Meer dan voetbal</vt:lpstr>
      <vt:lpstr>Zonder vrijwilligers geen voetbal!</vt:lpstr>
      <vt:lpstr>Zonder vrijwilligers geen voetbal!</vt:lpstr>
      <vt:lpstr>Als het even niet lekker loopt</vt:lpstr>
      <vt:lpstr>Voetbal bij V.V. De Meern</vt:lpstr>
      <vt:lpstr>Vragen?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 User</dc:creator>
  <cp:lastModifiedBy>Kuper, ir. S.N. (Nathan)</cp:lastModifiedBy>
  <cp:revision>73</cp:revision>
  <dcterms:created xsi:type="dcterms:W3CDTF">2022-09-18T16:36:15Z</dcterms:created>
  <dcterms:modified xsi:type="dcterms:W3CDTF">2025-08-30T17:35:03Z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5dc6714-9f23-4030-b547-8c94b19e0b7a_Enabled">
    <vt:lpwstr>true</vt:lpwstr>
  </property>
  <property fmtid="{D5CDD505-2E9C-101B-9397-08002B2CF9AE}" pid="3" name="MSIP_Label_f5dc6714-9f23-4030-b547-8c94b19e0b7a_SetDate">
    <vt:lpwstr>2022-09-18T20:03:05Z</vt:lpwstr>
  </property>
  <property fmtid="{D5CDD505-2E9C-101B-9397-08002B2CF9AE}" pid="4" name="MSIP_Label_f5dc6714-9f23-4030-b547-8c94b19e0b7a_Method">
    <vt:lpwstr>Standard</vt:lpwstr>
  </property>
  <property fmtid="{D5CDD505-2E9C-101B-9397-08002B2CF9AE}" pid="5" name="MSIP_Label_f5dc6714-9f23-4030-b547-8c94b19e0b7a_Name">
    <vt:lpwstr>Internal Information (R3)</vt:lpwstr>
  </property>
  <property fmtid="{D5CDD505-2E9C-101B-9397-08002B2CF9AE}" pid="6" name="MSIP_Label_f5dc6714-9f23-4030-b547-8c94b19e0b7a_SiteId">
    <vt:lpwstr>acbd4e6b-e845-4677-853c-a8d24faf3655</vt:lpwstr>
  </property>
  <property fmtid="{D5CDD505-2E9C-101B-9397-08002B2CF9AE}" pid="7" name="MSIP_Label_f5dc6714-9f23-4030-b547-8c94b19e0b7a_ActionId">
    <vt:lpwstr>5ab8c969-9e21-4a0e-9771-1c643371ceb8</vt:lpwstr>
  </property>
  <property fmtid="{D5CDD505-2E9C-101B-9397-08002B2CF9AE}" pid="8" name="MSIP_Label_f5dc6714-9f23-4030-b547-8c94b19e0b7a_ContentBits">
    <vt:lpwstr>0</vt:lpwstr>
  </property>
  <property fmtid="{D5CDD505-2E9C-101B-9397-08002B2CF9AE}" pid="9" name="ClassificationContentMarkingFooterText">
    <vt:lpwstr>Intern gebruik</vt:lpwstr>
  </property>
</Properties>
</file>