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handoutMasterIdLst>
    <p:handoutMasterId r:id="rId46"/>
  </p:handoutMasterIdLst>
  <p:sldIdLst>
    <p:sldId id="341" r:id="rId2"/>
    <p:sldId id="344" r:id="rId3"/>
    <p:sldId id="349" r:id="rId4"/>
    <p:sldId id="350" r:id="rId5"/>
    <p:sldId id="314" r:id="rId6"/>
    <p:sldId id="352" r:id="rId7"/>
    <p:sldId id="381" r:id="rId8"/>
    <p:sldId id="380" r:id="rId9"/>
    <p:sldId id="357" r:id="rId10"/>
    <p:sldId id="360" r:id="rId11"/>
    <p:sldId id="402" r:id="rId12"/>
    <p:sldId id="368" r:id="rId13"/>
    <p:sldId id="394" r:id="rId14"/>
    <p:sldId id="396" r:id="rId15"/>
    <p:sldId id="398" r:id="rId16"/>
    <p:sldId id="399" r:id="rId17"/>
    <p:sldId id="397" r:id="rId18"/>
    <p:sldId id="382" r:id="rId19"/>
    <p:sldId id="385" r:id="rId20"/>
    <p:sldId id="383" r:id="rId21"/>
    <p:sldId id="384" r:id="rId22"/>
    <p:sldId id="386" r:id="rId23"/>
    <p:sldId id="391" r:id="rId24"/>
    <p:sldId id="392" r:id="rId25"/>
    <p:sldId id="400" r:id="rId26"/>
    <p:sldId id="401" r:id="rId27"/>
    <p:sldId id="379" r:id="rId28"/>
    <p:sldId id="365" r:id="rId29"/>
    <p:sldId id="393" r:id="rId30"/>
    <p:sldId id="387" r:id="rId31"/>
    <p:sldId id="388" r:id="rId32"/>
    <p:sldId id="389" r:id="rId33"/>
    <p:sldId id="403" r:id="rId34"/>
    <p:sldId id="390" r:id="rId35"/>
    <p:sldId id="405" r:id="rId36"/>
    <p:sldId id="409" r:id="rId37"/>
    <p:sldId id="404" r:id="rId38"/>
    <p:sldId id="406" r:id="rId39"/>
    <p:sldId id="407" r:id="rId40"/>
    <p:sldId id="408" r:id="rId41"/>
    <p:sldId id="374" r:id="rId42"/>
    <p:sldId id="266" r:id="rId43"/>
    <p:sldId id="345" r:id="rId44"/>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01" autoAdjust="0"/>
    <p:restoredTop sz="94453"/>
  </p:normalViewPr>
  <p:slideViewPr>
    <p:cSldViewPr snapToGrid="0">
      <p:cViewPr varScale="1">
        <p:scale>
          <a:sx n="120" d="100"/>
          <a:sy n="120" d="100"/>
        </p:scale>
        <p:origin x="1024"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12" d="100"/>
          <a:sy n="112" d="100"/>
        </p:scale>
        <p:origin x="389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81238AE-6675-6522-FF9E-AE2C73A8DF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1EC80B67-40A3-CF7E-1A52-4B19F16458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8E88E6-1A1F-FC4F-A181-68BCBF081FF5}" type="datetimeFigureOut">
              <a:rPr lang="nl-NL" smtClean="0"/>
              <a:t>29-08-2025</a:t>
            </a:fld>
            <a:endParaRPr lang="nl-NL"/>
          </a:p>
        </p:txBody>
      </p:sp>
      <p:sp>
        <p:nvSpPr>
          <p:cNvPr id="4" name="Tijdelijke aanduiding voor voettekst 3">
            <a:extLst>
              <a:ext uri="{FF2B5EF4-FFF2-40B4-BE49-F238E27FC236}">
                <a16:creationId xmlns:a16="http://schemas.microsoft.com/office/drawing/2014/main" id="{A3DE9AA5-84BC-96D7-2D5C-BA9248D1F3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DBD2BFE-1C0A-B4CC-B673-D4EBFC78EE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DB7F6-8F2C-5C4D-9675-9BDC0E8C245C}" type="slidenum">
              <a:rPr lang="nl-NL" smtClean="0"/>
              <a:t>‹nr.›</a:t>
            </a:fld>
            <a:endParaRPr lang="nl-NL"/>
          </a:p>
        </p:txBody>
      </p:sp>
    </p:spTree>
    <p:extLst>
      <p:ext uri="{BB962C8B-B14F-4D97-AF65-F5344CB8AC3E}">
        <p14:creationId xmlns:p14="http://schemas.microsoft.com/office/powerpoint/2010/main" val="1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41DE4-46A0-7646-93AE-654CC388AF36}" type="datetimeFigureOut">
              <a:rPr lang="nl-NL" smtClean="0"/>
              <a:t>29-08-2025</a:t>
            </a:fld>
            <a:endParaRPr lang="nl-NL"/>
          </a:p>
        </p:txBody>
      </p:sp>
      <p:sp>
        <p:nvSpPr>
          <p:cNvPr id="4" name="Tijdelijke aanduiding voor dia-afbeelding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B11C9-0AD4-F14B-9157-27EF4BBE193F}" type="slidenum">
              <a:rPr lang="nl-NL" smtClean="0"/>
              <a:t>‹nr.›</a:t>
            </a:fld>
            <a:endParaRPr lang="nl-NL"/>
          </a:p>
        </p:txBody>
      </p:sp>
    </p:spTree>
    <p:extLst>
      <p:ext uri="{BB962C8B-B14F-4D97-AF65-F5344CB8AC3E}">
        <p14:creationId xmlns:p14="http://schemas.microsoft.com/office/powerpoint/2010/main" val="2241526717"/>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4B11C9-0AD4-F14B-9157-27EF4BBE193F}" type="slidenum">
              <a:rPr lang="nl-NL" smtClean="0"/>
              <a:t>5</a:t>
            </a:fld>
            <a:endParaRPr lang="nl-NL"/>
          </a:p>
        </p:txBody>
      </p:sp>
    </p:spTree>
    <p:extLst>
      <p:ext uri="{BB962C8B-B14F-4D97-AF65-F5344CB8AC3E}">
        <p14:creationId xmlns:p14="http://schemas.microsoft.com/office/powerpoint/2010/main" val="106820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4B11C9-0AD4-F14B-9157-27EF4BBE193F}" type="slidenum">
              <a:rPr lang="nl-NL" smtClean="0"/>
              <a:t>22</a:t>
            </a:fld>
            <a:endParaRPr lang="nl-NL"/>
          </a:p>
        </p:txBody>
      </p:sp>
    </p:spTree>
    <p:extLst>
      <p:ext uri="{BB962C8B-B14F-4D97-AF65-F5344CB8AC3E}">
        <p14:creationId xmlns:p14="http://schemas.microsoft.com/office/powerpoint/2010/main" val="636215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685800"/>
            <a:ext cx="5486400" cy="3429000"/>
          </a:xfrm>
        </p:spPr>
      </p:sp>
      <p:sp>
        <p:nvSpPr>
          <p:cNvPr id="3" name="Tijdelijke aanduiding voor notities 2"/>
          <p:cNvSpPr>
            <a:spLocks noGrp="1"/>
          </p:cNvSpPr>
          <p:nvPr>
            <p:ph type="body" idx="1"/>
          </p:nvPr>
        </p:nvSpPr>
        <p:spPr/>
        <p:txBody>
          <a:bodyPr/>
          <a:lstStyle/>
          <a:p>
            <a:endParaRPr lang="nl-NL" sz="1200" u="none" baseline="0" dirty="0"/>
          </a:p>
        </p:txBody>
      </p:sp>
    </p:spTree>
    <p:extLst>
      <p:ext uri="{BB962C8B-B14F-4D97-AF65-F5344CB8AC3E}">
        <p14:creationId xmlns:p14="http://schemas.microsoft.com/office/powerpoint/2010/main" val="20232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4B11C9-0AD4-F14B-9157-27EF4BBE193F}" type="slidenum">
              <a:rPr lang="nl-NL" smtClean="0"/>
              <a:t>9</a:t>
            </a:fld>
            <a:endParaRPr lang="nl-NL"/>
          </a:p>
        </p:txBody>
      </p:sp>
    </p:spTree>
    <p:extLst>
      <p:ext uri="{BB962C8B-B14F-4D97-AF65-F5344CB8AC3E}">
        <p14:creationId xmlns:p14="http://schemas.microsoft.com/office/powerpoint/2010/main" val="341239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4B11C9-0AD4-F14B-9157-27EF4BBE193F}" type="slidenum">
              <a:rPr lang="nl-NL" smtClean="0"/>
              <a:t>10</a:t>
            </a:fld>
            <a:endParaRPr lang="nl-NL"/>
          </a:p>
        </p:txBody>
      </p:sp>
    </p:spTree>
    <p:extLst>
      <p:ext uri="{BB962C8B-B14F-4D97-AF65-F5344CB8AC3E}">
        <p14:creationId xmlns:p14="http://schemas.microsoft.com/office/powerpoint/2010/main" val="21543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842D0-C378-3A8A-B347-3F490990FC3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EE056EE-62FD-9E44-3167-421C389B7BD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1162899-975E-FE67-C34A-296903AEE79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2465689-6F97-A5F4-6BB9-B10B3AD78A53}"/>
              </a:ext>
            </a:extLst>
          </p:cNvPr>
          <p:cNvSpPr>
            <a:spLocks noGrp="1"/>
          </p:cNvSpPr>
          <p:nvPr>
            <p:ph type="sldNum" sz="quarter" idx="5"/>
          </p:nvPr>
        </p:nvSpPr>
        <p:spPr/>
        <p:txBody>
          <a:bodyPr/>
          <a:lstStyle/>
          <a:p>
            <a:fld id="{7C4B11C9-0AD4-F14B-9157-27EF4BBE193F}" type="slidenum">
              <a:rPr lang="nl-NL" smtClean="0"/>
              <a:t>11</a:t>
            </a:fld>
            <a:endParaRPr lang="nl-NL"/>
          </a:p>
        </p:txBody>
      </p:sp>
    </p:spTree>
    <p:extLst>
      <p:ext uri="{BB962C8B-B14F-4D97-AF65-F5344CB8AC3E}">
        <p14:creationId xmlns:p14="http://schemas.microsoft.com/office/powerpoint/2010/main" val="2971547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4B11C9-0AD4-F14B-9157-27EF4BBE193F}" type="slidenum">
              <a:rPr lang="nl-NL" smtClean="0"/>
              <a:t>12</a:t>
            </a:fld>
            <a:endParaRPr lang="nl-NL"/>
          </a:p>
        </p:txBody>
      </p:sp>
    </p:spTree>
    <p:extLst>
      <p:ext uri="{BB962C8B-B14F-4D97-AF65-F5344CB8AC3E}">
        <p14:creationId xmlns:p14="http://schemas.microsoft.com/office/powerpoint/2010/main" val="384284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4B11C9-0AD4-F14B-9157-27EF4BBE193F}" type="slidenum">
              <a:rPr lang="nl-NL" smtClean="0"/>
              <a:t>18</a:t>
            </a:fld>
            <a:endParaRPr lang="nl-NL"/>
          </a:p>
        </p:txBody>
      </p:sp>
    </p:spTree>
    <p:extLst>
      <p:ext uri="{BB962C8B-B14F-4D97-AF65-F5344CB8AC3E}">
        <p14:creationId xmlns:p14="http://schemas.microsoft.com/office/powerpoint/2010/main" val="308276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4B11C9-0AD4-F14B-9157-27EF4BBE193F}" type="slidenum">
              <a:rPr lang="nl-NL" smtClean="0"/>
              <a:t>19</a:t>
            </a:fld>
            <a:endParaRPr lang="nl-NL"/>
          </a:p>
        </p:txBody>
      </p:sp>
    </p:spTree>
    <p:extLst>
      <p:ext uri="{BB962C8B-B14F-4D97-AF65-F5344CB8AC3E}">
        <p14:creationId xmlns:p14="http://schemas.microsoft.com/office/powerpoint/2010/main" val="967204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4B11C9-0AD4-F14B-9157-27EF4BBE193F}" type="slidenum">
              <a:rPr lang="nl-NL" smtClean="0"/>
              <a:t>20</a:t>
            </a:fld>
            <a:endParaRPr lang="nl-NL"/>
          </a:p>
        </p:txBody>
      </p:sp>
    </p:spTree>
    <p:extLst>
      <p:ext uri="{BB962C8B-B14F-4D97-AF65-F5344CB8AC3E}">
        <p14:creationId xmlns:p14="http://schemas.microsoft.com/office/powerpoint/2010/main" val="1871611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C4B11C9-0AD4-F14B-9157-27EF4BBE193F}" type="slidenum">
              <a:rPr lang="nl-NL" smtClean="0"/>
              <a:t>21</a:t>
            </a:fld>
            <a:endParaRPr lang="nl-NL"/>
          </a:p>
        </p:txBody>
      </p:sp>
    </p:spTree>
    <p:extLst>
      <p:ext uri="{BB962C8B-B14F-4D97-AF65-F5344CB8AC3E}">
        <p14:creationId xmlns:p14="http://schemas.microsoft.com/office/powerpoint/2010/main" val="251586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slid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58E63B6-8082-C6B6-9EE5-A3ED2D759F2C}"/>
              </a:ext>
            </a:extLst>
          </p:cNvPr>
          <p:cNvSpPr>
            <a:spLocks noGrp="1"/>
          </p:cNvSpPr>
          <p:nvPr>
            <p:ph type="title" hasCustomPrompt="1"/>
          </p:nvPr>
        </p:nvSpPr>
        <p:spPr/>
        <p:txBody>
          <a:bodyPr/>
          <a:lstStyle>
            <a:lvl1pPr>
              <a:defRPr>
                <a:solidFill>
                  <a:schemeClr val="accent1"/>
                </a:solidFill>
              </a:defRPr>
            </a:lvl1pPr>
          </a:lstStyle>
          <a:p>
            <a:r>
              <a:rPr lang="nl-NL" dirty="0"/>
              <a:t>Klik om kop in te voegen</a:t>
            </a:r>
          </a:p>
        </p:txBody>
      </p:sp>
      <p:sp>
        <p:nvSpPr>
          <p:cNvPr id="6" name="Tijdelijke aanduiding voor tekst 5">
            <a:extLst>
              <a:ext uri="{FF2B5EF4-FFF2-40B4-BE49-F238E27FC236}">
                <a16:creationId xmlns:a16="http://schemas.microsoft.com/office/drawing/2014/main" id="{C0BE7BE5-FAFB-5463-0ABA-C59C1546C121}"/>
              </a:ext>
            </a:extLst>
          </p:cNvPr>
          <p:cNvSpPr>
            <a:spLocks noGrp="1"/>
          </p:cNvSpPr>
          <p:nvPr>
            <p:ph type="body" sz="quarter" idx="10" hasCustomPrompt="1"/>
          </p:nvPr>
        </p:nvSpPr>
        <p:spPr>
          <a:xfrm>
            <a:off x="628649" y="1596044"/>
            <a:ext cx="7054195" cy="3604606"/>
          </a:xfrm>
        </p:spPr>
        <p:txBody>
          <a:bodyPr>
            <a:noAutofit/>
          </a:bodyPr>
          <a:lstStyle>
            <a:lvl1pPr>
              <a:lnSpc>
                <a:spcPct val="120000"/>
              </a:lnSpc>
              <a:spcBef>
                <a:spcPts val="0"/>
              </a:spcBef>
              <a:spcAft>
                <a:spcPts val="1000"/>
              </a:spcAft>
              <a:defRPr sz="1600"/>
            </a:lvl1pPr>
            <a:lvl2pPr>
              <a:defRPr sz="1600"/>
            </a:lvl2pPr>
            <a:lvl3pPr>
              <a:defRPr sz="1600"/>
            </a:lvl3pPr>
            <a:lvl4pPr>
              <a:defRPr sz="1600"/>
            </a:lvl4pPr>
            <a:lvl5pPr>
              <a:defRPr sz="1600"/>
            </a:lvl5pPr>
          </a:lstStyle>
          <a:p>
            <a:pPr lvl="0"/>
            <a:r>
              <a:rPr lang="nl-NL" dirty="0"/>
              <a:t>Klik om de tekst in te voegen</a:t>
            </a:r>
          </a:p>
        </p:txBody>
      </p:sp>
      <p:sp>
        <p:nvSpPr>
          <p:cNvPr id="2" name="Tijdelijke aanduiding voor dianummer 3">
            <a:extLst>
              <a:ext uri="{FF2B5EF4-FFF2-40B4-BE49-F238E27FC236}">
                <a16:creationId xmlns:a16="http://schemas.microsoft.com/office/drawing/2014/main" id="{DC823AFD-9517-FCD5-84D3-B94DEC74B66C}"/>
              </a:ext>
            </a:extLst>
          </p:cNvPr>
          <p:cNvSpPr>
            <a:spLocks noGrp="1"/>
          </p:cNvSpPr>
          <p:nvPr>
            <p:ph type="sldNum" sz="quarter" idx="4"/>
          </p:nvPr>
        </p:nvSpPr>
        <p:spPr>
          <a:xfrm>
            <a:off x="8500533" y="5458120"/>
            <a:ext cx="364068" cy="256879"/>
          </a:xfrm>
          <a:prstGeom prst="rect">
            <a:avLst/>
          </a:prstGeom>
        </p:spPr>
        <p:txBody>
          <a:bodyPr vert="horz" lIns="0" tIns="0" rIns="0" bIns="0" rtlCol="0" anchor="t" anchorCtr="0"/>
          <a:lstStyle>
            <a:lvl1pPr algn="r">
              <a:defRPr sz="800">
                <a:solidFill>
                  <a:schemeClr val="tx1">
                    <a:tint val="75000"/>
                  </a:schemeClr>
                </a:solidFill>
                <a:latin typeface="Roboto" panose="02000000000000000000" pitchFamily="2" charset="0"/>
                <a:ea typeface="Roboto" panose="02000000000000000000" pitchFamily="2" charset="0"/>
              </a:defRPr>
            </a:lvl1pPr>
          </a:lstStyle>
          <a:p>
            <a:fld id="{F2DF9EC1-4EF6-8E4B-B7F3-EFCD656F9662}" type="slidenum">
              <a:rPr lang="nl-NL" smtClean="0"/>
              <a:pPr/>
              <a:t>‹nr.›</a:t>
            </a:fld>
            <a:endParaRPr lang="nl-NL" dirty="0"/>
          </a:p>
        </p:txBody>
      </p:sp>
    </p:spTree>
    <p:extLst>
      <p:ext uri="{BB962C8B-B14F-4D97-AF65-F5344CB8AC3E}">
        <p14:creationId xmlns:p14="http://schemas.microsoft.com/office/powerpoint/2010/main" val="2345588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beel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EEE16B-0417-3945-409C-A682B5E1FBFC}"/>
              </a:ext>
            </a:extLst>
          </p:cNvPr>
          <p:cNvSpPr>
            <a:spLocks noGrp="1"/>
          </p:cNvSpPr>
          <p:nvPr>
            <p:ph type="title" hasCustomPrompt="1"/>
          </p:nvPr>
        </p:nvSpPr>
        <p:spPr>
          <a:xfrm>
            <a:off x="628649" y="676972"/>
            <a:ext cx="7054195" cy="387798"/>
          </a:xfrm>
          <a:prstGeom prst="rect">
            <a:avLst/>
          </a:prstGeom>
        </p:spPr>
        <p:txBody>
          <a:bodyPr vert="horz" lIns="0" tIns="0" rIns="0" bIns="0" rtlCol="0" anchor="t" anchorCtr="0">
            <a:spAutoFit/>
          </a:bodyPr>
          <a:lstStyle>
            <a:lvl1pPr>
              <a:defRPr>
                <a:solidFill>
                  <a:schemeClr val="tx2"/>
                </a:solidFill>
              </a:defRPr>
            </a:lvl1pPr>
          </a:lstStyle>
          <a:p>
            <a:r>
              <a:rPr lang="nl-NL" dirty="0"/>
              <a:t>Klik om kop in te voegen</a:t>
            </a:r>
            <a:endParaRPr lang="en-US" dirty="0"/>
          </a:p>
        </p:txBody>
      </p:sp>
      <p:sp>
        <p:nvSpPr>
          <p:cNvPr id="4" name="Tijdelijke aanduiding voor afbeelding 3">
            <a:extLst>
              <a:ext uri="{FF2B5EF4-FFF2-40B4-BE49-F238E27FC236}">
                <a16:creationId xmlns:a16="http://schemas.microsoft.com/office/drawing/2014/main" id="{BAFE6250-B3CC-4E69-A7E3-C3BE1F6CA106}"/>
              </a:ext>
            </a:extLst>
          </p:cNvPr>
          <p:cNvSpPr>
            <a:spLocks noGrp="1"/>
          </p:cNvSpPr>
          <p:nvPr>
            <p:ph type="pic" sz="quarter" idx="10" hasCustomPrompt="1"/>
          </p:nvPr>
        </p:nvSpPr>
        <p:spPr>
          <a:xfrm>
            <a:off x="628649" y="1604356"/>
            <a:ext cx="7054195" cy="3605122"/>
          </a:xfrm>
        </p:spPr>
        <p:txBody>
          <a:bodyPr/>
          <a:lstStyle>
            <a:lvl1pPr>
              <a:defRPr/>
            </a:lvl1pPr>
          </a:lstStyle>
          <a:p>
            <a:r>
              <a:rPr lang="nl-NL" dirty="0"/>
              <a:t>Klik hier om een afbeelding in te voegen</a:t>
            </a:r>
          </a:p>
        </p:txBody>
      </p:sp>
      <p:sp>
        <p:nvSpPr>
          <p:cNvPr id="3" name="Tijdelijke aanduiding voor dianummer 3">
            <a:extLst>
              <a:ext uri="{FF2B5EF4-FFF2-40B4-BE49-F238E27FC236}">
                <a16:creationId xmlns:a16="http://schemas.microsoft.com/office/drawing/2014/main" id="{697D5C7C-3D93-59E3-0F72-6A22F0AD04A8}"/>
              </a:ext>
            </a:extLst>
          </p:cNvPr>
          <p:cNvSpPr>
            <a:spLocks noGrp="1"/>
          </p:cNvSpPr>
          <p:nvPr>
            <p:ph type="sldNum" sz="quarter" idx="4"/>
          </p:nvPr>
        </p:nvSpPr>
        <p:spPr>
          <a:xfrm>
            <a:off x="8500533" y="5458120"/>
            <a:ext cx="364068" cy="256879"/>
          </a:xfrm>
          <a:prstGeom prst="rect">
            <a:avLst/>
          </a:prstGeom>
        </p:spPr>
        <p:txBody>
          <a:bodyPr vert="horz" lIns="0" tIns="0" rIns="0" bIns="0" rtlCol="0" anchor="t" anchorCtr="0"/>
          <a:lstStyle>
            <a:lvl1pPr algn="r">
              <a:defRPr sz="800">
                <a:solidFill>
                  <a:schemeClr val="tx1">
                    <a:tint val="75000"/>
                  </a:schemeClr>
                </a:solidFill>
                <a:latin typeface="Roboto" panose="02000000000000000000" pitchFamily="2" charset="0"/>
                <a:ea typeface="Roboto" panose="02000000000000000000" pitchFamily="2" charset="0"/>
              </a:defRPr>
            </a:lvl1pPr>
          </a:lstStyle>
          <a:p>
            <a:fld id="{F2DF9EC1-4EF6-8E4B-B7F3-EFCD656F9662}" type="slidenum">
              <a:rPr lang="nl-NL" smtClean="0"/>
              <a:pPr/>
              <a:t>‹nr.›</a:t>
            </a:fld>
            <a:endParaRPr lang="nl-NL" dirty="0"/>
          </a:p>
        </p:txBody>
      </p:sp>
    </p:spTree>
    <p:extLst>
      <p:ext uri="{BB962C8B-B14F-4D97-AF65-F5344CB8AC3E}">
        <p14:creationId xmlns:p14="http://schemas.microsoft.com/office/powerpoint/2010/main" val="2719618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82311F3E-EF96-87FC-E6CA-5F69D90F1482}"/>
              </a:ext>
            </a:extLst>
          </p:cNvPr>
          <p:cNvSpPr/>
          <p:nvPr userDrawn="1"/>
        </p:nvSpPr>
        <p:spPr>
          <a:xfrm>
            <a:off x="0" y="-36529"/>
            <a:ext cx="9144000" cy="5788058"/>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6">
            <a:extLst>
              <a:ext uri="{FF2B5EF4-FFF2-40B4-BE49-F238E27FC236}">
                <a16:creationId xmlns:a16="http://schemas.microsoft.com/office/drawing/2014/main" id="{EB598E78-C18F-6C57-5857-6ABBAEEBD4E6}"/>
              </a:ext>
            </a:extLst>
          </p:cNvPr>
          <p:cNvSpPr>
            <a:spLocks noGrp="1"/>
          </p:cNvSpPr>
          <p:nvPr>
            <p:ph type="title" hasCustomPrompt="1"/>
          </p:nvPr>
        </p:nvSpPr>
        <p:spPr>
          <a:xfrm>
            <a:off x="695099" y="2352416"/>
            <a:ext cx="4725775" cy="387798"/>
          </a:xfrm>
          <a:ln>
            <a:noFill/>
          </a:ln>
        </p:spPr>
        <p:txBody>
          <a:bodyPr/>
          <a:lstStyle>
            <a:lvl1pPr>
              <a:defRPr sz="2800">
                <a:solidFill>
                  <a:schemeClr val="tx2"/>
                </a:solidFill>
              </a:defRPr>
            </a:lvl1pPr>
          </a:lstStyle>
          <a:p>
            <a:r>
              <a:rPr lang="nl-NL" dirty="0"/>
              <a:t>Klik om tekst in te voegen</a:t>
            </a:r>
          </a:p>
        </p:txBody>
      </p:sp>
      <p:pic>
        <p:nvPicPr>
          <p:cNvPr id="10" name="Afbeelding 9">
            <a:extLst>
              <a:ext uri="{FF2B5EF4-FFF2-40B4-BE49-F238E27FC236}">
                <a16:creationId xmlns:a16="http://schemas.microsoft.com/office/drawing/2014/main" id="{98D15B24-BAD8-8DD3-7915-2DA1344422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56503" y="1371343"/>
            <a:ext cx="2536989" cy="2536989"/>
          </a:xfrm>
          <a:prstGeom prst="rect">
            <a:avLst/>
          </a:prstGeom>
        </p:spPr>
      </p:pic>
    </p:spTree>
    <p:extLst>
      <p:ext uri="{BB962C8B-B14F-4D97-AF65-F5344CB8AC3E}">
        <p14:creationId xmlns:p14="http://schemas.microsoft.com/office/powerpoint/2010/main" val="697385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somming en beeld">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A727BA86-FC6E-EEE3-DA01-C080E59D9BEC}"/>
              </a:ext>
            </a:extLst>
          </p:cNvPr>
          <p:cNvSpPr>
            <a:spLocks noGrp="1"/>
          </p:cNvSpPr>
          <p:nvPr>
            <p:ph type="pic" sz="quarter" idx="14" hasCustomPrompt="1"/>
          </p:nvPr>
        </p:nvSpPr>
        <p:spPr>
          <a:xfrm>
            <a:off x="4572000" y="17929"/>
            <a:ext cx="4572000" cy="5715000"/>
          </a:xfrm>
          <a:prstGeom prst="rect">
            <a:avLst/>
          </a:prstGeom>
          <a:solidFill>
            <a:schemeClr val="accent5"/>
          </a:solidFill>
        </p:spPr>
        <p:txBody>
          <a:bodyPr wrap="square" bIns="720000" anchor="b">
            <a:noAutofit/>
          </a:bodyPr>
          <a:lstStyle>
            <a:lvl1pPr algn="ctr">
              <a:defRPr>
                <a:solidFill>
                  <a:schemeClr val="bg1"/>
                </a:solidFill>
              </a:defRPr>
            </a:lvl1pPr>
          </a:lstStyle>
          <a:p>
            <a:r>
              <a:rPr lang="en-US" dirty="0" err="1"/>
              <a:t>Klik</a:t>
            </a:r>
            <a:r>
              <a:rPr lang="en-US" dirty="0"/>
              <a:t> </a:t>
            </a:r>
            <a:r>
              <a:rPr lang="en-US" dirty="0" err="1"/>
              <a:t>hier</a:t>
            </a:r>
            <a:r>
              <a:rPr lang="en-US" dirty="0"/>
              <a:t> </a:t>
            </a:r>
            <a:r>
              <a:rPr lang="en-US" dirty="0" err="1"/>
              <a:t>en</a:t>
            </a:r>
            <a:r>
              <a:rPr lang="en-US" dirty="0"/>
              <a:t> </a:t>
            </a:r>
            <a:r>
              <a:rPr lang="en-US" dirty="0" err="1"/>
              <a:t>selecteer</a:t>
            </a:r>
            <a:r>
              <a:rPr lang="en-US" dirty="0"/>
              <a:t> </a:t>
            </a:r>
            <a:r>
              <a:rPr lang="en-US" dirty="0" err="1"/>
              <a:t>een</a:t>
            </a:r>
            <a:r>
              <a:rPr lang="en-US" dirty="0"/>
              <a:t> </a:t>
            </a:r>
            <a:r>
              <a:rPr lang="en-US" dirty="0" err="1"/>
              <a:t>afbeelding</a:t>
            </a:r>
            <a:endParaRPr lang="en-US" dirty="0"/>
          </a:p>
        </p:txBody>
      </p:sp>
      <p:sp>
        <p:nvSpPr>
          <p:cNvPr id="14" name="Title Placeholder 1">
            <a:extLst>
              <a:ext uri="{FF2B5EF4-FFF2-40B4-BE49-F238E27FC236}">
                <a16:creationId xmlns:a16="http://schemas.microsoft.com/office/drawing/2014/main" id="{DCF0FB55-EDFD-DEDC-EA43-14707AD155AC}"/>
              </a:ext>
            </a:extLst>
          </p:cNvPr>
          <p:cNvSpPr>
            <a:spLocks noGrp="1"/>
          </p:cNvSpPr>
          <p:nvPr>
            <p:ph type="title" hasCustomPrompt="1"/>
          </p:nvPr>
        </p:nvSpPr>
        <p:spPr>
          <a:xfrm>
            <a:off x="628649" y="676971"/>
            <a:ext cx="3638550" cy="775597"/>
          </a:xfrm>
          <a:prstGeom prst="rect">
            <a:avLst/>
          </a:prstGeom>
        </p:spPr>
        <p:txBody>
          <a:bodyPr vert="horz" wrap="square" lIns="0" tIns="0" rIns="0" bIns="0" rtlCol="0" anchor="t" anchorCtr="0">
            <a:spAutoFit/>
          </a:bodyPr>
          <a:lstStyle>
            <a:lvl1pPr>
              <a:defRPr>
                <a:solidFill>
                  <a:schemeClr val="accent1"/>
                </a:solidFill>
              </a:defRPr>
            </a:lvl1pPr>
          </a:lstStyle>
          <a:p>
            <a:r>
              <a:rPr lang="nl-NL" dirty="0"/>
              <a:t>Klik om kop in te voegen</a:t>
            </a:r>
            <a:endParaRPr lang="en-US" dirty="0"/>
          </a:p>
        </p:txBody>
      </p:sp>
      <p:sp>
        <p:nvSpPr>
          <p:cNvPr id="20" name="Tijdelijke aanduiding voor tekst 19">
            <a:extLst>
              <a:ext uri="{FF2B5EF4-FFF2-40B4-BE49-F238E27FC236}">
                <a16:creationId xmlns:a16="http://schemas.microsoft.com/office/drawing/2014/main" id="{04CE3307-1FE5-0250-B1D6-698ADE37A197}"/>
              </a:ext>
            </a:extLst>
          </p:cNvPr>
          <p:cNvSpPr>
            <a:spLocks noGrp="1"/>
          </p:cNvSpPr>
          <p:nvPr>
            <p:ph type="body" sz="quarter" idx="15" hasCustomPrompt="1"/>
          </p:nvPr>
        </p:nvSpPr>
        <p:spPr>
          <a:xfrm>
            <a:off x="628648" y="1744133"/>
            <a:ext cx="3638551" cy="3456517"/>
          </a:xfrm>
        </p:spPr>
        <p:txBody>
          <a:bodyPr>
            <a:noAutofit/>
          </a:bodyPr>
          <a:lstStyle>
            <a:lvl1pPr marL="285750" indent="-285750">
              <a:lnSpc>
                <a:spcPct val="100000"/>
              </a:lnSpc>
              <a:spcBef>
                <a:spcPts val="0"/>
              </a:spcBef>
              <a:spcAft>
                <a:spcPts val="1000"/>
              </a:spcAft>
              <a:buFont typeface="Arial" panose="020B0604020202020204" pitchFamily="34" charset="0"/>
              <a:buChar char="•"/>
              <a:tabLst/>
              <a:defRPr sz="1600">
                <a:solidFill>
                  <a:schemeClr val="tx2"/>
                </a:solidFill>
              </a:defRPr>
            </a:lvl1pPr>
          </a:lstStyle>
          <a:p>
            <a:pPr lvl="0"/>
            <a:r>
              <a:rPr lang="nl-NL" dirty="0"/>
              <a:t>Klik hier voor tekst opsomming</a:t>
            </a:r>
          </a:p>
          <a:p>
            <a:pPr lvl="0"/>
            <a:endParaRPr lang="nl-NL" dirty="0"/>
          </a:p>
        </p:txBody>
      </p:sp>
      <p:pic>
        <p:nvPicPr>
          <p:cNvPr id="8" name="Afbeelding 7">
            <a:extLst>
              <a:ext uri="{FF2B5EF4-FFF2-40B4-BE49-F238E27FC236}">
                <a16:creationId xmlns:a16="http://schemas.microsoft.com/office/drawing/2014/main" id="{7B19EEE6-0022-27E7-4F45-AB2AF8BC61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5915" y="301951"/>
            <a:ext cx="1030727" cy="1028909"/>
          </a:xfrm>
          <a:prstGeom prst="rect">
            <a:avLst/>
          </a:prstGeom>
          <a:noFill/>
        </p:spPr>
      </p:pic>
    </p:spTree>
    <p:extLst>
      <p:ext uri="{BB962C8B-B14F-4D97-AF65-F5344CB8AC3E}">
        <p14:creationId xmlns:p14="http://schemas.microsoft.com/office/powerpoint/2010/main" val="808165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slide met beeld">
    <p:spTree>
      <p:nvGrpSpPr>
        <p:cNvPr id="1" name=""/>
        <p:cNvGrpSpPr/>
        <p:nvPr/>
      </p:nvGrpSpPr>
      <p:grpSpPr>
        <a:xfrm>
          <a:off x="0" y="0"/>
          <a:ext cx="0" cy="0"/>
          <a:chOff x="0" y="0"/>
          <a:chExt cx="0" cy="0"/>
        </a:xfrm>
      </p:grpSpPr>
      <p:sp>
        <p:nvSpPr>
          <p:cNvPr id="2" name="Tijdelijke aanduiding voor afbeelding 2">
            <a:extLst>
              <a:ext uri="{FF2B5EF4-FFF2-40B4-BE49-F238E27FC236}">
                <a16:creationId xmlns:a16="http://schemas.microsoft.com/office/drawing/2014/main" id="{D09AD2F0-5A69-B66A-53DF-D2258090A7E2}"/>
              </a:ext>
            </a:extLst>
          </p:cNvPr>
          <p:cNvSpPr>
            <a:spLocks noGrp="1"/>
          </p:cNvSpPr>
          <p:nvPr>
            <p:ph type="pic" sz="quarter" idx="11" hasCustomPrompt="1"/>
          </p:nvPr>
        </p:nvSpPr>
        <p:spPr>
          <a:xfrm>
            <a:off x="-2" y="0"/>
            <a:ext cx="9144001" cy="5715000"/>
          </a:xfrm>
          <a:solidFill>
            <a:schemeClr val="accent3"/>
          </a:solidFill>
        </p:spPr>
        <p:txBody>
          <a:bodyPr anchor="ctr"/>
          <a:lstStyle>
            <a:lvl1pPr algn="ctr">
              <a:defRPr/>
            </a:lvl1pPr>
          </a:lstStyle>
          <a:p>
            <a:r>
              <a:rPr lang="en-US" dirty="0" err="1"/>
              <a:t>Tussenslide</a:t>
            </a:r>
            <a:r>
              <a:rPr lang="en-US" dirty="0"/>
              <a:t>: </a:t>
            </a:r>
            <a:br>
              <a:rPr lang="en-US" dirty="0"/>
            </a:br>
            <a:r>
              <a:rPr lang="en-US" dirty="0" err="1"/>
              <a:t>Klik</a:t>
            </a:r>
            <a:r>
              <a:rPr lang="en-US" dirty="0"/>
              <a:t> </a:t>
            </a:r>
            <a:r>
              <a:rPr lang="en-US" dirty="0" err="1"/>
              <a:t>hier</a:t>
            </a:r>
            <a:r>
              <a:rPr lang="en-US" dirty="0"/>
              <a:t> </a:t>
            </a:r>
            <a:r>
              <a:rPr lang="en-US" dirty="0" err="1"/>
              <a:t>en</a:t>
            </a:r>
            <a:r>
              <a:rPr lang="en-US" dirty="0"/>
              <a:t> </a:t>
            </a:r>
            <a:r>
              <a:rPr lang="en-US" dirty="0" err="1"/>
              <a:t>selecteer</a:t>
            </a:r>
            <a:r>
              <a:rPr lang="en-US" dirty="0"/>
              <a:t> </a:t>
            </a:r>
            <a:r>
              <a:rPr lang="en-US" dirty="0" err="1"/>
              <a:t>een</a:t>
            </a:r>
            <a:r>
              <a:rPr lang="en-US" dirty="0"/>
              <a:t> </a:t>
            </a:r>
            <a:r>
              <a:rPr lang="en-US" dirty="0" err="1"/>
              <a:t>afbeelding</a:t>
            </a:r>
            <a:r>
              <a:rPr lang="en-US" dirty="0"/>
              <a:t> </a:t>
            </a:r>
          </a:p>
        </p:txBody>
      </p:sp>
      <p:sp>
        <p:nvSpPr>
          <p:cNvPr id="3" name="Titel 2">
            <a:extLst>
              <a:ext uri="{FF2B5EF4-FFF2-40B4-BE49-F238E27FC236}">
                <a16:creationId xmlns:a16="http://schemas.microsoft.com/office/drawing/2014/main" id="{758E63B6-8082-C6B6-9EE5-A3ED2D759F2C}"/>
              </a:ext>
            </a:extLst>
          </p:cNvPr>
          <p:cNvSpPr>
            <a:spLocks noGrp="1"/>
          </p:cNvSpPr>
          <p:nvPr>
            <p:ph type="title" hasCustomPrompt="1"/>
          </p:nvPr>
        </p:nvSpPr>
        <p:spPr/>
        <p:txBody>
          <a:bodyPr/>
          <a:lstStyle>
            <a:lvl1pPr>
              <a:defRPr>
                <a:solidFill>
                  <a:schemeClr val="bg1"/>
                </a:solidFill>
              </a:defRPr>
            </a:lvl1pPr>
          </a:lstStyle>
          <a:p>
            <a:r>
              <a:rPr lang="nl-NL" dirty="0"/>
              <a:t>Klik voor tekst kop</a:t>
            </a:r>
          </a:p>
        </p:txBody>
      </p:sp>
      <p:pic>
        <p:nvPicPr>
          <p:cNvPr id="4" name="Afbeelding 3">
            <a:extLst>
              <a:ext uri="{FF2B5EF4-FFF2-40B4-BE49-F238E27FC236}">
                <a16:creationId xmlns:a16="http://schemas.microsoft.com/office/drawing/2014/main" id="{37B666AF-961A-4C26-E725-39190D74E6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5915" y="301951"/>
            <a:ext cx="1030727" cy="1028909"/>
          </a:xfrm>
          <a:prstGeom prst="rect">
            <a:avLst/>
          </a:prstGeom>
        </p:spPr>
      </p:pic>
    </p:spTree>
    <p:extLst>
      <p:ext uri="{BB962C8B-B14F-4D97-AF65-F5344CB8AC3E}">
        <p14:creationId xmlns:p14="http://schemas.microsoft.com/office/powerpoint/2010/main" val="698823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itzondering met gras">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311C90C-D291-FBC5-74B1-B17EA78A13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0" y="0"/>
            <a:ext cx="9144000" cy="5715000"/>
          </a:xfrm>
          <a:prstGeom prst="rect">
            <a:avLst/>
          </a:prstGeom>
        </p:spPr>
      </p:pic>
      <p:sp>
        <p:nvSpPr>
          <p:cNvPr id="3" name="Titel 2">
            <a:extLst>
              <a:ext uri="{FF2B5EF4-FFF2-40B4-BE49-F238E27FC236}">
                <a16:creationId xmlns:a16="http://schemas.microsoft.com/office/drawing/2014/main" id="{758E63B6-8082-C6B6-9EE5-A3ED2D759F2C}"/>
              </a:ext>
            </a:extLst>
          </p:cNvPr>
          <p:cNvSpPr>
            <a:spLocks noGrp="1"/>
          </p:cNvSpPr>
          <p:nvPr>
            <p:ph type="title" hasCustomPrompt="1"/>
          </p:nvPr>
        </p:nvSpPr>
        <p:spPr/>
        <p:txBody>
          <a:bodyPr/>
          <a:lstStyle>
            <a:lvl1pPr>
              <a:defRPr>
                <a:solidFill>
                  <a:schemeClr val="bg1"/>
                </a:solidFill>
              </a:defRPr>
            </a:lvl1pPr>
          </a:lstStyle>
          <a:p>
            <a:r>
              <a:rPr lang="nl-NL" dirty="0"/>
              <a:t>Klik voor tekst kop</a:t>
            </a:r>
          </a:p>
        </p:txBody>
      </p:sp>
      <p:sp>
        <p:nvSpPr>
          <p:cNvPr id="6" name="Tijdelijke aanduiding voor tekst 5">
            <a:extLst>
              <a:ext uri="{FF2B5EF4-FFF2-40B4-BE49-F238E27FC236}">
                <a16:creationId xmlns:a16="http://schemas.microsoft.com/office/drawing/2014/main" id="{C0BE7BE5-FAFB-5463-0ABA-C59C1546C121}"/>
              </a:ext>
            </a:extLst>
          </p:cNvPr>
          <p:cNvSpPr>
            <a:spLocks noGrp="1"/>
          </p:cNvSpPr>
          <p:nvPr>
            <p:ph type="body" sz="quarter" idx="10" hasCustomPrompt="1"/>
          </p:nvPr>
        </p:nvSpPr>
        <p:spPr>
          <a:xfrm>
            <a:off x="628648" y="1809750"/>
            <a:ext cx="8077201" cy="3390900"/>
          </a:xfrm>
        </p:spPr>
        <p:txBody>
          <a:bodyPr>
            <a:noAutofit/>
          </a:bodyPr>
          <a:lstStyle>
            <a:lvl1pPr>
              <a:spcBef>
                <a:spcPts val="0"/>
              </a:spcBef>
              <a:spcAft>
                <a:spcPts val="1000"/>
              </a:spcAft>
              <a:defRPr sz="1800" b="0" i="0">
                <a:solidFill>
                  <a:schemeClr val="bg2"/>
                </a:solidFill>
                <a:latin typeface="Roboto Medium" panose="02000000000000000000" pitchFamily="2" charset="0"/>
                <a:ea typeface="Roboto Medium" panose="02000000000000000000" pitchFamily="2" charset="0"/>
              </a:defRPr>
            </a:lvl1pPr>
            <a:lvl2pPr>
              <a:defRPr sz="1600" b="0" i="0">
                <a:solidFill>
                  <a:schemeClr val="bg2"/>
                </a:solidFill>
                <a:latin typeface="Roboto Medium" panose="02000000000000000000" pitchFamily="2" charset="0"/>
                <a:ea typeface="Roboto Medium" panose="02000000000000000000" pitchFamily="2" charset="0"/>
              </a:defRPr>
            </a:lvl2pPr>
            <a:lvl3pPr>
              <a:defRPr sz="1600" b="0" i="0">
                <a:solidFill>
                  <a:schemeClr val="bg2"/>
                </a:solidFill>
                <a:latin typeface="Roboto Medium" panose="02000000000000000000" pitchFamily="2" charset="0"/>
                <a:ea typeface="Roboto Medium" panose="02000000000000000000" pitchFamily="2" charset="0"/>
              </a:defRPr>
            </a:lvl3pPr>
            <a:lvl4pPr>
              <a:defRPr sz="1600" b="0" i="0">
                <a:solidFill>
                  <a:schemeClr val="bg2"/>
                </a:solidFill>
                <a:latin typeface="Roboto Medium" panose="02000000000000000000" pitchFamily="2" charset="0"/>
                <a:ea typeface="Roboto Medium" panose="02000000000000000000" pitchFamily="2" charset="0"/>
              </a:defRPr>
            </a:lvl4pPr>
            <a:lvl5pPr>
              <a:defRPr sz="1600" b="0" i="0">
                <a:solidFill>
                  <a:schemeClr val="bg2"/>
                </a:solidFill>
                <a:latin typeface="Roboto Medium" panose="02000000000000000000" pitchFamily="2" charset="0"/>
                <a:ea typeface="Roboto Medium" panose="02000000000000000000" pitchFamily="2" charset="0"/>
              </a:defRPr>
            </a:lvl5pPr>
          </a:lstStyle>
          <a:p>
            <a:pPr lvl="0"/>
            <a:r>
              <a:rPr lang="nl-NL" dirty="0"/>
              <a:t>Tekst op ‘grasveld’ achtergrond, niet kleiner dan 18 put </a:t>
            </a:r>
          </a:p>
        </p:txBody>
      </p:sp>
      <p:pic>
        <p:nvPicPr>
          <p:cNvPr id="4" name="Afbeelding 3">
            <a:extLst>
              <a:ext uri="{FF2B5EF4-FFF2-40B4-BE49-F238E27FC236}">
                <a16:creationId xmlns:a16="http://schemas.microsoft.com/office/drawing/2014/main" id="{37B666AF-961A-4C26-E725-39190D74E6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5915" y="301951"/>
            <a:ext cx="1030727" cy="1028909"/>
          </a:xfrm>
          <a:prstGeom prst="rect">
            <a:avLst/>
          </a:prstGeom>
        </p:spPr>
      </p:pic>
    </p:spTree>
    <p:extLst>
      <p:ext uri="{BB962C8B-B14F-4D97-AF65-F5344CB8AC3E}">
        <p14:creationId xmlns:p14="http://schemas.microsoft.com/office/powerpoint/2010/main" val="312370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82311F3E-EF96-87FC-E6CA-5F69D90F1482}"/>
              </a:ext>
            </a:extLst>
          </p:cNvPr>
          <p:cNvSpPr/>
          <p:nvPr userDrawn="1"/>
        </p:nvSpPr>
        <p:spPr>
          <a:xfrm>
            <a:off x="0" y="-36529"/>
            <a:ext cx="9144000" cy="5788058"/>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8D5FA515-6ADB-1299-3362-C3695555DEB9}"/>
              </a:ext>
            </a:extLst>
          </p:cNvPr>
          <p:cNvPicPr>
            <a:picLocks noChangeAspect="1"/>
          </p:cNvPicPr>
          <p:nvPr userDrawn="1"/>
        </p:nvPicPr>
        <p:blipFill>
          <a:blip r:embed="rId2"/>
          <a:stretch>
            <a:fillRect/>
          </a:stretch>
        </p:blipFill>
        <p:spPr>
          <a:xfrm>
            <a:off x="2187803" y="846251"/>
            <a:ext cx="4022497" cy="4022497"/>
          </a:xfrm>
          <a:prstGeom prst="rect">
            <a:avLst/>
          </a:prstGeom>
        </p:spPr>
      </p:pic>
    </p:spTree>
    <p:extLst>
      <p:ext uri="{BB962C8B-B14F-4D97-AF65-F5344CB8AC3E}">
        <p14:creationId xmlns:p14="http://schemas.microsoft.com/office/powerpoint/2010/main" val="2338796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ind slide">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82311F3E-EF96-87FC-E6CA-5F69D90F1482}"/>
              </a:ext>
            </a:extLst>
          </p:cNvPr>
          <p:cNvSpPr/>
          <p:nvPr userDrawn="1"/>
        </p:nvSpPr>
        <p:spPr>
          <a:xfrm>
            <a:off x="0" y="-36529"/>
            <a:ext cx="9144000" cy="5788058"/>
          </a:xfrm>
          <a:prstGeom prst="rect">
            <a:avLst/>
          </a:prstGeom>
          <a:solidFill>
            <a:srgbClr val="EE7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98D15B24-BAD8-8DD3-7915-2DA1344422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56503" y="1371343"/>
            <a:ext cx="2536989" cy="2536989"/>
          </a:xfrm>
          <a:prstGeom prst="rect">
            <a:avLst/>
          </a:prstGeom>
        </p:spPr>
      </p:pic>
      <p:sp>
        <p:nvSpPr>
          <p:cNvPr id="2" name="Titel 1">
            <a:extLst>
              <a:ext uri="{FF2B5EF4-FFF2-40B4-BE49-F238E27FC236}">
                <a16:creationId xmlns:a16="http://schemas.microsoft.com/office/drawing/2014/main" id="{1F61A388-8572-FDC1-F250-2BAC64AF3E44}"/>
              </a:ext>
            </a:extLst>
          </p:cNvPr>
          <p:cNvSpPr txBox="1">
            <a:spLocks/>
          </p:cNvSpPr>
          <p:nvPr userDrawn="1"/>
        </p:nvSpPr>
        <p:spPr>
          <a:xfrm>
            <a:off x="695099" y="2352416"/>
            <a:ext cx="4725775" cy="387798"/>
          </a:xfrm>
          <a:prstGeom prst="rect">
            <a:avLst/>
          </a:prstGeom>
        </p:spPr>
        <p:txBody>
          <a:bodyPr vert="horz" lIns="0" tIns="0" rIns="0" bIns="0" rtlCol="0" anchor="t" anchorCtr="0">
            <a:spAutoFit/>
          </a:bodyPr>
          <a:lstStyle>
            <a:lvl1pPr algn="l" defTabSz="685800" rtl="0" eaLnBrk="1" latinLnBrk="0" hangingPunct="1">
              <a:lnSpc>
                <a:spcPct val="90000"/>
              </a:lnSpc>
              <a:spcBef>
                <a:spcPct val="0"/>
              </a:spcBef>
              <a:buNone/>
              <a:defRPr sz="2800" b="0" i="0" kern="1200">
                <a:solidFill>
                  <a:schemeClr val="tx1"/>
                </a:solidFill>
                <a:latin typeface="Roboto Medium" panose="02000000000000000000" pitchFamily="2" charset="0"/>
                <a:ea typeface="Roboto Medium" panose="02000000000000000000" pitchFamily="2" charset="0"/>
                <a:cs typeface="+mj-cs"/>
              </a:defRPr>
            </a:lvl1pPr>
          </a:lstStyle>
          <a:p>
            <a:r>
              <a:rPr lang="nl-NL">
                <a:solidFill>
                  <a:schemeClr val="tx2"/>
                </a:solidFill>
              </a:rPr>
              <a:t>www.vvdemeern.nl</a:t>
            </a:r>
            <a:endParaRPr lang="nl-NL" dirty="0">
              <a:solidFill>
                <a:schemeClr val="tx2"/>
              </a:solidFill>
            </a:endParaRPr>
          </a:p>
        </p:txBody>
      </p:sp>
      <p:grpSp>
        <p:nvGrpSpPr>
          <p:cNvPr id="3" name="Groep 2">
            <a:extLst>
              <a:ext uri="{FF2B5EF4-FFF2-40B4-BE49-F238E27FC236}">
                <a16:creationId xmlns:a16="http://schemas.microsoft.com/office/drawing/2014/main" id="{002A9F88-9D8A-CAD2-F80A-39C956275624}"/>
              </a:ext>
            </a:extLst>
          </p:cNvPr>
          <p:cNvGrpSpPr/>
          <p:nvPr userDrawn="1"/>
        </p:nvGrpSpPr>
        <p:grpSpPr>
          <a:xfrm>
            <a:off x="709528" y="2974787"/>
            <a:ext cx="2864601" cy="519516"/>
            <a:chOff x="636376" y="3129653"/>
            <a:chExt cx="2864601" cy="519516"/>
          </a:xfrm>
        </p:grpSpPr>
        <p:pic>
          <p:nvPicPr>
            <p:cNvPr id="4" name="Afbeelding 3">
              <a:extLst>
                <a:ext uri="{FF2B5EF4-FFF2-40B4-BE49-F238E27FC236}">
                  <a16:creationId xmlns:a16="http://schemas.microsoft.com/office/drawing/2014/main" id="{6F6100DE-AE24-2259-B26B-A5720116B0BD}"/>
                </a:ext>
              </a:extLst>
            </p:cNvPr>
            <p:cNvPicPr>
              <a:picLocks noChangeAspect="1"/>
            </p:cNvPicPr>
            <p:nvPr/>
          </p:nvPicPr>
          <p:blipFill>
            <a:blip r:embed="rId3"/>
            <a:stretch>
              <a:fillRect/>
            </a:stretch>
          </p:blipFill>
          <p:spPr>
            <a:xfrm>
              <a:off x="636376" y="3129653"/>
              <a:ext cx="519516" cy="519516"/>
            </a:xfrm>
            <a:prstGeom prst="rect">
              <a:avLst/>
            </a:prstGeom>
          </p:spPr>
        </p:pic>
        <p:pic>
          <p:nvPicPr>
            <p:cNvPr id="5" name="Afbeelding 4">
              <a:extLst>
                <a:ext uri="{FF2B5EF4-FFF2-40B4-BE49-F238E27FC236}">
                  <a16:creationId xmlns:a16="http://schemas.microsoft.com/office/drawing/2014/main" id="{E9F76F1B-D76E-0AFF-C17E-7C94C357386B}"/>
                </a:ext>
              </a:extLst>
            </p:cNvPr>
            <p:cNvPicPr>
              <a:picLocks noChangeAspect="1"/>
            </p:cNvPicPr>
            <p:nvPr/>
          </p:nvPicPr>
          <p:blipFill>
            <a:blip r:embed="rId4"/>
            <a:stretch>
              <a:fillRect/>
            </a:stretch>
          </p:blipFill>
          <p:spPr>
            <a:xfrm>
              <a:off x="1418071" y="3129653"/>
              <a:ext cx="519516" cy="519516"/>
            </a:xfrm>
            <a:prstGeom prst="rect">
              <a:avLst/>
            </a:prstGeom>
          </p:spPr>
        </p:pic>
        <p:pic>
          <p:nvPicPr>
            <p:cNvPr id="6" name="Afbeelding 5">
              <a:extLst>
                <a:ext uri="{FF2B5EF4-FFF2-40B4-BE49-F238E27FC236}">
                  <a16:creationId xmlns:a16="http://schemas.microsoft.com/office/drawing/2014/main" id="{303B5EE2-D5FE-A343-0C5C-4250A7EB724A}"/>
                </a:ext>
              </a:extLst>
            </p:cNvPr>
            <p:cNvPicPr>
              <a:picLocks noChangeAspect="1"/>
            </p:cNvPicPr>
            <p:nvPr/>
          </p:nvPicPr>
          <p:blipFill>
            <a:blip r:embed="rId5"/>
            <a:stretch>
              <a:fillRect/>
            </a:stretch>
          </p:blipFill>
          <p:spPr>
            <a:xfrm>
              <a:off x="2199766" y="3129653"/>
              <a:ext cx="519516" cy="519516"/>
            </a:xfrm>
            <a:prstGeom prst="rect">
              <a:avLst/>
            </a:prstGeom>
          </p:spPr>
        </p:pic>
        <p:pic>
          <p:nvPicPr>
            <p:cNvPr id="9" name="Afbeelding 8">
              <a:extLst>
                <a:ext uri="{FF2B5EF4-FFF2-40B4-BE49-F238E27FC236}">
                  <a16:creationId xmlns:a16="http://schemas.microsoft.com/office/drawing/2014/main" id="{2A0A50A0-96E6-EB10-7BE2-84320BCBF76C}"/>
                </a:ext>
              </a:extLst>
            </p:cNvPr>
            <p:cNvPicPr>
              <a:picLocks noChangeAspect="1"/>
            </p:cNvPicPr>
            <p:nvPr/>
          </p:nvPicPr>
          <p:blipFill>
            <a:blip r:embed="rId6"/>
            <a:stretch>
              <a:fillRect/>
            </a:stretch>
          </p:blipFill>
          <p:spPr>
            <a:xfrm>
              <a:off x="2981461" y="3129653"/>
              <a:ext cx="519516" cy="519516"/>
            </a:xfrm>
            <a:prstGeom prst="rect">
              <a:avLst/>
            </a:prstGeom>
          </p:spPr>
        </p:pic>
      </p:grpSp>
    </p:spTree>
    <p:extLst>
      <p:ext uri="{BB962C8B-B14F-4D97-AF65-F5344CB8AC3E}">
        <p14:creationId xmlns:p14="http://schemas.microsoft.com/office/powerpoint/2010/main" val="2759384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20" name="Titeltekst"/>
          <p:cNvSpPr txBox="1">
            <a:spLocks noGrp="1"/>
          </p:cNvSpPr>
          <p:nvPr>
            <p:ph type="title"/>
          </p:nvPr>
        </p:nvSpPr>
        <p:spPr>
          <a:prstGeom prst="rect">
            <a:avLst/>
          </a:prstGeom>
        </p:spPr>
        <p:txBody>
          <a:bodyPr/>
          <a:lstStyle/>
          <a:p>
            <a:r>
              <a:t>Titeltekst</a:t>
            </a:r>
          </a:p>
        </p:txBody>
      </p:sp>
      <p:sp>
        <p:nvSpPr>
          <p:cNvPr id="21"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3522648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676972"/>
            <a:ext cx="7054195" cy="387798"/>
          </a:xfrm>
          <a:prstGeom prst="rect">
            <a:avLst/>
          </a:prstGeom>
        </p:spPr>
        <p:txBody>
          <a:bodyPr vert="horz" lIns="0" tIns="0" rIns="0" bIns="0" rtlCol="0" anchor="t" anchorCtr="0">
            <a:spAutoFit/>
          </a:bodyPr>
          <a:lstStyle/>
          <a:p>
            <a:r>
              <a:rPr lang="nl-NL" dirty="0"/>
              <a:t>Klik om kop te bewerken</a:t>
            </a:r>
            <a:endParaRPr lang="en-US" dirty="0"/>
          </a:p>
        </p:txBody>
      </p:sp>
      <p:sp>
        <p:nvSpPr>
          <p:cNvPr id="3" name="Text Placeholder 2"/>
          <p:cNvSpPr>
            <a:spLocks noGrp="1"/>
          </p:cNvSpPr>
          <p:nvPr>
            <p:ph type="body" idx="1"/>
          </p:nvPr>
        </p:nvSpPr>
        <p:spPr>
          <a:xfrm>
            <a:off x="628650" y="1596045"/>
            <a:ext cx="7054194" cy="3441984"/>
          </a:xfrm>
          <a:prstGeom prst="rect">
            <a:avLst/>
          </a:prstGeom>
        </p:spPr>
        <p:txBody>
          <a:bodyPr vert="horz" lIns="0" tIns="0" rIns="0" bIns="0" rtlCol="0">
            <a:noAutofit/>
          </a:bodyPr>
          <a:lstStyle/>
          <a:p>
            <a:pPr lvl="0"/>
            <a:r>
              <a:rPr lang="nl-NL" dirty="0"/>
              <a:t>Klikken om de tekst in te voegen</a:t>
            </a:r>
          </a:p>
        </p:txBody>
      </p:sp>
      <p:pic>
        <p:nvPicPr>
          <p:cNvPr id="7" name="Afbeelding 6">
            <a:extLst>
              <a:ext uri="{FF2B5EF4-FFF2-40B4-BE49-F238E27FC236}">
                <a16:creationId xmlns:a16="http://schemas.microsoft.com/office/drawing/2014/main" id="{844C4851-155E-2904-1B31-F8F8A8DC643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914614" y="304271"/>
            <a:ext cx="1024069" cy="1024069"/>
          </a:xfrm>
          <a:prstGeom prst="rect">
            <a:avLst/>
          </a:prstGeom>
        </p:spPr>
      </p:pic>
      <p:sp>
        <p:nvSpPr>
          <p:cNvPr id="4" name="Tijdelijke aanduiding voor dianummer 3">
            <a:extLst>
              <a:ext uri="{FF2B5EF4-FFF2-40B4-BE49-F238E27FC236}">
                <a16:creationId xmlns:a16="http://schemas.microsoft.com/office/drawing/2014/main" id="{84B24ECB-5A2A-8AB8-EF05-AC64AC8C11F4}"/>
              </a:ext>
            </a:extLst>
          </p:cNvPr>
          <p:cNvSpPr>
            <a:spLocks noGrp="1"/>
          </p:cNvSpPr>
          <p:nvPr>
            <p:ph type="sldNum" sz="quarter" idx="4"/>
          </p:nvPr>
        </p:nvSpPr>
        <p:spPr>
          <a:xfrm>
            <a:off x="8500533" y="5458120"/>
            <a:ext cx="364068" cy="256879"/>
          </a:xfrm>
          <a:prstGeom prst="rect">
            <a:avLst/>
          </a:prstGeom>
        </p:spPr>
        <p:txBody>
          <a:bodyPr vert="horz" lIns="0" tIns="0" rIns="0" bIns="0" rtlCol="0" anchor="t" anchorCtr="0"/>
          <a:lstStyle>
            <a:lvl1pPr algn="r">
              <a:defRPr sz="800">
                <a:solidFill>
                  <a:schemeClr val="tx1">
                    <a:tint val="75000"/>
                  </a:schemeClr>
                </a:solidFill>
                <a:latin typeface="Roboto" panose="02000000000000000000" pitchFamily="2" charset="0"/>
                <a:ea typeface="Roboto" panose="02000000000000000000" pitchFamily="2" charset="0"/>
              </a:defRPr>
            </a:lvl1pPr>
          </a:lstStyle>
          <a:p>
            <a:fld id="{F2DF9EC1-4EF6-8E4B-B7F3-EFCD656F9662}" type="slidenum">
              <a:rPr lang="nl-NL" smtClean="0"/>
              <a:pPr/>
              <a:t>‹nr.›</a:t>
            </a:fld>
            <a:endParaRPr lang="nl-NL" dirty="0"/>
          </a:p>
        </p:txBody>
      </p:sp>
    </p:spTree>
    <p:extLst>
      <p:ext uri="{BB962C8B-B14F-4D97-AF65-F5344CB8AC3E}">
        <p14:creationId xmlns:p14="http://schemas.microsoft.com/office/powerpoint/2010/main" val="268416775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71" r:id="rId5"/>
    <p:sldLayoutId id="2147483668" r:id="rId6"/>
    <p:sldLayoutId id="2147483669" r:id="rId7"/>
    <p:sldLayoutId id="2147483670" r:id="rId8"/>
    <p:sldLayoutId id="2147483672" r:id="rId9"/>
  </p:sldLayoutIdLst>
  <p:hf hdr="0" ftr="0" dt="0"/>
  <p:txStyles>
    <p:titleStyle>
      <a:lvl1pPr algn="l" defTabSz="685800" rtl="0" eaLnBrk="1" latinLnBrk="0" hangingPunct="1">
        <a:lnSpc>
          <a:spcPct val="90000"/>
        </a:lnSpc>
        <a:spcBef>
          <a:spcPct val="0"/>
        </a:spcBef>
        <a:buNone/>
        <a:defRPr sz="2800" b="0" i="0" kern="1200">
          <a:solidFill>
            <a:schemeClr val="tx1"/>
          </a:solidFill>
          <a:latin typeface="Roboto Medium" panose="02000000000000000000" pitchFamily="2" charset="0"/>
          <a:ea typeface="Roboto Medium" panose="02000000000000000000" pitchFamily="2" charset="0"/>
          <a:cs typeface="+mj-cs"/>
        </a:defRPr>
      </a:lvl1pPr>
    </p:titleStyle>
    <p:bodyStyle>
      <a:lvl1pPr marL="0" indent="0" algn="l" defTabSz="685800" rtl="0" eaLnBrk="1" latinLnBrk="0" hangingPunct="1">
        <a:lnSpc>
          <a:spcPct val="120000"/>
        </a:lnSpc>
        <a:spcBef>
          <a:spcPts val="0"/>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1pPr>
      <a:lvl2pPr marL="3429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2pPr>
      <a:lvl3pPr marL="6858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3pPr>
      <a:lvl4pPr marL="10287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3716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mailto:wedstrijdsecretarisjunioren@vvdemeern.nl"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mailto:operatiejeugd@vvdemeern.n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mailto:ledenadministratie@vvdemeern.nl"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dRF9Yu31Svg" TargetMode="External"/><Relationship Id="rId2" Type="http://schemas.openxmlformats.org/officeDocument/2006/relationships/hyperlink" Target="mailto:administratiejeugd@vvdemeern.nl"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mailto:operatiejeugd@vvdemeern.n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mailto:operatiejeugd@vvdemeern.n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mailto:operatiejeugd@vvdemeern.n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www.vvdemeern.nl/"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mailto:kleding@vvdemeern.nl"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knvb.nl/junioren" TargetMode="External"/><Relationship Id="rId2" Type="http://schemas.openxmlformats.org/officeDocument/2006/relationships/hyperlink" Target="https://www.knvb.nl/pupillenvoetbal" TargetMode="Externa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77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Velden O8 en ouder</a:t>
            </a:r>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10</a:t>
            </a:fld>
            <a:endParaRPr lang="nl-NL" dirty="0"/>
          </a:p>
        </p:txBody>
      </p:sp>
      <p:pic>
        <p:nvPicPr>
          <p:cNvPr id="3" name="Afbeelding 2">
            <a:extLst>
              <a:ext uri="{FF2B5EF4-FFF2-40B4-BE49-F238E27FC236}">
                <a16:creationId xmlns:a16="http://schemas.microsoft.com/office/drawing/2014/main" id="{7A0D57EA-ABE4-55AF-8D09-42820559608F}"/>
              </a:ext>
            </a:extLst>
          </p:cNvPr>
          <p:cNvPicPr>
            <a:picLocks noChangeAspect="1"/>
          </p:cNvPicPr>
          <p:nvPr/>
        </p:nvPicPr>
        <p:blipFill>
          <a:blip r:embed="rId3"/>
          <a:stretch>
            <a:fillRect/>
          </a:stretch>
        </p:blipFill>
        <p:spPr>
          <a:xfrm>
            <a:off x="1336023" y="985349"/>
            <a:ext cx="6715280" cy="4601210"/>
          </a:xfrm>
          <a:prstGeom prst="rect">
            <a:avLst/>
          </a:prstGeom>
        </p:spPr>
      </p:pic>
    </p:spTree>
    <p:extLst>
      <p:ext uri="{BB962C8B-B14F-4D97-AF65-F5344CB8AC3E}">
        <p14:creationId xmlns:p14="http://schemas.microsoft.com/office/powerpoint/2010/main" val="2365715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39EE5-8519-4A44-0650-9824B52879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902DA6-DCAB-0496-CEE9-5AAA30611830}"/>
              </a:ext>
            </a:extLst>
          </p:cNvPr>
          <p:cNvSpPr>
            <a:spLocks noGrp="1"/>
          </p:cNvSpPr>
          <p:nvPr>
            <p:ph type="title"/>
          </p:nvPr>
        </p:nvSpPr>
        <p:spPr/>
        <p:txBody>
          <a:bodyPr/>
          <a:lstStyle/>
          <a:p>
            <a:r>
              <a:rPr lang="nl-NL" dirty="0"/>
              <a:t>Start seizoen</a:t>
            </a:r>
          </a:p>
        </p:txBody>
      </p:sp>
      <p:sp>
        <p:nvSpPr>
          <p:cNvPr id="4" name="Tijdelijke aanduiding voor dianummer 3">
            <a:extLst>
              <a:ext uri="{FF2B5EF4-FFF2-40B4-BE49-F238E27FC236}">
                <a16:creationId xmlns:a16="http://schemas.microsoft.com/office/drawing/2014/main" id="{52335789-C255-E0B6-516D-1C612739DCB8}"/>
              </a:ext>
            </a:extLst>
          </p:cNvPr>
          <p:cNvSpPr>
            <a:spLocks noGrp="1"/>
          </p:cNvSpPr>
          <p:nvPr>
            <p:ph type="sldNum" sz="quarter" idx="4"/>
          </p:nvPr>
        </p:nvSpPr>
        <p:spPr/>
        <p:txBody>
          <a:bodyPr/>
          <a:lstStyle/>
          <a:p>
            <a:fld id="{F2DF9EC1-4EF6-8E4B-B7F3-EFCD656F9662}" type="slidenum">
              <a:rPr lang="nl-NL" smtClean="0"/>
              <a:pPr/>
              <a:t>11</a:t>
            </a:fld>
            <a:endParaRPr lang="nl-NL" dirty="0"/>
          </a:p>
        </p:txBody>
      </p:sp>
      <p:sp>
        <p:nvSpPr>
          <p:cNvPr id="7" name="Tijdelijke aanduiding voor tekst 2">
            <a:extLst>
              <a:ext uri="{FF2B5EF4-FFF2-40B4-BE49-F238E27FC236}">
                <a16:creationId xmlns:a16="http://schemas.microsoft.com/office/drawing/2014/main" id="{4DD90D88-B261-ED9C-A988-AF6B70552265}"/>
              </a:ext>
            </a:extLst>
          </p:cNvPr>
          <p:cNvSpPr>
            <a:spLocks noGrp="1"/>
          </p:cNvSpPr>
          <p:nvPr/>
        </p:nvSpPr>
        <p:spPr>
          <a:xfrm>
            <a:off x="628648" y="1290918"/>
            <a:ext cx="7054195" cy="3747110"/>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1pPr>
            <a:lvl2pPr marL="3429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2pPr>
            <a:lvl3pPr marL="6858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3pPr>
            <a:lvl4pPr marL="10287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3716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dirty="0">
                <a:solidFill>
                  <a:schemeClr val="accent1"/>
                </a:solidFill>
              </a:rPr>
              <a:t>Eerste wedstrijddag O8 – O12</a:t>
            </a:r>
          </a:p>
          <a:p>
            <a:pPr marL="628650" lvl="1" indent="-285750">
              <a:buFontTx/>
              <a:buChar char="-"/>
            </a:pPr>
            <a:r>
              <a:rPr lang="nl-NL" dirty="0"/>
              <a:t>30 augustus</a:t>
            </a:r>
          </a:p>
          <a:p>
            <a:r>
              <a:rPr lang="nl-NL" dirty="0">
                <a:solidFill>
                  <a:schemeClr val="accent1"/>
                </a:solidFill>
              </a:rPr>
              <a:t>Eerste wedstrijddag O13 – O20 </a:t>
            </a:r>
          </a:p>
          <a:p>
            <a:pPr marL="628650" lvl="1" indent="-285750">
              <a:buFontTx/>
              <a:buChar char="-"/>
            </a:pPr>
            <a:r>
              <a:rPr lang="nl-NL" dirty="0"/>
              <a:t>30 augustus (divisie JO)</a:t>
            </a:r>
          </a:p>
          <a:p>
            <a:pPr marL="628650" lvl="1" indent="-285750">
              <a:buFontTx/>
              <a:buChar char="-"/>
            </a:pPr>
            <a:r>
              <a:rPr lang="nl-NL" dirty="0"/>
              <a:t>6 september (overig)</a:t>
            </a:r>
          </a:p>
          <a:p>
            <a:r>
              <a:rPr lang="nl-NL" dirty="0">
                <a:solidFill>
                  <a:schemeClr val="accent1"/>
                </a:solidFill>
              </a:rPr>
              <a:t>Eerste wedstrijddag O23</a:t>
            </a:r>
          </a:p>
          <a:p>
            <a:pPr marL="628650" lvl="1" indent="-285750">
              <a:buFontTx/>
              <a:buChar char="-"/>
            </a:pPr>
            <a:r>
              <a:rPr lang="nl-NL" dirty="0"/>
              <a:t>23 augustus (A-categorie)</a:t>
            </a:r>
          </a:p>
          <a:p>
            <a:pPr marL="628650" lvl="1" indent="-285750">
              <a:buFontTx/>
              <a:buChar char="-"/>
            </a:pPr>
            <a:r>
              <a:rPr lang="nl-NL" dirty="0"/>
              <a:t>30 augustus (overig)</a:t>
            </a:r>
          </a:p>
          <a:p>
            <a:pPr marL="9525" lvl="1"/>
            <a:r>
              <a:rPr lang="nl-NL" dirty="0">
                <a:solidFill>
                  <a:srgbClr val="EE7623"/>
                </a:solidFill>
              </a:rPr>
              <a:t>Wedstrijden verplaatsen kan alleen via wedstrijdsecretariaat. Doe dit op tijd, houd rekening met de vakanties</a:t>
            </a:r>
          </a:p>
          <a:p>
            <a:endParaRPr lang="nl-NL" dirty="0"/>
          </a:p>
        </p:txBody>
      </p:sp>
    </p:spTree>
    <p:extLst>
      <p:ext uri="{BB962C8B-B14F-4D97-AF65-F5344CB8AC3E}">
        <p14:creationId xmlns:p14="http://schemas.microsoft.com/office/powerpoint/2010/main" val="3492649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Start seizoen</a:t>
            </a:r>
          </a:p>
        </p:txBody>
      </p:sp>
      <p:sp>
        <p:nvSpPr>
          <p:cNvPr id="3" name="Tijdelijke aanduiding voor tekst 2">
            <a:extLst>
              <a:ext uri="{FF2B5EF4-FFF2-40B4-BE49-F238E27FC236}">
                <a16:creationId xmlns:a16="http://schemas.microsoft.com/office/drawing/2014/main" id="{E2E1AA61-D46F-A066-DC07-138DF0C40104}"/>
              </a:ext>
            </a:extLst>
          </p:cNvPr>
          <p:cNvSpPr>
            <a:spLocks noGrp="1"/>
          </p:cNvSpPr>
          <p:nvPr>
            <p:ph type="body" sz="quarter" idx="10"/>
          </p:nvPr>
        </p:nvSpPr>
        <p:spPr>
          <a:xfrm>
            <a:off x="628649" y="1595718"/>
            <a:ext cx="7543078" cy="3717062"/>
          </a:xfrm>
        </p:spPr>
        <p:txBody>
          <a:bodyPr/>
          <a:lstStyle/>
          <a:p>
            <a:r>
              <a:rPr lang="nl-NL" dirty="0">
                <a:solidFill>
                  <a:schemeClr val="accent1"/>
                </a:solidFill>
              </a:rPr>
              <a:t>Trainingen</a:t>
            </a:r>
          </a:p>
          <a:p>
            <a:pPr marL="285750" indent="-285750">
              <a:buFontTx/>
              <a:buChar char="-"/>
            </a:pPr>
            <a:r>
              <a:rPr lang="nl-NL" dirty="0"/>
              <a:t>Trainingsschema op website (minimaal 1 training, meer mogelijk)</a:t>
            </a:r>
          </a:p>
          <a:p>
            <a:pPr marL="285750" indent="-285750">
              <a:buFontTx/>
              <a:buChar char="-"/>
            </a:pPr>
            <a:r>
              <a:rPr lang="nl-NL" dirty="0"/>
              <a:t>Start vanaf maandag 25 augustus  (selecties /midden-bovenbouw 11 augustus)</a:t>
            </a:r>
          </a:p>
          <a:p>
            <a:r>
              <a:rPr lang="nl-NL" dirty="0">
                <a:solidFill>
                  <a:schemeClr val="accent1"/>
                </a:solidFill>
              </a:rPr>
              <a:t>O8 tot en met O12</a:t>
            </a:r>
          </a:p>
          <a:p>
            <a:pPr marL="285750" indent="-285750">
              <a:buFontTx/>
              <a:buChar char="-"/>
            </a:pPr>
            <a:r>
              <a:rPr lang="nl-NL" dirty="0"/>
              <a:t>Trainen op maandag- en woensdagmiddag (extra training op vrijdag mogelijk)</a:t>
            </a:r>
          </a:p>
          <a:p>
            <a:pPr marL="285750" indent="-285750">
              <a:buFontTx/>
              <a:buChar char="-"/>
            </a:pPr>
            <a:r>
              <a:rPr lang="nl-NL" dirty="0"/>
              <a:t>Start training maandag 25 augustus (mogelijk eerder)</a:t>
            </a:r>
          </a:p>
          <a:p>
            <a:r>
              <a:rPr lang="nl-NL" dirty="0">
                <a:solidFill>
                  <a:schemeClr val="accent1"/>
                </a:solidFill>
              </a:rPr>
              <a:t>Gemeenschappelijke trainingen</a:t>
            </a:r>
          </a:p>
          <a:p>
            <a:pPr marL="285750" indent="-285750">
              <a:buFontTx/>
              <a:buChar char="-"/>
            </a:pPr>
            <a:r>
              <a:rPr lang="nl-NL" dirty="0"/>
              <a:t>O8 / O9 / O10 / O11 samen maandag en woensdag</a:t>
            </a:r>
          </a:p>
          <a:p>
            <a:pPr marL="285750" indent="-285750">
              <a:buFontTx/>
              <a:buChar char="-"/>
            </a:pPr>
            <a:r>
              <a:rPr lang="nl-NL" dirty="0"/>
              <a:t>JO12 maandag en woensdag, MO12 dinsdag en donderdag</a:t>
            </a:r>
          </a:p>
          <a:p>
            <a:pPr marL="285750" indent="-285750">
              <a:buFontTx/>
              <a:buChar char="-"/>
            </a:pPr>
            <a:endParaRPr lang="nl-NL" dirty="0"/>
          </a:p>
          <a:p>
            <a:endParaRPr lang="nl-NL" dirty="0"/>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12</a:t>
            </a:fld>
            <a:endParaRPr lang="nl-NL" dirty="0"/>
          </a:p>
        </p:txBody>
      </p:sp>
    </p:spTree>
    <p:extLst>
      <p:ext uri="{BB962C8B-B14F-4D97-AF65-F5344CB8AC3E}">
        <p14:creationId xmlns:p14="http://schemas.microsoft.com/office/powerpoint/2010/main" val="3379752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515A0-EFF5-D6E8-68A9-332DC6359489}"/>
              </a:ext>
            </a:extLst>
          </p:cNvPr>
          <p:cNvSpPr>
            <a:spLocks noGrp="1"/>
          </p:cNvSpPr>
          <p:nvPr>
            <p:ph type="title"/>
          </p:nvPr>
        </p:nvSpPr>
        <p:spPr/>
        <p:txBody>
          <a:bodyPr/>
          <a:lstStyle/>
          <a:p>
            <a:r>
              <a:rPr lang="nl-NL" dirty="0">
                <a:solidFill>
                  <a:schemeClr val="accent1"/>
                </a:solidFill>
              </a:rPr>
              <a:t>Trainingen</a:t>
            </a:r>
          </a:p>
        </p:txBody>
      </p:sp>
      <p:sp>
        <p:nvSpPr>
          <p:cNvPr id="3" name="Tijdelijke aanduiding voor tekst 2">
            <a:extLst>
              <a:ext uri="{FF2B5EF4-FFF2-40B4-BE49-F238E27FC236}">
                <a16:creationId xmlns:a16="http://schemas.microsoft.com/office/drawing/2014/main" id="{0B6B4E50-B032-F90D-DF29-7FE94D2AD597}"/>
              </a:ext>
            </a:extLst>
          </p:cNvPr>
          <p:cNvSpPr>
            <a:spLocks noGrp="1"/>
          </p:cNvSpPr>
          <p:nvPr>
            <p:ph type="body" idx="1"/>
          </p:nvPr>
        </p:nvSpPr>
        <p:spPr/>
        <p:txBody>
          <a:bodyPr/>
          <a:lstStyle/>
          <a:p>
            <a:pPr marL="285750" indent="-285750">
              <a:buFontTx/>
              <a:buChar char="-"/>
            </a:pPr>
            <a:r>
              <a:rPr lang="nl-NL" dirty="0"/>
              <a:t>Goede warming up (zie website V.V. De Meern)</a:t>
            </a:r>
          </a:p>
          <a:p>
            <a:pPr marL="285750" indent="-285750">
              <a:buFontTx/>
              <a:buChar char="-"/>
            </a:pPr>
            <a:r>
              <a:rPr lang="nl-NL" dirty="0"/>
              <a:t>Oefeningen voorbereiden (zie website V.V. De Meern)</a:t>
            </a:r>
          </a:p>
          <a:p>
            <a:pPr marL="285750" indent="-285750">
              <a:buFontTx/>
              <a:buChar char="-"/>
            </a:pPr>
            <a:r>
              <a:rPr lang="nl-NL" dirty="0"/>
              <a:t>Warm blijven / tempo erin houden</a:t>
            </a:r>
          </a:p>
          <a:p>
            <a:pPr marL="285750" indent="-285750">
              <a:buFontTx/>
              <a:buChar char="-"/>
            </a:pPr>
            <a:r>
              <a:rPr lang="nl-NL" dirty="0"/>
              <a:t>Plezier!</a:t>
            </a:r>
          </a:p>
          <a:p>
            <a:pPr marL="285750" indent="-285750">
              <a:buFontTx/>
              <a:buChar char="-"/>
            </a:pPr>
            <a:endParaRPr lang="nl-NL" dirty="0"/>
          </a:p>
          <a:p>
            <a:pPr marL="285750" indent="-285750">
              <a:buFontTx/>
              <a:buChar char="-"/>
            </a:pPr>
            <a:r>
              <a:rPr lang="nl-NL" dirty="0"/>
              <a:t>Bij onweer direct van het veld</a:t>
            </a:r>
          </a:p>
          <a:p>
            <a:pPr marL="285750" indent="-285750">
              <a:buFontTx/>
              <a:buChar char="-"/>
            </a:pPr>
            <a:r>
              <a:rPr lang="nl-NL" dirty="0"/>
              <a:t>Na training; alle doeltjes terug naar de opstelplaatsen tenzij je anders afspreekt met het team dat na jou traint (zie de volgende slides)</a:t>
            </a:r>
          </a:p>
          <a:p>
            <a:pPr marL="285750" indent="-285750">
              <a:buFontTx/>
              <a:buChar char="-"/>
            </a:pPr>
            <a:endParaRPr lang="nl-NL" dirty="0"/>
          </a:p>
        </p:txBody>
      </p:sp>
      <p:sp>
        <p:nvSpPr>
          <p:cNvPr id="4" name="Tijdelijke aanduiding voor dianummer 3">
            <a:extLst>
              <a:ext uri="{FF2B5EF4-FFF2-40B4-BE49-F238E27FC236}">
                <a16:creationId xmlns:a16="http://schemas.microsoft.com/office/drawing/2014/main" id="{96ED455B-9CAF-8845-0F7D-8F93F66C9C91}"/>
              </a:ext>
            </a:extLst>
          </p:cNvPr>
          <p:cNvSpPr>
            <a:spLocks noGrp="1"/>
          </p:cNvSpPr>
          <p:nvPr>
            <p:ph type="sldNum" sz="quarter" idx="2"/>
          </p:nvPr>
        </p:nvSpPr>
        <p:spPr/>
        <p:txBody>
          <a:bodyPr/>
          <a:lstStyle/>
          <a:p>
            <a:fld id="{86CB4B4D-7CA3-9044-876B-883B54F8677D}" type="slidenum">
              <a:rPr lang="nl-NL" smtClean="0"/>
              <a:t>13</a:t>
            </a:fld>
            <a:endParaRPr lang="nl-NL"/>
          </a:p>
        </p:txBody>
      </p:sp>
    </p:spTree>
    <p:extLst>
      <p:ext uri="{BB962C8B-B14F-4D97-AF65-F5344CB8AC3E}">
        <p14:creationId xmlns:p14="http://schemas.microsoft.com/office/powerpoint/2010/main" val="157640013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5CE13CC4-FB79-0B8B-519C-F717EBEBA26A}"/>
              </a:ext>
            </a:extLst>
          </p:cNvPr>
          <p:cNvPicPr>
            <a:picLocks noGrp="1" noChangeAspect="1"/>
          </p:cNvPicPr>
          <p:nvPr>
            <p:ph type="pic" sz="quarter" idx="14"/>
          </p:nvPr>
        </p:nvPicPr>
        <p:blipFill>
          <a:blip r:embed="rId2"/>
          <a:srcRect l="2114" r="1649"/>
          <a:stretch/>
        </p:blipFill>
        <p:spPr>
          <a:xfrm>
            <a:off x="4375767" y="-1"/>
            <a:ext cx="5359359" cy="5715001"/>
          </a:xfrm>
        </p:spPr>
      </p:pic>
      <p:sp>
        <p:nvSpPr>
          <p:cNvPr id="3" name="Titel 2">
            <a:extLst>
              <a:ext uri="{FF2B5EF4-FFF2-40B4-BE49-F238E27FC236}">
                <a16:creationId xmlns:a16="http://schemas.microsoft.com/office/drawing/2014/main" id="{16C1BFB7-E3BD-1A9B-502E-D1FC9795C224}"/>
              </a:ext>
            </a:extLst>
          </p:cNvPr>
          <p:cNvSpPr>
            <a:spLocks noGrp="1"/>
          </p:cNvSpPr>
          <p:nvPr>
            <p:ph type="title"/>
          </p:nvPr>
        </p:nvSpPr>
        <p:spPr>
          <a:xfrm>
            <a:off x="628649" y="676971"/>
            <a:ext cx="3638550" cy="387798"/>
          </a:xfrm>
        </p:spPr>
        <p:txBody>
          <a:bodyPr/>
          <a:lstStyle/>
          <a:p>
            <a:r>
              <a:rPr lang="nl-NL" dirty="0"/>
              <a:t>Trainingen</a:t>
            </a:r>
          </a:p>
        </p:txBody>
      </p:sp>
      <p:sp>
        <p:nvSpPr>
          <p:cNvPr id="4" name="Tijdelijke aanduiding voor tekst 3">
            <a:extLst>
              <a:ext uri="{FF2B5EF4-FFF2-40B4-BE49-F238E27FC236}">
                <a16:creationId xmlns:a16="http://schemas.microsoft.com/office/drawing/2014/main" id="{54301337-C3EE-F287-072F-CC3F7C834C3C}"/>
              </a:ext>
            </a:extLst>
          </p:cNvPr>
          <p:cNvSpPr>
            <a:spLocks noGrp="1"/>
          </p:cNvSpPr>
          <p:nvPr>
            <p:ph type="body" sz="quarter" idx="15"/>
          </p:nvPr>
        </p:nvSpPr>
        <p:spPr>
          <a:xfrm>
            <a:off x="628648" y="1136073"/>
            <a:ext cx="3638551" cy="4064577"/>
          </a:xfrm>
        </p:spPr>
        <p:txBody>
          <a:bodyPr/>
          <a:lstStyle/>
          <a:p>
            <a:r>
              <a:rPr lang="nl-NL" i="0" u="none" strike="noStrike" baseline="0" dirty="0">
                <a:solidFill>
                  <a:srgbClr val="000000"/>
                </a:solidFill>
                <a:latin typeface="Roboto" panose="02000000000000000000" pitchFamily="2" charset="0"/>
              </a:rPr>
              <a:t>Elke trainer is verantwoordelijk voor de materialen in gebruik als ook het opruimen daarvan na iedere training. </a:t>
            </a:r>
          </a:p>
          <a:p>
            <a:r>
              <a:rPr lang="nl-NL" i="0" u="none" strike="noStrike" baseline="0" dirty="0">
                <a:solidFill>
                  <a:srgbClr val="000000"/>
                </a:solidFill>
                <a:latin typeface="Roboto" panose="02000000000000000000" pitchFamily="2" charset="0"/>
              </a:rPr>
              <a:t>Stem af met de trainer na jou, of je doelen/materialen kan laten staan/doorgeven. </a:t>
            </a:r>
          </a:p>
          <a:p>
            <a:r>
              <a:rPr lang="nl-NL" i="0" u="none" strike="noStrike" baseline="0" dirty="0">
                <a:solidFill>
                  <a:srgbClr val="000000"/>
                </a:solidFill>
                <a:latin typeface="Roboto" panose="02000000000000000000" pitchFamily="2" charset="0"/>
              </a:rPr>
              <a:t>Laat je spelers aan het eind van de training, de materialen opruimen op de daarvoor bestemde plaatsen. (de 1*3 doeltjes op de kar op de opstelplaats). </a:t>
            </a:r>
          </a:p>
          <a:p>
            <a:r>
              <a:rPr lang="nl-NL" i="0" u="none" strike="noStrike" baseline="0" dirty="0">
                <a:solidFill>
                  <a:srgbClr val="000000"/>
                </a:solidFill>
                <a:latin typeface="Roboto" panose="02000000000000000000" pitchFamily="2" charset="0"/>
              </a:rPr>
              <a:t>Zorg dat de ballen die buiten het veld komen, direct worden opgehaald en je met evenveel ballen terugkomt als dat je meenam. </a:t>
            </a:r>
          </a:p>
          <a:p>
            <a:endParaRPr lang="nl-NL" dirty="0"/>
          </a:p>
        </p:txBody>
      </p:sp>
    </p:spTree>
    <p:extLst>
      <p:ext uri="{BB962C8B-B14F-4D97-AF65-F5344CB8AC3E}">
        <p14:creationId xmlns:p14="http://schemas.microsoft.com/office/powerpoint/2010/main" val="3781967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F666A-FC1A-6B63-8D50-BD12F2E3CC54}"/>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4315BFC8-FAFB-F7D9-2B62-1FC186388DD7}"/>
              </a:ext>
            </a:extLst>
          </p:cNvPr>
          <p:cNvSpPr>
            <a:spLocks noGrp="1"/>
          </p:cNvSpPr>
          <p:nvPr>
            <p:ph type="body" sz="quarter" idx="10"/>
          </p:nvPr>
        </p:nvSpPr>
        <p:spPr/>
        <p:txBody>
          <a:bodyPr/>
          <a:lstStyle/>
          <a:p>
            <a:endParaRPr lang="nl-NL"/>
          </a:p>
        </p:txBody>
      </p:sp>
      <p:pic>
        <p:nvPicPr>
          <p:cNvPr id="5" name="Afbeelding 4">
            <a:extLst>
              <a:ext uri="{FF2B5EF4-FFF2-40B4-BE49-F238E27FC236}">
                <a16:creationId xmlns:a16="http://schemas.microsoft.com/office/drawing/2014/main" id="{B6002069-E9FD-8A00-28E2-BBCE5F964A4D}"/>
              </a:ext>
            </a:extLst>
          </p:cNvPr>
          <p:cNvPicPr>
            <a:picLocks noChangeAspect="1"/>
          </p:cNvPicPr>
          <p:nvPr/>
        </p:nvPicPr>
        <p:blipFill>
          <a:blip r:embed="rId2"/>
          <a:stretch>
            <a:fillRect/>
          </a:stretch>
        </p:blipFill>
        <p:spPr>
          <a:xfrm>
            <a:off x="438151" y="425585"/>
            <a:ext cx="3375232" cy="4805722"/>
          </a:xfrm>
          <a:prstGeom prst="rect">
            <a:avLst/>
          </a:prstGeom>
        </p:spPr>
      </p:pic>
      <p:pic>
        <p:nvPicPr>
          <p:cNvPr id="7" name="Afbeelding 6">
            <a:extLst>
              <a:ext uri="{FF2B5EF4-FFF2-40B4-BE49-F238E27FC236}">
                <a16:creationId xmlns:a16="http://schemas.microsoft.com/office/drawing/2014/main" id="{1E3CA99F-6B17-280F-986C-8EE103F5B24E}"/>
              </a:ext>
            </a:extLst>
          </p:cNvPr>
          <p:cNvPicPr>
            <a:picLocks noChangeAspect="1"/>
          </p:cNvPicPr>
          <p:nvPr/>
        </p:nvPicPr>
        <p:blipFill>
          <a:blip r:embed="rId3"/>
          <a:stretch>
            <a:fillRect/>
          </a:stretch>
        </p:blipFill>
        <p:spPr>
          <a:xfrm>
            <a:off x="4481093" y="425585"/>
            <a:ext cx="3392248" cy="4775065"/>
          </a:xfrm>
          <a:prstGeom prst="rect">
            <a:avLst/>
          </a:prstGeom>
        </p:spPr>
      </p:pic>
    </p:spTree>
    <p:extLst>
      <p:ext uri="{BB962C8B-B14F-4D97-AF65-F5344CB8AC3E}">
        <p14:creationId xmlns:p14="http://schemas.microsoft.com/office/powerpoint/2010/main" val="4057089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C66C9-B8BD-1310-1C47-40130A1EAB90}"/>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EB03D32A-CDAE-B0B2-70BB-07A89500F037}"/>
              </a:ext>
            </a:extLst>
          </p:cNvPr>
          <p:cNvSpPr>
            <a:spLocks noGrp="1"/>
          </p:cNvSpPr>
          <p:nvPr>
            <p:ph type="body" sz="quarter" idx="10"/>
          </p:nvPr>
        </p:nvSpPr>
        <p:spPr/>
        <p:txBody>
          <a:bodyPr/>
          <a:lstStyle/>
          <a:p>
            <a:endParaRPr lang="nl-NL"/>
          </a:p>
        </p:txBody>
      </p:sp>
      <p:pic>
        <p:nvPicPr>
          <p:cNvPr id="5" name="Afbeelding 4">
            <a:extLst>
              <a:ext uri="{FF2B5EF4-FFF2-40B4-BE49-F238E27FC236}">
                <a16:creationId xmlns:a16="http://schemas.microsoft.com/office/drawing/2014/main" id="{15BA4101-D9E4-C4D7-2A9C-F53B5ABCDF5C}"/>
              </a:ext>
            </a:extLst>
          </p:cNvPr>
          <p:cNvPicPr>
            <a:picLocks noChangeAspect="1"/>
          </p:cNvPicPr>
          <p:nvPr/>
        </p:nvPicPr>
        <p:blipFill>
          <a:blip r:embed="rId2"/>
          <a:stretch>
            <a:fillRect/>
          </a:stretch>
        </p:blipFill>
        <p:spPr>
          <a:xfrm>
            <a:off x="376380" y="514350"/>
            <a:ext cx="3302503" cy="4680259"/>
          </a:xfrm>
          <a:prstGeom prst="rect">
            <a:avLst/>
          </a:prstGeom>
        </p:spPr>
      </p:pic>
      <p:pic>
        <p:nvPicPr>
          <p:cNvPr id="7" name="Afbeelding 6">
            <a:extLst>
              <a:ext uri="{FF2B5EF4-FFF2-40B4-BE49-F238E27FC236}">
                <a16:creationId xmlns:a16="http://schemas.microsoft.com/office/drawing/2014/main" id="{5D48B37C-8D93-80B3-CC71-975243E9B6D0}"/>
              </a:ext>
            </a:extLst>
          </p:cNvPr>
          <p:cNvPicPr>
            <a:picLocks noChangeAspect="1"/>
          </p:cNvPicPr>
          <p:nvPr/>
        </p:nvPicPr>
        <p:blipFill>
          <a:blip r:embed="rId3"/>
          <a:stretch>
            <a:fillRect/>
          </a:stretch>
        </p:blipFill>
        <p:spPr>
          <a:xfrm>
            <a:off x="4374969" y="496216"/>
            <a:ext cx="3302503" cy="4704434"/>
          </a:xfrm>
          <a:prstGeom prst="rect">
            <a:avLst/>
          </a:prstGeom>
        </p:spPr>
      </p:pic>
    </p:spTree>
    <p:extLst>
      <p:ext uri="{BB962C8B-B14F-4D97-AF65-F5344CB8AC3E}">
        <p14:creationId xmlns:p14="http://schemas.microsoft.com/office/powerpoint/2010/main" val="3750143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EC89DD-6050-4587-967E-29CF9428B49B}"/>
              </a:ext>
            </a:extLst>
          </p:cNvPr>
          <p:cNvSpPr>
            <a:spLocks noGrp="1"/>
          </p:cNvSpPr>
          <p:nvPr>
            <p:ph type="title"/>
          </p:nvPr>
        </p:nvSpPr>
        <p:spPr/>
        <p:txBody>
          <a:bodyPr/>
          <a:lstStyle/>
          <a:p>
            <a:r>
              <a:rPr lang="nl-NL" dirty="0"/>
              <a:t>Trainingen</a:t>
            </a:r>
          </a:p>
        </p:txBody>
      </p:sp>
      <p:sp>
        <p:nvSpPr>
          <p:cNvPr id="3" name="Tijdelijke aanduiding voor tekst 2">
            <a:extLst>
              <a:ext uri="{FF2B5EF4-FFF2-40B4-BE49-F238E27FC236}">
                <a16:creationId xmlns:a16="http://schemas.microsoft.com/office/drawing/2014/main" id="{2FA8261A-3695-C449-51E9-1C9516168342}"/>
              </a:ext>
            </a:extLst>
          </p:cNvPr>
          <p:cNvSpPr>
            <a:spLocks noGrp="1"/>
          </p:cNvSpPr>
          <p:nvPr>
            <p:ph type="body" sz="quarter" idx="10"/>
          </p:nvPr>
        </p:nvSpPr>
        <p:spPr/>
        <p:txBody>
          <a:bodyPr/>
          <a:lstStyle/>
          <a:p>
            <a:r>
              <a:rPr lang="nl-NL" dirty="0"/>
              <a:t>						</a:t>
            </a:r>
            <a:r>
              <a:rPr lang="nl-NL" sz="2000" b="1" dirty="0">
                <a:solidFill>
                  <a:srgbClr val="FF0000"/>
                </a:solidFill>
              </a:rPr>
              <a:t>  Zo dus niet</a:t>
            </a:r>
            <a:endParaRPr lang="nl-NL" b="1" dirty="0">
              <a:solidFill>
                <a:srgbClr val="FF0000"/>
              </a:solidFill>
            </a:endParaRPr>
          </a:p>
        </p:txBody>
      </p:sp>
      <p:sp>
        <p:nvSpPr>
          <p:cNvPr id="4" name="Tijdelijke aanduiding voor dianummer 3">
            <a:extLst>
              <a:ext uri="{FF2B5EF4-FFF2-40B4-BE49-F238E27FC236}">
                <a16:creationId xmlns:a16="http://schemas.microsoft.com/office/drawing/2014/main" id="{C19BD8FB-47BD-C093-BB6F-5DE06714280E}"/>
              </a:ext>
            </a:extLst>
          </p:cNvPr>
          <p:cNvSpPr>
            <a:spLocks noGrp="1"/>
          </p:cNvSpPr>
          <p:nvPr>
            <p:ph type="sldNum" sz="quarter" idx="4"/>
          </p:nvPr>
        </p:nvSpPr>
        <p:spPr/>
        <p:txBody>
          <a:bodyPr/>
          <a:lstStyle/>
          <a:p>
            <a:fld id="{F2DF9EC1-4EF6-8E4B-B7F3-EFCD656F9662}" type="slidenum">
              <a:rPr lang="nl-NL" smtClean="0"/>
              <a:pPr/>
              <a:t>17</a:t>
            </a:fld>
            <a:endParaRPr lang="nl-NL" dirty="0"/>
          </a:p>
        </p:txBody>
      </p:sp>
      <p:pic>
        <p:nvPicPr>
          <p:cNvPr id="6" name="Afbeelding 5">
            <a:extLst>
              <a:ext uri="{FF2B5EF4-FFF2-40B4-BE49-F238E27FC236}">
                <a16:creationId xmlns:a16="http://schemas.microsoft.com/office/drawing/2014/main" id="{D3F50EF2-7A5B-F330-9A27-57E210377BAA}"/>
              </a:ext>
            </a:extLst>
          </p:cNvPr>
          <p:cNvPicPr>
            <a:picLocks noChangeAspect="1"/>
          </p:cNvPicPr>
          <p:nvPr/>
        </p:nvPicPr>
        <p:blipFill>
          <a:blip r:embed="rId2"/>
          <a:stretch>
            <a:fillRect/>
          </a:stretch>
        </p:blipFill>
        <p:spPr>
          <a:xfrm>
            <a:off x="1764406" y="1298321"/>
            <a:ext cx="2807594" cy="2010383"/>
          </a:xfrm>
          <a:prstGeom prst="rect">
            <a:avLst/>
          </a:prstGeom>
        </p:spPr>
      </p:pic>
      <p:pic>
        <p:nvPicPr>
          <p:cNvPr id="8" name="Afbeelding 7">
            <a:extLst>
              <a:ext uri="{FF2B5EF4-FFF2-40B4-BE49-F238E27FC236}">
                <a16:creationId xmlns:a16="http://schemas.microsoft.com/office/drawing/2014/main" id="{FF8239A3-0B14-C1AA-ADA7-169189FE95B4}"/>
              </a:ext>
            </a:extLst>
          </p:cNvPr>
          <p:cNvPicPr>
            <a:picLocks noChangeAspect="1"/>
          </p:cNvPicPr>
          <p:nvPr/>
        </p:nvPicPr>
        <p:blipFill>
          <a:blip r:embed="rId3"/>
          <a:stretch>
            <a:fillRect/>
          </a:stretch>
        </p:blipFill>
        <p:spPr>
          <a:xfrm>
            <a:off x="5068882" y="2512292"/>
            <a:ext cx="3397343" cy="1898480"/>
          </a:xfrm>
          <a:prstGeom prst="rect">
            <a:avLst/>
          </a:prstGeom>
        </p:spPr>
      </p:pic>
      <p:pic>
        <p:nvPicPr>
          <p:cNvPr id="12" name="Afbeelding 11">
            <a:extLst>
              <a:ext uri="{FF2B5EF4-FFF2-40B4-BE49-F238E27FC236}">
                <a16:creationId xmlns:a16="http://schemas.microsoft.com/office/drawing/2014/main" id="{B3D16058-8DF5-A149-4489-CE495F005800}"/>
              </a:ext>
            </a:extLst>
          </p:cNvPr>
          <p:cNvPicPr>
            <a:picLocks noChangeAspect="1"/>
          </p:cNvPicPr>
          <p:nvPr/>
        </p:nvPicPr>
        <p:blipFill>
          <a:blip r:embed="rId4"/>
          <a:stretch>
            <a:fillRect/>
          </a:stretch>
        </p:blipFill>
        <p:spPr>
          <a:xfrm>
            <a:off x="579549" y="3397286"/>
            <a:ext cx="2369713" cy="2334638"/>
          </a:xfrm>
          <a:prstGeom prst="rect">
            <a:avLst/>
          </a:prstGeom>
        </p:spPr>
      </p:pic>
      <p:sp>
        <p:nvSpPr>
          <p:cNvPr id="14" name="Tekstvak 13">
            <a:extLst>
              <a:ext uri="{FF2B5EF4-FFF2-40B4-BE49-F238E27FC236}">
                <a16:creationId xmlns:a16="http://schemas.microsoft.com/office/drawing/2014/main" id="{9959A61E-2FB4-B2BF-C478-3571555206BB}"/>
              </a:ext>
            </a:extLst>
          </p:cNvPr>
          <p:cNvSpPr txBox="1"/>
          <p:nvPr/>
        </p:nvSpPr>
        <p:spPr>
          <a:xfrm>
            <a:off x="1412257" y="4095688"/>
            <a:ext cx="1273623" cy="1323439"/>
          </a:xfrm>
          <a:prstGeom prst="rect">
            <a:avLst/>
          </a:prstGeom>
          <a:noFill/>
        </p:spPr>
        <p:txBody>
          <a:bodyPr wrap="square" rtlCol="0">
            <a:spAutoFit/>
          </a:bodyPr>
          <a:lstStyle/>
          <a:p>
            <a:r>
              <a:rPr lang="nl-NL" sz="8000" b="1" dirty="0">
                <a:solidFill>
                  <a:schemeClr val="accent1"/>
                </a:solidFill>
              </a:rPr>
              <a:t>X</a:t>
            </a:r>
            <a:endParaRPr lang="nl-NL" b="1" dirty="0">
              <a:solidFill>
                <a:schemeClr val="accent1"/>
              </a:solidFill>
            </a:endParaRPr>
          </a:p>
        </p:txBody>
      </p:sp>
      <p:sp>
        <p:nvSpPr>
          <p:cNvPr id="15" name="Tekstvak 14">
            <a:extLst>
              <a:ext uri="{FF2B5EF4-FFF2-40B4-BE49-F238E27FC236}">
                <a16:creationId xmlns:a16="http://schemas.microsoft.com/office/drawing/2014/main" id="{447E3AD1-3D0C-2D82-400E-D9D82F9D2F18}"/>
              </a:ext>
            </a:extLst>
          </p:cNvPr>
          <p:cNvSpPr txBox="1"/>
          <p:nvPr/>
        </p:nvSpPr>
        <p:spPr>
          <a:xfrm>
            <a:off x="2710429" y="1729997"/>
            <a:ext cx="1273623" cy="1323439"/>
          </a:xfrm>
          <a:prstGeom prst="rect">
            <a:avLst/>
          </a:prstGeom>
          <a:noFill/>
        </p:spPr>
        <p:txBody>
          <a:bodyPr wrap="square" rtlCol="0">
            <a:spAutoFit/>
          </a:bodyPr>
          <a:lstStyle/>
          <a:p>
            <a:r>
              <a:rPr lang="nl-NL" sz="8000" b="1" dirty="0">
                <a:solidFill>
                  <a:schemeClr val="accent1"/>
                </a:solidFill>
              </a:rPr>
              <a:t>X</a:t>
            </a:r>
            <a:endParaRPr lang="nl-NL" b="1" dirty="0">
              <a:solidFill>
                <a:schemeClr val="accent1"/>
              </a:solidFill>
            </a:endParaRPr>
          </a:p>
        </p:txBody>
      </p:sp>
      <p:sp>
        <p:nvSpPr>
          <p:cNvPr id="16" name="Tekstvak 15">
            <a:extLst>
              <a:ext uri="{FF2B5EF4-FFF2-40B4-BE49-F238E27FC236}">
                <a16:creationId xmlns:a16="http://schemas.microsoft.com/office/drawing/2014/main" id="{5C646B84-CDFB-E3CD-8753-A5F2443DB24D}"/>
              </a:ext>
            </a:extLst>
          </p:cNvPr>
          <p:cNvSpPr txBox="1"/>
          <p:nvPr/>
        </p:nvSpPr>
        <p:spPr>
          <a:xfrm>
            <a:off x="6144412" y="2778170"/>
            <a:ext cx="1444026" cy="1323439"/>
          </a:xfrm>
          <a:prstGeom prst="rect">
            <a:avLst/>
          </a:prstGeom>
          <a:noFill/>
        </p:spPr>
        <p:txBody>
          <a:bodyPr wrap="square" rtlCol="0">
            <a:spAutoFit/>
          </a:bodyPr>
          <a:lstStyle/>
          <a:p>
            <a:r>
              <a:rPr lang="nl-NL" sz="8000" b="1" dirty="0">
                <a:solidFill>
                  <a:schemeClr val="accent1"/>
                </a:solidFill>
              </a:rPr>
              <a:t>X</a:t>
            </a:r>
            <a:endParaRPr lang="nl-NL" b="1" dirty="0">
              <a:solidFill>
                <a:schemeClr val="accent1"/>
              </a:solidFill>
            </a:endParaRPr>
          </a:p>
        </p:txBody>
      </p:sp>
    </p:spTree>
    <p:extLst>
      <p:ext uri="{BB962C8B-B14F-4D97-AF65-F5344CB8AC3E}">
        <p14:creationId xmlns:p14="http://schemas.microsoft.com/office/powerpoint/2010/main" val="2063774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Wedstrijddag</a:t>
            </a:r>
          </a:p>
        </p:txBody>
      </p:sp>
      <p:sp>
        <p:nvSpPr>
          <p:cNvPr id="3" name="Tijdelijke aanduiding voor tekst 2">
            <a:extLst>
              <a:ext uri="{FF2B5EF4-FFF2-40B4-BE49-F238E27FC236}">
                <a16:creationId xmlns:a16="http://schemas.microsoft.com/office/drawing/2014/main" id="{E2E1AA61-D46F-A066-DC07-138DF0C40104}"/>
              </a:ext>
            </a:extLst>
          </p:cNvPr>
          <p:cNvSpPr>
            <a:spLocks noGrp="1"/>
          </p:cNvSpPr>
          <p:nvPr>
            <p:ph type="body" sz="quarter" idx="10"/>
          </p:nvPr>
        </p:nvSpPr>
        <p:spPr>
          <a:xfrm>
            <a:off x="628649" y="1595718"/>
            <a:ext cx="7543078" cy="3717062"/>
          </a:xfrm>
        </p:spPr>
        <p:txBody>
          <a:bodyPr/>
          <a:lstStyle/>
          <a:p>
            <a:r>
              <a:rPr lang="nl-NL" dirty="0">
                <a:solidFill>
                  <a:schemeClr val="accent1"/>
                </a:solidFill>
              </a:rPr>
              <a:t>Regelen officials</a:t>
            </a:r>
          </a:p>
          <a:p>
            <a:pPr marL="285750" indent="-285750">
              <a:buFont typeface="Arial" panose="020B0604020202020204" pitchFamily="34" charset="0"/>
              <a:buChar char="•"/>
            </a:pPr>
            <a:r>
              <a:rPr lang="nl-NL" dirty="0"/>
              <a:t>Zelf scheidsrechter (spelbegeleider) regelen bij O8 / O12 (koop fluitje)</a:t>
            </a:r>
          </a:p>
          <a:p>
            <a:endParaRPr lang="nl-NL" sz="800" dirty="0"/>
          </a:p>
          <a:p>
            <a:pPr marL="285750" indent="-285750">
              <a:buFont typeface="Arial" panose="020B0604020202020204" pitchFamily="34" charset="0"/>
              <a:buChar char="•"/>
            </a:pPr>
            <a:r>
              <a:rPr lang="nl-NL" dirty="0"/>
              <a:t>Aanstelling scheidsrechters vanuit club O13 / O23 meestal op vrijdag </a:t>
            </a:r>
            <a:br>
              <a:rPr lang="nl-NL" dirty="0"/>
            </a:br>
            <a:r>
              <a:rPr lang="nl-NL" dirty="0"/>
              <a:t>(geen garantie dat er een scheidsrechter beschikbaar is!)</a:t>
            </a:r>
          </a:p>
          <a:p>
            <a:r>
              <a:rPr lang="nl-NL" dirty="0">
                <a:sym typeface="Wingdings" panose="05000000000000000000" pitchFamily="2" charset="2"/>
              </a:rPr>
              <a:t>	 </a:t>
            </a:r>
            <a:r>
              <a:rPr lang="nl-NL" dirty="0"/>
              <a:t>“Eigen” scheidsrechter als back-up bij O13 / O23</a:t>
            </a:r>
          </a:p>
          <a:p>
            <a:pPr marL="285750" indent="-285750">
              <a:buFont typeface="Arial" panose="020B0604020202020204" pitchFamily="34" charset="0"/>
              <a:buChar char="•"/>
            </a:pPr>
            <a:endParaRPr lang="nl-NL" sz="800" dirty="0"/>
          </a:p>
          <a:p>
            <a:pPr marL="285750" indent="-285750">
              <a:buFont typeface="Arial" panose="020B0604020202020204" pitchFamily="34" charset="0"/>
              <a:buChar char="•"/>
            </a:pPr>
            <a:r>
              <a:rPr lang="nl-NL" dirty="0"/>
              <a:t>Altijd zelf een grensrechter regelen bij O13 / O23</a:t>
            </a:r>
          </a:p>
          <a:p>
            <a:pPr marL="285750" indent="-285750">
              <a:buFont typeface="Arial" panose="020B0604020202020204" pitchFamily="34" charset="0"/>
              <a:buChar char="•"/>
            </a:pPr>
            <a:endParaRPr lang="nl-NL" sz="800" dirty="0"/>
          </a:p>
          <a:p>
            <a:r>
              <a:rPr lang="nl-NL" dirty="0">
                <a:solidFill>
                  <a:srgbClr val="EE7623"/>
                </a:solidFill>
              </a:rPr>
              <a:t>NB: Spelbegeleiders, scheidsrechters en grensrechters coachen niet!</a:t>
            </a:r>
          </a:p>
          <a:p>
            <a:endParaRPr lang="nl-NL" dirty="0"/>
          </a:p>
          <a:p>
            <a:endParaRPr lang="nl-NL" dirty="0"/>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18</a:t>
            </a:fld>
            <a:endParaRPr lang="nl-NL" dirty="0"/>
          </a:p>
        </p:txBody>
      </p:sp>
    </p:spTree>
    <p:extLst>
      <p:ext uri="{BB962C8B-B14F-4D97-AF65-F5344CB8AC3E}">
        <p14:creationId xmlns:p14="http://schemas.microsoft.com/office/powerpoint/2010/main" val="4148686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Wedstrijddag</a:t>
            </a:r>
          </a:p>
        </p:txBody>
      </p:sp>
      <p:sp>
        <p:nvSpPr>
          <p:cNvPr id="3" name="Tijdelijke aanduiding voor tekst 2">
            <a:extLst>
              <a:ext uri="{FF2B5EF4-FFF2-40B4-BE49-F238E27FC236}">
                <a16:creationId xmlns:a16="http://schemas.microsoft.com/office/drawing/2014/main" id="{E2E1AA61-D46F-A066-DC07-138DF0C40104}"/>
              </a:ext>
            </a:extLst>
          </p:cNvPr>
          <p:cNvSpPr>
            <a:spLocks noGrp="1"/>
          </p:cNvSpPr>
          <p:nvPr>
            <p:ph type="body" sz="quarter" idx="10"/>
          </p:nvPr>
        </p:nvSpPr>
        <p:spPr>
          <a:xfrm>
            <a:off x="628649" y="1595718"/>
            <a:ext cx="7871884" cy="3717062"/>
          </a:xfrm>
        </p:spPr>
        <p:txBody>
          <a:bodyPr/>
          <a:lstStyle/>
          <a:p>
            <a:r>
              <a:rPr lang="nl-NL" dirty="0">
                <a:solidFill>
                  <a:schemeClr val="accent1"/>
                </a:solidFill>
              </a:rPr>
              <a:t>Verzamelen team</a:t>
            </a:r>
          </a:p>
          <a:p>
            <a:pPr marL="285750" indent="-285750">
              <a:buFont typeface="Arial" panose="020B0604020202020204" pitchFamily="34" charset="0"/>
              <a:buChar char="•"/>
            </a:pPr>
            <a:r>
              <a:rPr lang="nl-NL" dirty="0"/>
              <a:t>Afspraak in de week voorafgaand in de app (tijd, plaats)</a:t>
            </a:r>
          </a:p>
          <a:p>
            <a:pPr marL="285750" indent="-285750">
              <a:buFont typeface="Arial" panose="020B0604020202020204" pitchFamily="34" charset="0"/>
              <a:buChar char="•"/>
            </a:pPr>
            <a:r>
              <a:rPr lang="nl-NL" dirty="0"/>
              <a:t>Wanneer nodig, lenen spelers. Benaderen via andere teamleiders!</a:t>
            </a:r>
          </a:p>
          <a:p>
            <a:pPr marL="285750" indent="-285750">
              <a:buFont typeface="Arial" panose="020B0604020202020204" pitchFamily="34" charset="0"/>
              <a:buChar char="•"/>
            </a:pPr>
            <a:r>
              <a:rPr lang="nl-NL" dirty="0"/>
              <a:t>Bij uitwedstrijden NIET verzamelen bij de club (spreek andere locatie af)</a:t>
            </a:r>
          </a:p>
          <a:p>
            <a:pPr marL="285750" indent="-285750">
              <a:buFont typeface="Arial" panose="020B0604020202020204" pitchFamily="34" charset="0"/>
              <a:buChar char="•"/>
            </a:pPr>
            <a:r>
              <a:rPr lang="nl-NL" dirty="0"/>
              <a:t>Teamleiders melden team aan bij het wedstrijdsecretariaat</a:t>
            </a:r>
          </a:p>
          <a:p>
            <a:pPr marL="285750" indent="-285750">
              <a:buFont typeface="Arial" panose="020B0604020202020204" pitchFamily="34" charset="0"/>
              <a:buChar char="•"/>
            </a:pPr>
            <a:r>
              <a:rPr lang="nl-NL" dirty="0"/>
              <a:t>Invullen digitaal wedstrijdformulier op mobiel (Wedstrijdzakenapp)</a:t>
            </a:r>
          </a:p>
          <a:p>
            <a:pPr marL="285750" indent="-285750">
              <a:buFont typeface="Arial" panose="020B0604020202020204" pitchFamily="34" charset="0"/>
              <a:buChar char="•"/>
            </a:pPr>
            <a:r>
              <a:rPr lang="nl-NL" dirty="0"/>
              <a:t>Spelers die niet op het wedstrijdformulier staan spelen </a:t>
            </a:r>
            <a:r>
              <a:rPr lang="nl-NL" dirty="0">
                <a:solidFill>
                  <a:srgbClr val="FF0000"/>
                </a:solidFill>
              </a:rPr>
              <a:t>NIET</a:t>
            </a:r>
            <a:r>
              <a:rPr lang="nl-NL" dirty="0"/>
              <a:t>!</a:t>
            </a:r>
          </a:p>
          <a:p>
            <a:r>
              <a:rPr lang="nl-NL" dirty="0">
                <a:solidFill>
                  <a:schemeClr val="accent1"/>
                </a:solidFill>
              </a:rPr>
              <a:t>Thuiswedstrijden tegen teams in oranje </a:t>
            </a:r>
          </a:p>
          <a:p>
            <a:pPr marL="285750" indent="-285750">
              <a:buFont typeface="Arial" panose="020B0604020202020204" pitchFamily="34" charset="0"/>
              <a:buChar char="•"/>
            </a:pPr>
            <a:r>
              <a:rPr lang="nl-NL" dirty="0"/>
              <a:t>Reservekleding ophalen bij uitgifteruimte - op dinsdagavond gewassen inleveren</a:t>
            </a:r>
          </a:p>
          <a:p>
            <a:endParaRPr lang="nl-NL" dirty="0"/>
          </a:p>
          <a:p>
            <a:endParaRPr lang="nl-NL" dirty="0"/>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19</a:t>
            </a:fld>
            <a:endParaRPr lang="nl-NL" dirty="0"/>
          </a:p>
        </p:txBody>
      </p:sp>
    </p:spTree>
    <p:extLst>
      <p:ext uri="{BB962C8B-B14F-4D97-AF65-F5344CB8AC3E}">
        <p14:creationId xmlns:p14="http://schemas.microsoft.com/office/powerpoint/2010/main" val="1891014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094B8-B41E-2810-94F2-3049C243B949}"/>
              </a:ext>
            </a:extLst>
          </p:cNvPr>
          <p:cNvSpPr>
            <a:spLocks noGrp="1"/>
          </p:cNvSpPr>
          <p:nvPr>
            <p:ph type="title"/>
          </p:nvPr>
        </p:nvSpPr>
        <p:spPr/>
        <p:txBody>
          <a:bodyPr/>
          <a:lstStyle/>
          <a:p>
            <a:r>
              <a:rPr lang="nl-NL" dirty="0"/>
              <a:t>Welkom bij de voetbalclub van De Meern</a:t>
            </a:r>
          </a:p>
        </p:txBody>
      </p:sp>
      <p:sp>
        <p:nvSpPr>
          <p:cNvPr id="4" name="Tijdelijke aanduiding voor dianummer 3">
            <a:extLst>
              <a:ext uri="{FF2B5EF4-FFF2-40B4-BE49-F238E27FC236}">
                <a16:creationId xmlns:a16="http://schemas.microsoft.com/office/drawing/2014/main" id="{DC3328ED-F7D6-302B-3840-EEC704BA0002}"/>
              </a:ext>
            </a:extLst>
          </p:cNvPr>
          <p:cNvSpPr>
            <a:spLocks noGrp="1"/>
          </p:cNvSpPr>
          <p:nvPr>
            <p:ph type="sldNum" sz="quarter" idx="4"/>
          </p:nvPr>
        </p:nvSpPr>
        <p:spPr/>
        <p:txBody>
          <a:bodyPr/>
          <a:lstStyle/>
          <a:p>
            <a:fld id="{F2DF9EC1-4EF6-8E4B-B7F3-EFCD656F9662}" type="slidenum">
              <a:rPr lang="nl-NL" smtClean="0"/>
              <a:pPr/>
              <a:t>2</a:t>
            </a:fld>
            <a:endParaRPr lang="nl-NL" dirty="0"/>
          </a:p>
        </p:txBody>
      </p:sp>
      <p:pic>
        <p:nvPicPr>
          <p:cNvPr id="11" name="Tijdelijke aanduiding voor afbeelding 10">
            <a:extLst>
              <a:ext uri="{FF2B5EF4-FFF2-40B4-BE49-F238E27FC236}">
                <a16:creationId xmlns:a16="http://schemas.microsoft.com/office/drawing/2014/main" id="{E5CE880E-19F3-DEE9-A697-DBB2AB2152C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28649" y="1595718"/>
            <a:ext cx="7054195" cy="3613760"/>
          </a:xfrm>
        </p:spPr>
      </p:pic>
    </p:spTree>
    <p:extLst>
      <p:ext uri="{BB962C8B-B14F-4D97-AF65-F5344CB8AC3E}">
        <p14:creationId xmlns:p14="http://schemas.microsoft.com/office/powerpoint/2010/main" val="1056398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Wedstrijddag</a:t>
            </a:r>
          </a:p>
        </p:txBody>
      </p:sp>
      <p:sp>
        <p:nvSpPr>
          <p:cNvPr id="3" name="Tijdelijke aanduiding voor tekst 2">
            <a:extLst>
              <a:ext uri="{FF2B5EF4-FFF2-40B4-BE49-F238E27FC236}">
                <a16:creationId xmlns:a16="http://schemas.microsoft.com/office/drawing/2014/main" id="{E2E1AA61-D46F-A066-DC07-138DF0C40104}"/>
              </a:ext>
            </a:extLst>
          </p:cNvPr>
          <p:cNvSpPr>
            <a:spLocks noGrp="1"/>
          </p:cNvSpPr>
          <p:nvPr>
            <p:ph type="body" sz="quarter" idx="10"/>
          </p:nvPr>
        </p:nvSpPr>
        <p:spPr>
          <a:xfrm>
            <a:off x="628649" y="1173018"/>
            <a:ext cx="7543078" cy="4139762"/>
          </a:xfrm>
        </p:spPr>
        <p:txBody>
          <a:bodyPr/>
          <a:lstStyle/>
          <a:p>
            <a:r>
              <a:rPr lang="nl-NL" dirty="0">
                <a:solidFill>
                  <a:schemeClr val="accent1"/>
                </a:solidFill>
              </a:rPr>
              <a:t>Voor de wedstrijd</a:t>
            </a:r>
          </a:p>
          <a:p>
            <a:pPr marL="285750" indent="-285750">
              <a:buFontTx/>
              <a:buChar char="-"/>
            </a:pPr>
            <a:r>
              <a:rPr lang="nl-NL" dirty="0"/>
              <a:t>Goede warming-up (voor midden- en bovenbouw standaard V.V. De Meern)</a:t>
            </a:r>
          </a:p>
          <a:p>
            <a:pPr marL="285750" indent="-285750">
              <a:buFontTx/>
              <a:buChar char="-"/>
            </a:pPr>
            <a:r>
              <a:rPr lang="nl-NL" dirty="0"/>
              <a:t>Zorg dat het veld vrij is (geen doeltjes en dergelijke langs de lijn)</a:t>
            </a:r>
          </a:p>
          <a:p>
            <a:pPr marL="285750" indent="-285750">
              <a:buFontTx/>
              <a:buChar char="-"/>
            </a:pPr>
            <a:r>
              <a:rPr lang="nl-NL" dirty="0"/>
              <a:t>Leg contact met coach tegenstander en scheidsrechter</a:t>
            </a:r>
          </a:p>
          <a:p>
            <a:pPr marL="285750" indent="-285750">
              <a:buFontTx/>
              <a:buChar char="-"/>
            </a:pPr>
            <a:r>
              <a:rPr lang="nl-NL" dirty="0"/>
              <a:t>Controle spelerspassen (O13 en ouder)</a:t>
            </a:r>
          </a:p>
          <a:p>
            <a:pPr marL="285750" indent="-285750">
              <a:buFontTx/>
              <a:buChar char="-"/>
            </a:pPr>
            <a:r>
              <a:rPr lang="nl-NL" dirty="0"/>
              <a:t>Positief coachen, gebruik time-out (O8 / O12). </a:t>
            </a:r>
          </a:p>
          <a:p>
            <a:pPr marL="285750" indent="-285750">
              <a:buFontTx/>
              <a:buChar char="-"/>
            </a:pPr>
            <a:r>
              <a:rPr lang="nl-NL" dirty="0"/>
              <a:t>Laat spelers zelf de beslissingen nemen (geen voorzegvoetbal)</a:t>
            </a:r>
          </a:p>
          <a:p>
            <a:pPr marL="285750" indent="-285750">
              <a:buFontTx/>
              <a:buChar char="-"/>
            </a:pPr>
            <a:r>
              <a:rPr lang="nl-NL" dirty="0"/>
              <a:t>Voorkom altijd staken van wedstrijden</a:t>
            </a:r>
          </a:p>
          <a:p>
            <a:pPr marL="285750" indent="-285750">
              <a:buFontTx/>
              <a:buChar char="-"/>
            </a:pPr>
            <a:r>
              <a:rPr lang="nl-NL" dirty="0"/>
              <a:t>Accepteer “thuisfluiters”. Indienen van protesten heeft geen enkele zin</a:t>
            </a:r>
          </a:p>
          <a:p>
            <a:pPr marL="285750" indent="-285750">
              <a:buFontTx/>
              <a:buChar char="-"/>
            </a:pPr>
            <a:r>
              <a:rPr lang="nl-NL" dirty="0"/>
              <a:t>Ouders achter de hekken (geen ouders direct langs de lijn)</a:t>
            </a:r>
          </a:p>
          <a:p>
            <a:endParaRPr lang="nl-NL" dirty="0"/>
          </a:p>
          <a:p>
            <a:endParaRPr lang="nl-NL" dirty="0"/>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20</a:t>
            </a:fld>
            <a:endParaRPr lang="nl-NL" dirty="0"/>
          </a:p>
        </p:txBody>
      </p:sp>
    </p:spTree>
    <p:extLst>
      <p:ext uri="{BB962C8B-B14F-4D97-AF65-F5344CB8AC3E}">
        <p14:creationId xmlns:p14="http://schemas.microsoft.com/office/powerpoint/2010/main" val="1135040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Wedstrijddag</a:t>
            </a:r>
          </a:p>
        </p:txBody>
      </p:sp>
      <p:sp>
        <p:nvSpPr>
          <p:cNvPr id="3" name="Tijdelijke aanduiding voor tekst 2">
            <a:extLst>
              <a:ext uri="{FF2B5EF4-FFF2-40B4-BE49-F238E27FC236}">
                <a16:creationId xmlns:a16="http://schemas.microsoft.com/office/drawing/2014/main" id="{E2E1AA61-D46F-A066-DC07-138DF0C40104}"/>
              </a:ext>
            </a:extLst>
          </p:cNvPr>
          <p:cNvSpPr>
            <a:spLocks noGrp="1"/>
          </p:cNvSpPr>
          <p:nvPr>
            <p:ph type="body" sz="quarter" idx="10"/>
          </p:nvPr>
        </p:nvSpPr>
        <p:spPr>
          <a:xfrm>
            <a:off x="628648" y="1595718"/>
            <a:ext cx="7651751" cy="3717062"/>
          </a:xfrm>
        </p:spPr>
        <p:txBody>
          <a:bodyPr/>
          <a:lstStyle/>
          <a:p>
            <a:r>
              <a:rPr lang="nl-NL" dirty="0">
                <a:solidFill>
                  <a:schemeClr val="accent1"/>
                </a:solidFill>
              </a:rPr>
              <a:t>Na de wedstrijd</a:t>
            </a:r>
          </a:p>
          <a:p>
            <a:pPr marL="285750" indent="-285750">
              <a:buFontTx/>
              <a:buChar char="-"/>
            </a:pPr>
            <a:r>
              <a:rPr lang="nl-NL" dirty="0"/>
              <a:t>O8 tot en met O12 – Penalty's nemen als de tijd dat toelaat. </a:t>
            </a:r>
            <a:r>
              <a:rPr lang="nl-NL" u="sng" dirty="0"/>
              <a:t>Let op eindtijd</a:t>
            </a:r>
            <a:r>
              <a:rPr lang="nl-NL" dirty="0"/>
              <a:t>!</a:t>
            </a:r>
          </a:p>
          <a:p>
            <a:r>
              <a:rPr lang="nl-NL" dirty="0"/>
              <a:t>	Geldt in het bijzonder voor veld 5 en 6. Uitloop niet mogelijk </a:t>
            </a:r>
          </a:p>
          <a:p>
            <a:pPr marL="285750" indent="-285750">
              <a:buFontTx/>
              <a:buChar char="-"/>
            </a:pPr>
            <a:r>
              <a:rPr lang="nl-NL" dirty="0"/>
              <a:t>Spelers beide teams bedanken elkaar voor de wedstrijd, coaches ook</a:t>
            </a:r>
          </a:p>
          <a:p>
            <a:pPr marL="285750" indent="-285750">
              <a:buFontTx/>
              <a:buChar char="-"/>
            </a:pPr>
            <a:r>
              <a:rPr lang="nl-NL" dirty="0"/>
              <a:t>Dank de scheidsrechter/spelbegeleider</a:t>
            </a:r>
          </a:p>
          <a:p>
            <a:pPr marL="285750" indent="-285750">
              <a:buFontTx/>
              <a:buChar char="-"/>
            </a:pPr>
            <a:r>
              <a:rPr lang="nl-NL" dirty="0">
                <a:solidFill>
                  <a:srgbClr val="EE7623"/>
                </a:solidFill>
              </a:rPr>
              <a:t>Ruim veld op, plaats verplaatsbare doelen op opstelplaats. Niks laten staan</a:t>
            </a:r>
          </a:p>
          <a:p>
            <a:pPr marL="285750" indent="-285750">
              <a:buFontTx/>
              <a:buChar char="-"/>
            </a:pPr>
            <a:r>
              <a:rPr lang="nl-NL" dirty="0"/>
              <a:t>Thuiswedstrijd – Limonade halen bij uitgifteruimte (ook voor tegenstander)</a:t>
            </a:r>
          </a:p>
          <a:p>
            <a:pPr marL="285750" indent="-285750">
              <a:buFontTx/>
              <a:buChar char="-"/>
            </a:pPr>
            <a:r>
              <a:rPr lang="nl-NL" dirty="0"/>
              <a:t>Nabespreking, maar douchen is niet verplicht</a:t>
            </a:r>
          </a:p>
          <a:p>
            <a:pPr marL="285750" indent="-285750">
              <a:buFontTx/>
              <a:buChar char="-"/>
            </a:pPr>
            <a:r>
              <a:rPr lang="nl-NL" dirty="0"/>
              <a:t>Bij eigen spelbegeleider/scheidsrechter: Vastleggen uitslag in Wedstrijdzakenapp</a:t>
            </a:r>
          </a:p>
          <a:p>
            <a:endParaRPr lang="nl-NL" dirty="0"/>
          </a:p>
          <a:p>
            <a:endParaRPr lang="nl-NL" dirty="0"/>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21</a:t>
            </a:fld>
            <a:endParaRPr lang="nl-NL" dirty="0"/>
          </a:p>
        </p:txBody>
      </p:sp>
    </p:spTree>
    <p:extLst>
      <p:ext uri="{BB962C8B-B14F-4D97-AF65-F5344CB8AC3E}">
        <p14:creationId xmlns:p14="http://schemas.microsoft.com/office/powerpoint/2010/main" val="2022741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Overige zaken</a:t>
            </a:r>
          </a:p>
        </p:txBody>
      </p:sp>
      <p:sp>
        <p:nvSpPr>
          <p:cNvPr id="3" name="Tijdelijke aanduiding voor tekst 2">
            <a:extLst>
              <a:ext uri="{FF2B5EF4-FFF2-40B4-BE49-F238E27FC236}">
                <a16:creationId xmlns:a16="http://schemas.microsoft.com/office/drawing/2014/main" id="{E2E1AA61-D46F-A066-DC07-138DF0C40104}"/>
              </a:ext>
            </a:extLst>
          </p:cNvPr>
          <p:cNvSpPr>
            <a:spLocks noGrp="1"/>
          </p:cNvSpPr>
          <p:nvPr>
            <p:ph type="body" sz="quarter" idx="10"/>
          </p:nvPr>
        </p:nvSpPr>
        <p:spPr>
          <a:xfrm>
            <a:off x="628648" y="1595718"/>
            <a:ext cx="7651751" cy="3717062"/>
          </a:xfrm>
        </p:spPr>
        <p:txBody>
          <a:bodyPr/>
          <a:lstStyle/>
          <a:p>
            <a:pPr>
              <a:lnSpc>
                <a:spcPct val="100000"/>
              </a:lnSpc>
              <a:spcAft>
                <a:spcPts val="600"/>
              </a:spcAft>
            </a:pPr>
            <a:r>
              <a:rPr lang="nl-NL" dirty="0">
                <a:solidFill>
                  <a:schemeClr val="accent1"/>
                </a:solidFill>
              </a:rPr>
              <a:t>Afgelastingen</a:t>
            </a:r>
          </a:p>
          <a:p>
            <a:pPr marL="285750" indent="-285750">
              <a:lnSpc>
                <a:spcPct val="100000"/>
              </a:lnSpc>
              <a:spcAft>
                <a:spcPts val="600"/>
              </a:spcAft>
              <a:buFontTx/>
              <a:buChar char="-"/>
            </a:pPr>
            <a:r>
              <a:rPr lang="nl-NL" dirty="0"/>
              <a:t>via Voetbal.nl app en Wedstrijdzakenapp (meldingen toestaan)</a:t>
            </a:r>
          </a:p>
          <a:p>
            <a:pPr marL="285750" indent="-285750">
              <a:lnSpc>
                <a:spcPct val="100000"/>
              </a:lnSpc>
              <a:spcAft>
                <a:spcPts val="600"/>
              </a:spcAft>
              <a:buFontTx/>
              <a:buChar char="-"/>
            </a:pPr>
            <a:r>
              <a:rPr lang="nl-NL" dirty="0"/>
              <a:t>Afgelasten kan tot kort voor de wedstrijd. Bij kunstgras ook bij vorst/sneeuw</a:t>
            </a:r>
          </a:p>
          <a:p>
            <a:pPr marL="285750" indent="-285750">
              <a:lnSpc>
                <a:spcPct val="100000"/>
              </a:lnSpc>
              <a:spcAft>
                <a:spcPts val="600"/>
              </a:spcAft>
              <a:buFontTx/>
              <a:buChar char="-"/>
            </a:pPr>
            <a:r>
              <a:rPr lang="nl-NL" dirty="0"/>
              <a:t>Check de V.V. De Meern site en de Whatsapp groepen voor trainers/leiders.</a:t>
            </a:r>
          </a:p>
          <a:p>
            <a:pPr>
              <a:lnSpc>
                <a:spcPct val="100000"/>
              </a:lnSpc>
              <a:spcAft>
                <a:spcPts val="600"/>
              </a:spcAft>
            </a:pPr>
            <a:r>
              <a:rPr lang="nl-NL" dirty="0">
                <a:solidFill>
                  <a:srgbClr val="EE7623"/>
                </a:solidFill>
              </a:rPr>
              <a:t>Verplaatsen wedstrijden</a:t>
            </a:r>
          </a:p>
          <a:p>
            <a:pPr marL="285750" indent="-285750">
              <a:lnSpc>
                <a:spcPct val="100000"/>
              </a:lnSpc>
              <a:spcAft>
                <a:spcPts val="600"/>
              </a:spcAft>
              <a:buFontTx/>
              <a:buChar char="-"/>
            </a:pPr>
            <a:r>
              <a:rPr lang="nl-NL" dirty="0"/>
              <a:t>Altijd via wedstrijdsecretariaat (</a:t>
            </a:r>
            <a:r>
              <a:rPr lang="nl-NL" dirty="0">
                <a:hlinkClick r:id="rId3"/>
              </a:rPr>
              <a:t>wedstrijdsecretarisjunioren@vvdemeern.nl</a:t>
            </a:r>
            <a:r>
              <a:rPr lang="nl-NL" dirty="0"/>
              <a:t> </a:t>
            </a:r>
          </a:p>
          <a:p>
            <a:pPr>
              <a:lnSpc>
                <a:spcPct val="100000"/>
              </a:lnSpc>
              <a:spcAft>
                <a:spcPts val="600"/>
              </a:spcAft>
            </a:pPr>
            <a:r>
              <a:rPr lang="nl-NL" dirty="0">
                <a:solidFill>
                  <a:srgbClr val="EE7623"/>
                </a:solidFill>
              </a:rPr>
              <a:t>Problemen tijdens wedstrijden, tuchtzaken, andere verenigingen, KNVB</a:t>
            </a:r>
          </a:p>
          <a:p>
            <a:pPr marL="285750" indent="-285750">
              <a:lnSpc>
                <a:spcPct val="100000"/>
              </a:lnSpc>
              <a:spcAft>
                <a:spcPts val="600"/>
              </a:spcAft>
              <a:buFontTx/>
              <a:buChar char="-"/>
            </a:pPr>
            <a:r>
              <a:rPr lang="nl-NL" dirty="0"/>
              <a:t>Altijd melden bij </a:t>
            </a:r>
            <a:r>
              <a:rPr lang="nl-NL" dirty="0">
                <a:hlinkClick r:id="rId4"/>
              </a:rPr>
              <a:t>operatiejeugd@vvdemeern.nl</a:t>
            </a:r>
            <a:r>
              <a:rPr lang="nl-NL" dirty="0"/>
              <a:t>. Niet zelfstandig richting KNVB</a:t>
            </a:r>
          </a:p>
          <a:p>
            <a:pPr>
              <a:lnSpc>
                <a:spcPct val="100000"/>
              </a:lnSpc>
              <a:spcAft>
                <a:spcPts val="600"/>
              </a:spcAft>
            </a:pPr>
            <a:r>
              <a:rPr lang="nl-NL" dirty="0">
                <a:solidFill>
                  <a:srgbClr val="EE7623"/>
                </a:solidFill>
              </a:rPr>
              <a:t>Oefenwedstrijden</a:t>
            </a:r>
          </a:p>
          <a:p>
            <a:pPr marL="285750" indent="-285750">
              <a:lnSpc>
                <a:spcPct val="100000"/>
              </a:lnSpc>
              <a:spcAft>
                <a:spcPts val="600"/>
              </a:spcAft>
              <a:buFontTx/>
              <a:buChar char="-"/>
            </a:pPr>
            <a:r>
              <a:rPr lang="nl-NL" dirty="0"/>
              <a:t>Zelf tegenstander regelen. Thuis aanvraag veld via wedstrijdsecretariaat. Melden</a:t>
            </a:r>
          </a:p>
          <a:p>
            <a:pPr>
              <a:lnSpc>
                <a:spcPct val="100000"/>
              </a:lnSpc>
              <a:spcAft>
                <a:spcPts val="600"/>
              </a:spcAft>
            </a:pPr>
            <a:r>
              <a:rPr lang="nl-NL" dirty="0">
                <a:solidFill>
                  <a:srgbClr val="EE7623"/>
                </a:solidFill>
              </a:rPr>
              <a:t>Toernooien</a:t>
            </a:r>
          </a:p>
          <a:p>
            <a:pPr marL="285750" indent="-285750">
              <a:lnSpc>
                <a:spcPct val="100000"/>
              </a:lnSpc>
              <a:spcAft>
                <a:spcPts val="600"/>
              </a:spcAft>
              <a:buFontTx/>
              <a:buChar char="-"/>
            </a:pPr>
            <a:r>
              <a:rPr lang="nl-NL" dirty="0"/>
              <a:t>Team regelt zelf uittoernooien. Ieder jaar thuistoernooi voor O8-O16</a:t>
            </a:r>
          </a:p>
          <a:p>
            <a:endParaRPr lang="nl-NL" dirty="0"/>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22</a:t>
            </a:fld>
            <a:endParaRPr lang="nl-NL" dirty="0"/>
          </a:p>
        </p:txBody>
      </p:sp>
    </p:spTree>
    <p:extLst>
      <p:ext uri="{BB962C8B-B14F-4D97-AF65-F5344CB8AC3E}">
        <p14:creationId xmlns:p14="http://schemas.microsoft.com/office/powerpoint/2010/main" val="2273018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Spelers</a:t>
            </a:r>
          </a:p>
        </p:txBody>
      </p:sp>
      <p:sp>
        <p:nvSpPr>
          <p:cNvPr id="3" name="Tijdelijke aanduiding voor tekst 2">
            <a:extLst>
              <a:ext uri="{FF2B5EF4-FFF2-40B4-BE49-F238E27FC236}">
                <a16:creationId xmlns:a16="http://schemas.microsoft.com/office/drawing/2014/main" id="{E2E1AA61-D46F-A066-DC07-138DF0C40104}"/>
              </a:ext>
            </a:extLst>
          </p:cNvPr>
          <p:cNvSpPr>
            <a:spLocks noGrp="1"/>
          </p:cNvSpPr>
          <p:nvPr>
            <p:ph type="body" sz="quarter" idx="10"/>
          </p:nvPr>
        </p:nvSpPr>
        <p:spPr>
          <a:xfrm>
            <a:off x="628649" y="1595718"/>
            <a:ext cx="7428231" cy="3604932"/>
          </a:xfrm>
        </p:spPr>
        <p:txBody>
          <a:bodyPr/>
          <a:lstStyle/>
          <a:p>
            <a:pPr marL="285750" indent="-285750">
              <a:buFont typeface="Arial" panose="020B0604020202020204" pitchFamily="34" charset="0"/>
              <a:buChar char="•"/>
            </a:pPr>
            <a:r>
              <a:rPr lang="nl-NL" dirty="0"/>
              <a:t>Als speler maak je onderdeel uit van een team</a:t>
            </a:r>
          </a:p>
          <a:p>
            <a:pPr marL="285750" indent="-285750">
              <a:buFont typeface="Arial" panose="020B0604020202020204" pitchFamily="34" charset="0"/>
              <a:buChar char="•"/>
            </a:pPr>
            <a:r>
              <a:rPr lang="nl-NL" dirty="0"/>
              <a:t>Voetballen doe je samen, het is een teamsport</a:t>
            </a:r>
          </a:p>
          <a:p>
            <a:pPr marL="285750" indent="-285750">
              <a:buFont typeface="Arial" panose="020B0604020202020204" pitchFamily="34" charset="0"/>
              <a:buChar char="•"/>
            </a:pPr>
            <a:r>
              <a:rPr lang="nl-NL" dirty="0"/>
              <a:t>Trainen hoort erbij</a:t>
            </a:r>
            <a:endParaRPr lang="nl-NL" strike="sngStrike" dirty="0">
              <a:solidFill>
                <a:srgbClr val="FF0000"/>
              </a:solidFill>
            </a:endParaRPr>
          </a:p>
          <a:p>
            <a:pPr marL="285750" indent="-285750">
              <a:buFont typeface="Arial" panose="020B0604020202020204" pitchFamily="34" charset="0"/>
              <a:buChar char="•"/>
            </a:pPr>
            <a:r>
              <a:rPr lang="nl-NL" dirty="0"/>
              <a:t>Te vaak afwezig, minder spelen, </a:t>
            </a:r>
            <a:br>
              <a:rPr lang="nl-NL" dirty="0"/>
            </a:br>
            <a:r>
              <a:rPr lang="nl-NL" dirty="0"/>
              <a:t>	wanneer structureel dan gesprek;  gaan we door?</a:t>
            </a:r>
          </a:p>
          <a:p>
            <a:pPr marL="285750" indent="-285750">
              <a:buFont typeface="Arial" panose="020B0604020202020204" pitchFamily="34" charset="0"/>
              <a:buChar char="•"/>
            </a:pPr>
            <a:r>
              <a:rPr lang="nl-NL" dirty="0"/>
              <a:t>Spelers zijn onderling positief, teamleiding stimuleert dat</a:t>
            </a:r>
          </a:p>
          <a:p>
            <a:pPr marL="285750" indent="-285750">
              <a:buFont typeface="Arial" panose="020B0604020202020204" pitchFamily="34" charset="0"/>
              <a:buChar char="•"/>
            </a:pPr>
            <a:r>
              <a:rPr lang="nl-NL" dirty="0"/>
              <a:t>Plezier staat voorop!</a:t>
            </a:r>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23</a:t>
            </a:fld>
            <a:endParaRPr lang="nl-NL" dirty="0"/>
          </a:p>
        </p:txBody>
      </p:sp>
    </p:spTree>
    <p:extLst>
      <p:ext uri="{BB962C8B-B14F-4D97-AF65-F5344CB8AC3E}">
        <p14:creationId xmlns:p14="http://schemas.microsoft.com/office/powerpoint/2010/main" val="1200343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Rol ouders</a:t>
            </a:r>
          </a:p>
        </p:txBody>
      </p:sp>
      <p:sp>
        <p:nvSpPr>
          <p:cNvPr id="3" name="Tijdelijke aanduiding voor tekst 2">
            <a:extLst>
              <a:ext uri="{FF2B5EF4-FFF2-40B4-BE49-F238E27FC236}">
                <a16:creationId xmlns:a16="http://schemas.microsoft.com/office/drawing/2014/main" id="{E2E1AA61-D46F-A066-DC07-138DF0C40104}"/>
              </a:ext>
            </a:extLst>
          </p:cNvPr>
          <p:cNvSpPr>
            <a:spLocks noGrp="1"/>
          </p:cNvSpPr>
          <p:nvPr>
            <p:ph type="body" sz="quarter" idx="10"/>
          </p:nvPr>
        </p:nvSpPr>
        <p:spPr>
          <a:xfrm>
            <a:off x="628648" y="1433096"/>
            <a:ext cx="7054195" cy="3604932"/>
          </a:xfrm>
        </p:spPr>
        <p:txBody>
          <a:bodyPr/>
          <a:lstStyle/>
          <a:p>
            <a:pPr marL="285750" indent="-285750">
              <a:buFont typeface="Arial" panose="020B0604020202020204" pitchFamily="34" charset="0"/>
              <a:buChar char="•"/>
            </a:pPr>
            <a:r>
              <a:rPr lang="nl-NL" dirty="0"/>
              <a:t>Ouders zijn nodig om teams </a:t>
            </a:r>
            <a:r>
              <a:rPr lang="nl-NL" dirty="0">
                <a:solidFill>
                  <a:srgbClr val="FF0000"/>
                </a:solidFill>
              </a:rPr>
              <a:t>en de vereniging als geheel</a:t>
            </a:r>
            <a:r>
              <a:rPr lang="nl-NL" dirty="0"/>
              <a:t> te laten draaien</a:t>
            </a:r>
          </a:p>
          <a:p>
            <a:pPr marL="628650" lvl="1" indent="-285750">
              <a:buFont typeface="Arial" panose="020B0604020202020204" pitchFamily="34" charset="0"/>
              <a:buChar char="•"/>
            </a:pPr>
            <a:r>
              <a:rPr lang="nl-NL" dirty="0"/>
              <a:t>Leg aan ze uit wat je doet, war het team is en eventueel wat er misgaat.</a:t>
            </a:r>
          </a:p>
          <a:p>
            <a:pPr marL="285750" indent="-285750">
              <a:buFont typeface="Arial" panose="020B0604020202020204" pitchFamily="34" charset="0"/>
              <a:buChar char="•"/>
            </a:pPr>
            <a:r>
              <a:rPr lang="nl-NL" dirty="0"/>
              <a:t>Laat ze helpen voor en na de wedstrijd en/of training</a:t>
            </a:r>
          </a:p>
          <a:p>
            <a:pPr marL="285750" indent="-285750">
              <a:buFont typeface="Arial" panose="020B0604020202020204" pitchFamily="34" charset="0"/>
              <a:buChar char="•"/>
            </a:pPr>
            <a:r>
              <a:rPr lang="nl-NL" dirty="0"/>
              <a:t>Tijdens training en wedstrijden - zorg voor goede sfeer</a:t>
            </a:r>
          </a:p>
          <a:p>
            <a:endParaRPr lang="nl-NL" dirty="0"/>
          </a:p>
          <a:p>
            <a:r>
              <a:rPr lang="nl-NL" dirty="0"/>
              <a:t>Let dus op en spreek ze eventueel aan op:</a:t>
            </a:r>
          </a:p>
          <a:p>
            <a:pPr marL="285750" indent="-285750">
              <a:buFont typeface="Arial" panose="020B0604020202020204" pitchFamily="34" charset="0"/>
              <a:buChar char="•"/>
            </a:pPr>
            <a:r>
              <a:rPr lang="nl-NL" dirty="0"/>
              <a:t>Positieve ondersteuning, niet alleen eigen kind, maar het hele team</a:t>
            </a:r>
          </a:p>
          <a:p>
            <a:pPr marL="285750" indent="-285750">
              <a:buFont typeface="Arial" panose="020B0604020202020204" pitchFamily="34" charset="0"/>
              <a:buChar char="•"/>
            </a:pPr>
            <a:r>
              <a:rPr lang="nl-NL" dirty="0"/>
              <a:t>Coaches coachen, ouders moedigen aan</a:t>
            </a:r>
          </a:p>
          <a:p>
            <a:pPr marL="285750" indent="-285750">
              <a:buFont typeface="Arial" panose="020B0604020202020204" pitchFamily="34" charset="0"/>
              <a:buChar char="•"/>
            </a:pPr>
            <a:r>
              <a:rPr lang="nl-NL" dirty="0"/>
              <a:t>Geen voorzegvoetbal</a:t>
            </a:r>
          </a:p>
          <a:p>
            <a:pPr marL="285750" indent="-285750">
              <a:buFont typeface="Arial" panose="020B0604020202020204" pitchFamily="34" charset="0"/>
              <a:buChar char="•"/>
            </a:pPr>
            <a:r>
              <a:rPr lang="nl-NL" dirty="0"/>
              <a:t>Respect voor de scheidsrechter/spelbegeleider</a:t>
            </a:r>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24</a:t>
            </a:fld>
            <a:endParaRPr lang="nl-NL" dirty="0"/>
          </a:p>
        </p:txBody>
      </p:sp>
    </p:spTree>
    <p:extLst>
      <p:ext uri="{BB962C8B-B14F-4D97-AF65-F5344CB8AC3E}">
        <p14:creationId xmlns:p14="http://schemas.microsoft.com/office/powerpoint/2010/main" val="2903440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F8C63C-89BF-A8D8-3401-2795BACF4928}"/>
              </a:ext>
            </a:extLst>
          </p:cNvPr>
          <p:cNvSpPr>
            <a:spLocks noGrp="1"/>
          </p:cNvSpPr>
          <p:nvPr>
            <p:ph type="title"/>
          </p:nvPr>
        </p:nvSpPr>
        <p:spPr/>
        <p:txBody>
          <a:bodyPr/>
          <a:lstStyle/>
          <a:p>
            <a:r>
              <a:rPr lang="nl-NL" dirty="0"/>
              <a:t>Gezondheid</a:t>
            </a:r>
          </a:p>
        </p:txBody>
      </p:sp>
      <p:sp>
        <p:nvSpPr>
          <p:cNvPr id="3" name="Tijdelijke aanduiding voor tekst 2">
            <a:extLst>
              <a:ext uri="{FF2B5EF4-FFF2-40B4-BE49-F238E27FC236}">
                <a16:creationId xmlns:a16="http://schemas.microsoft.com/office/drawing/2014/main" id="{CCADCFCA-7B97-2E42-3677-9885A5A985C3}"/>
              </a:ext>
            </a:extLst>
          </p:cNvPr>
          <p:cNvSpPr>
            <a:spLocks noGrp="1"/>
          </p:cNvSpPr>
          <p:nvPr>
            <p:ph type="body" sz="quarter" idx="10"/>
          </p:nvPr>
        </p:nvSpPr>
        <p:spPr>
          <a:xfrm>
            <a:off x="628649" y="1256145"/>
            <a:ext cx="7054195" cy="3944505"/>
          </a:xfrm>
        </p:spPr>
        <p:txBody>
          <a:bodyPr/>
          <a:lstStyle/>
          <a:p>
            <a:r>
              <a:rPr lang="nl-NL" dirty="0"/>
              <a:t>De gezondheid van de spelers staat altijd voorop, dus;</a:t>
            </a:r>
          </a:p>
          <a:p>
            <a:pPr marL="285750" indent="-285750">
              <a:buFont typeface="Arial" panose="020B0604020202020204" pitchFamily="34" charset="0"/>
              <a:buChar char="•"/>
            </a:pPr>
            <a:r>
              <a:rPr lang="nl-NL" dirty="0"/>
              <a:t>Geblesseerde spelers uit het veld halen – niet laten meetrainen</a:t>
            </a:r>
          </a:p>
          <a:p>
            <a:pPr marL="285750" indent="-285750">
              <a:buFont typeface="Arial" panose="020B0604020202020204" pitchFamily="34" charset="0"/>
              <a:buChar char="•"/>
            </a:pPr>
            <a:r>
              <a:rPr lang="nl-NL" dirty="0"/>
              <a:t>Neem hoofdwonden serieus.</a:t>
            </a:r>
          </a:p>
          <a:p>
            <a:pPr marL="285750" indent="-285750">
              <a:buFont typeface="Arial" panose="020B0604020202020204" pitchFamily="34" charset="0"/>
              <a:buChar char="•"/>
            </a:pPr>
            <a:r>
              <a:rPr lang="nl-NL" dirty="0"/>
              <a:t>Laat geblesseerde spelers voldoende rusten (vraag naar medische status)</a:t>
            </a:r>
          </a:p>
          <a:p>
            <a:endParaRPr lang="nl-NL" dirty="0"/>
          </a:p>
          <a:p>
            <a:r>
              <a:rPr lang="nl-NL" dirty="0"/>
              <a:t>Medische verzorging:</a:t>
            </a:r>
          </a:p>
          <a:p>
            <a:pPr marL="285750" indent="-285750">
              <a:buFontTx/>
              <a:buChar char="-"/>
            </a:pPr>
            <a:r>
              <a:rPr lang="nl-NL" dirty="0"/>
              <a:t>IJs ligt in de vriezer in de uitgifte ruimte; koelen helpt</a:t>
            </a:r>
          </a:p>
          <a:p>
            <a:pPr marL="285750" indent="-285750">
              <a:buFontTx/>
              <a:buChar char="-"/>
            </a:pPr>
            <a:r>
              <a:rPr lang="nl-NL" dirty="0"/>
              <a:t>Regel zelf een EHBO tasje</a:t>
            </a:r>
          </a:p>
          <a:p>
            <a:pPr marL="285750" indent="-285750">
              <a:buFontTx/>
              <a:buChar char="-"/>
            </a:pPr>
            <a:r>
              <a:rPr lang="nl-NL" dirty="0"/>
              <a:t>Ga naar voorlichtingen van de club</a:t>
            </a:r>
          </a:p>
          <a:p>
            <a:r>
              <a:rPr lang="nl-NL" dirty="0"/>
              <a:t>Maar ook:</a:t>
            </a:r>
          </a:p>
        </p:txBody>
      </p:sp>
      <p:sp>
        <p:nvSpPr>
          <p:cNvPr id="4" name="Tijdelijke aanduiding voor dianummer 3">
            <a:extLst>
              <a:ext uri="{FF2B5EF4-FFF2-40B4-BE49-F238E27FC236}">
                <a16:creationId xmlns:a16="http://schemas.microsoft.com/office/drawing/2014/main" id="{FAA29917-FED5-2982-4191-D47EA9092573}"/>
              </a:ext>
            </a:extLst>
          </p:cNvPr>
          <p:cNvSpPr>
            <a:spLocks noGrp="1"/>
          </p:cNvSpPr>
          <p:nvPr>
            <p:ph type="sldNum" sz="quarter" idx="4"/>
          </p:nvPr>
        </p:nvSpPr>
        <p:spPr/>
        <p:txBody>
          <a:bodyPr/>
          <a:lstStyle/>
          <a:p>
            <a:fld id="{F2DF9EC1-4EF6-8E4B-B7F3-EFCD656F9662}" type="slidenum">
              <a:rPr lang="nl-NL" smtClean="0"/>
              <a:pPr/>
              <a:t>25</a:t>
            </a:fld>
            <a:endParaRPr lang="nl-NL" dirty="0"/>
          </a:p>
        </p:txBody>
      </p:sp>
    </p:spTree>
    <p:extLst>
      <p:ext uri="{BB962C8B-B14F-4D97-AF65-F5344CB8AC3E}">
        <p14:creationId xmlns:p14="http://schemas.microsoft.com/office/powerpoint/2010/main" val="2270459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083EAF-548A-B399-E661-4DE9C9E9E77A}"/>
              </a:ext>
            </a:extLst>
          </p:cNvPr>
          <p:cNvSpPr>
            <a:spLocks noGrp="1"/>
          </p:cNvSpPr>
          <p:nvPr>
            <p:ph type="title"/>
          </p:nvPr>
        </p:nvSpPr>
        <p:spPr>
          <a:xfrm>
            <a:off x="628649" y="676972"/>
            <a:ext cx="7054195" cy="775597"/>
          </a:xfrm>
        </p:spPr>
        <p:txBody>
          <a:bodyPr/>
          <a:lstStyle/>
          <a:p>
            <a:r>
              <a:rPr lang="nl-NL" dirty="0"/>
              <a:t>Gezondheid - BALLEN OVERZICHT</a:t>
            </a:r>
            <a:br>
              <a:rPr lang="nl-NL" dirty="0"/>
            </a:br>
            <a:endParaRPr lang="nl-NL" dirty="0"/>
          </a:p>
        </p:txBody>
      </p:sp>
      <p:sp>
        <p:nvSpPr>
          <p:cNvPr id="3" name="Tijdelijke aanduiding voor tekst 2">
            <a:extLst>
              <a:ext uri="{FF2B5EF4-FFF2-40B4-BE49-F238E27FC236}">
                <a16:creationId xmlns:a16="http://schemas.microsoft.com/office/drawing/2014/main" id="{3898776C-6248-384A-3B8A-102A1594F1CE}"/>
              </a:ext>
            </a:extLst>
          </p:cNvPr>
          <p:cNvSpPr>
            <a:spLocks noGrp="1"/>
          </p:cNvSpPr>
          <p:nvPr>
            <p:ph type="body" sz="quarter" idx="10"/>
          </p:nvPr>
        </p:nvSpPr>
        <p:spPr/>
        <p:txBody>
          <a:bodyPr/>
          <a:lstStyle/>
          <a:p>
            <a:endParaRPr lang="nl-NL" dirty="0"/>
          </a:p>
        </p:txBody>
      </p:sp>
      <p:graphicFrame>
        <p:nvGraphicFramePr>
          <p:cNvPr id="4" name="Tabel 3">
            <a:extLst>
              <a:ext uri="{FF2B5EF4-FFF2-40B4-BE49-F238E27FC236}">
                <a16:creationId xmlns:a16="http://schemas.microsoft.com/office/drawing/2014/main" id="{33CC8BB2-27AE-8FFE-62F9-898CBD781144}"/>
              </a:ext>
            </a:extLst>
          </p:cNvPr>
          <p:cNvGraphicFramePr>
            <a:graphicFrameLocks noGrp="1"/>
          </p:cNvGraphicFramePr>
          <p:nvPr>
            <p:extLst>
              <p:ext uri="{D42A27DB-BD31-4B8C-83A1-F6EECF244321}">
                <p14:modId xmlns:p14="http://schemas.microsoft.com/office/powerpoint/2010/main" val="2316315470"/>
              </p:ext>
            </p:extLst>
          </p:nvPr>
        </p:nvGraphicFramePr>
        <p:xfrm>
          <a:off x="628649" y="1625023"/>
          <a:ext cx="8077200" cy="351790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4000819775"/>
                    </a:ext>
                  </a:extLst>
                </a:gridCol>
                <a:gridCol w="2019300">
                  <a:extLst>
                    <a:ext uri="{9D8B030D-6E8A-4147-A177-3AD203B41FA5}">
                      <a16:colId xmlns:a16="http://schemas.microsoft.com/office/drawing/2014/main" val="3173054401"/>
                    </a:ext>
                  </a:extLst>
                </a:gridCol>
                <a:gridCol w="2019300">
                  <a:extLst>
                    <a:ext uri="{9D8B030D-6E8A-4147-A177-3AD203B41FA5}">
                      <a16:colId xmlns:a16="http://schemas.microsoft.com/office/drawing/2014/main" val="2596381840"/>
                    </a:ext>
                  </a:extLst>
                </a:gridCol>
                <a:gridCol w="2019300">
                  <a:extLst>
                    <a:ext uri="{9D8B030D-6E8A-4147-A177-3AD203B41FA5}">
                      <a16:colId xmlns:a16="http://schemas.microsoft.com/office/drawing/2014/main" val="158865675"/>
                    </a:ext>
                  </a:extLst>
                </a:gridCol>
              </a:tblGrid>
              <a:tr h="370840">
                <a:tc>
                  <a:txBody>
                    <a:bodyPr/>
                    <a:lstStyle/>
                    <a:p>
                      <a:r>
                        <a:rPr lang="nl-NL" dirty="0"/>
                        <a:t>TEAM</a:t>
                      </a:r>
                    </a:p>
                  </a:txBody>
                  <a:tcPr/>
                </a:tc>
                <a:tc>
                  <a:txBody>
                    <a:bodyPr/>
                    <a:lstStyle/>
                    <a:p>
                      <a:r>
                        <a:rPr lang="nl-NL" dirty="0"/>
                        <a:t>BAL MAAT</a:t>
                      </a:r>
                    </a:p>
                  </a:txBody>
                  <a:tcPr/>
                </a:tc>
                <a:tc>
                  <a:txBody>
                    <a:bodyPr/>
                    <a:lstStyle/>
                    <a:p>
                      <a:r>
                        <a:rPr lang="nl-NL" dirty="0"/>
                        <a:t>BAL GEWICHT</a:t>
                      </a:r>
                    </a:p>
                  </a:txBody>
                  <a:tcPr/>
                </a:tc>
                <a:tc>
                  <a:txBody>
                    <a:bodyPr/>
                    <a:lstStyle/>
                    <a:p>
                      <a:r>
                        <a:rPr lang="nl-NL" dirty="0"/>
                        <a:t>KLEUR (meestal)</a:t>
                      </a:r>
                    </a:p>
                  </a:txBody>
                  <a:tcPr/>
                </a:tc>
                <a:extLst>
                  <a:ext uri="{0D108BD9-81ED-4DB2-BD59-A6C34878D82A}">
                    <a16:rowId xmlns:a16="http://schemas.microsoft.com/office/drawing/2014/main" val="3048461042"/>
                  </a:ext>
                </a:extLst>
              </a:tr>
              <a:tr h="370840">
                <a:tc>
                  <a:txBody>
                    <a:bodyPr/>
                    <a:lstStyle/>
                    <a:p>
                      <a:pPr algn="l" fontAlgn="ctr"/>
                      <a:r>
                        <a:rPr lang="nl-NL" dirty="0">
                          <a:solidFill>
                            <a:srgbClr val="333333"/>
                          </a:solidFill>
                          <a:effectLst/>
                        </a:rPr>
                        <a:t>JO6, JO7</a:t>
                      </a:r>
                    </a:p>
                  </a:txBody>
                  <a:tcPr marL="76200" marR="76200" marT="121920" marB="121920" anchor="ctr"/>
                </a:tc>
                <a:tc>
                  <a:txBody>
                    <a:bodyPr/>
                    <a:lstStyle/>
                    <a:p>
                      <a:pPr algn="l" fontAlgn="ctr"/>
                      <a:r>
                        <a:rPr lang="nl-NL" dirty="0">
                          <a:solidFill>
                            <a:srgbClr val="333333"/>
                          </a:solidFill>
                          <a:effectLst/>
                        </a:rPr>
                        <a:t>3</a:t>
                      </a:r>
                    </a:p>
                  </a:txBody>
                  <a:tcPr marL="76200" marR="76200" marT="121920" marB="121920" anchor="ctr"/>
                </a:tc>
                <a:tc>
                  <a:txBody>
                    <a:bodyPr/>
                    <a:lstStyle/>
                    <a:p>
                      <a:pPr algn="l" fontAlgn="ctr"/>
                      <a:r>
                        <a:rPr lang="nl-NL">
                          <a:solidFill>
                            <a:srgbClr val="333333"/>
                          </a:solidFill>
                          <a:effectLst/>
                        </a:rPr>
                        <a:t>290 gram</a:t>
                      </a:r>
                    </a:p>
                  </a:txBody>
                  <a:tcPr marL="76200" marR="76200" marT="121920" marB="121920" anchor="ctr"/>
                </a:tc>
                <a:tc>
                  <a:txBody>
                    <a:bodyPr/>
                    <a:lstStyle/>
                    <a:p>
                      <a:pPr algn="l"/>
                      <a:r>
                        <a:rPr lang="nl-NL" dirty="0"/>
                        <a:t>Groen</a:t>
                      </a:r>
                    </a:p>
                  </a:txBody>
                  <a:tcPr anchor="ctr"/>
                </a:tc>
                <a:extLst>
                  <a:ext uri="{0D108BD9-81ED-4DB2-BD59-A6C34878D82A}">
                    <a16:rowId xmlns:a16="http://schemas.microsoft.com/office/drawing/2014/main" val="222705644"/>
                  </a:ext>
                </a:extLst>
              </a:tr>
              <a:tr h="370840">
                <a:tc>
                  <a:txBody>
                    <a:bodyPr/>
                    <a:lstStyle/>
                    <a:p>
                      <a:pPr algn="l" fontAlgn="ctr"/>
                      <a:r>
                        <a:rPr lang="nl-NL">
                          <a:solidFill>
                            <a:srgbClr val="333333"/>
                          </a:solidFill>
                          <a:effectLst/>
                        </a:rPr>
                        <a:t>JO8 t/m JO10</a:t>
                      </a:r>
                    </a:p>
                  </a:txBody>
                  <a:tcPr marL="76200" marR="76200" marT="121920" marB="121920" anchor="ctr"/>
                </a:tc>
                <a:tc>
                  <a:txBody>
                    <a:bodyPr/>
                    <a:lstStyle/>
                    <a:p>
                      <a:pPr algn="l" fontAlgn="ctr"/>
                      <a:r>
                        <a:rPr lang="nl-NL" dirty="0">
                          <a:solidFill>
                            <a:srgbClr val="333333"/>
                          </a:solidFill>
                          <a:effectLst/>
                        </a:rPr>
                        <a:t>4</a:t>
                      </a:r>
                    </a:p>
                  </a:txBody>
                  <a:tcPr marL="76200" marR="76200" marT="121920" marB="121920" anchor="ctr"/>
                </a:tc>
                <a:tc>
                  <a:txBody>
                    <a:bodyPr/>
                    <a:lstStyle/>
                    <a:p>
                      <a:pPr algn="l" fontAlgn="ctr"/>
                      <a:r>
                        <a:rPr lang="nl-NL" dirty="0">
                          <a:solidFill>
                            <a:srgbClr val="333333"/>
                          </a:solidFill>
                          <a:effectLst/>
                        </a:rPr>
                        <a:t>290 gram</a:t>
                      </a:r>
                    </a:p>
                  </a:txBody>
                  <a:tcPr marL="76200" marR="76200" marT="121920" marB="121920" anchor="ctr"/>
                </a:tc>
                <a:tc>
                  <a:txBody>
                    <a:bodyPr/>
                    <a:lstStyle/>
                    <a:p>
                      <a:pPr algn="l"/>
                      <a:r>
                        <a:rPr lang="nl-NL" dirty="0"/>
                        <a:t>Rood</a:t>
                      </a:r>
                    </a:p>
                  </a:txBody>
                  <a:tcPr anchor="ctr"/>
                </a:tc>
                <a:extLst>
                  <a:ext uri="{0D108BD9-81ED-4DB2-BD59-A6C34878D82A}">
                    <a16:rowId xmlns:a16="http://schemas.microsoft.com/office/drawing/2014/main" val="2514909220"/>
                  </a:ext>
                </a:extLst>
              </a:tr>
              <a:tr h="370840">
                <a:tc>
                  <a:txBody>
                    <a:bodyPr/>
                    <a:lstStyle/>
                    <a:p>
                      <a:pPr algn="l" fontAlgn="ctr"/>
                      <a:r>
                        <a:rPr lang="nl-NL">
                          <a:solidFill>
                            <a:srgbClr val="333333"/>
                          </a:solidFill>
                          <a:effectLst/>
                        </a:rPr>
                        <a:t>JO11, MO11, JO12</a:t>
                      </a:r>
                    </a:p>
                  </a:txBody>
                  <a:tcPr marL="76200" marR="76200" marT="121920" marB="121920" anchor="ctr"/>
                </a:tc>
                <a:tc>
                  <a:txBody>
                    <a:bodyPr/>
                    <a:lstStyle/>
                    <a:p>
                      <a:pPr algn="l" fontAlgn="ctr"/>
                      <a:r>
                        <a:rPr lang="nl-NL">
                          <a:solidFill>
                            <a:srgbClr val="333333"/>
                          </a:solidFill>
                          <a:effectLst/>
                        </a:rPr>
                        <a:t>5</a:t>
                      </a:r>
                    </a:p>
                  </a:txBody>
                  <a:tcPr marL="76200" marR="76200" marT="121920" marB="121920" anchor="ctr"/>
                </a:tc>
                <a:tc>
                  <a:txBody>
                    <a:bodyPr/>
                    <a:lstStyle/>
                    <a:p>
                      <a:pPr algn="l" fontAlgn="ctr"/>
                      <a:r>
                        <a:rPr lang="nl-NL" dirty="0">
                          <a:solidFill>
                            <a:srgbClr val="333333"/>
                          </a:solidFill>
                          <a:effectLst/>
                        </a:rPr>
                        <a:t>320 gram</a:t>
                      </a:r>
                    </a:p>
                  </a:txBody>
                  <a:tcPr marL="76200" marR="76200" marT="121920" marB="121920" anchor="ctr"/>
                </a:tc>
                <a:tc>
                  <a:txBody>
                    <a:bodyPr/>
                    <a:lstStyle/>
                    <a:p>
                      <a:pPr algn="l"/>
                      <a:r>
                        <a:rPr lang="nl-NL" dirty="0"/>
                        <a:t>Rood*</a:t>
                      </a:r>
                    </a:p>
                  </a:txBody>
                  <a:tcPr anchor="ctr"/>
                </a:tc>
                <a:extLst>
                  <a:ext uri="{0D108BD9-81ED-4DB2-BD59-A6C34878D82A}">
                    <a16:rowId xmlns:a16="http://schemas.microsoft.com/office/drawing/2014/main" val="4250499724"/>
                  </a:ext>
                </a:extLst>
              </a:tr>
              <a:tr h="370840">
                <a:tc>
                  <a:txBody>
                    <a:bodyPr/>
                    <a:lstStyle/>
                    <a:p>
                      <a:pPr algn="l" fontAlgn="ctr"/>
                      <a:r>
                        <a:rPr lang="nl-NL">
                          <a:solidFill>
                            <a:srgbClr val="333333"/>
                          </a:solidFill>
                          <a:effectLst/>
                        </a:rPr>
                        <a:t>JO13 t/m JO15</a:t>
                      </a:r>
                    </a:p>
                  </a:txBody>
                  <a:tcPr marL="76200" marR="76200" marT="121920" marB="121920" anchor="ctr"/>
                </a:tc>
                <a:tc>
                  <a:txBody>
                    <a:bodyPr/>
                    <a:lstStyle/>
                    <a:p>
                      <a:pPr algn="l" fontAlgn="ctr"/>
                      <a:r>
                        <a:rPr lang="nl-NL">
                          <a:solidFill>
                            <a:srgbClr val="333333"/>
                          </a:solidFill>
                          <a:effectLst/>
                        </a:rPr>
                        <a:t>5</a:t>
                      </a:r>
                    </a:p>
                  </a:txBody>
                  <a:tcPr marL="76200" marR="76200" marT="121920" marB="121920" anchor="ctr"/>
                </a:tc>
                <a:tc>
                  <a:txBody>
                    <a:bodyPr/>
                    <a:lstStyle/>
                    <a:p>
                      <a:pPr algn="l" fontAlgn="ctr"/>
                      <a:r>
                        <a:rPr lang="nl-NL">
                          <a:solidFill>
                            <a:srgbClr val="333333"/>
                          </a:solidFill>
                          <a:effectLst/>
                        </a:rPr>
                        <a:t>370 gram</a:t>
                      </a:r>
                    </a:p>
                  </a:txBody>
                  <a:tcPr marL="76200" marR="76200" marT="121920" marB="121920" anchor="ctr"/>
                </a:tc>
                <a:tc>
                  <a:txBody>
                    <a:bodyPr/>
                    <a:lstStyle/>
                    <a:p>
                      <a:pPr algn="l"/>
                      <a:r>
                        <a:rPr lang="nl-NL" dirty="0"/>
                        <a:t>Blauw*</a:t>
                      </a:r>
                    </a:p>
                  </a:txBody>
                  <a:tcPr anchor="ctr"/>
                </a:tc>
                <a:extLst>
                  <a:ext uri="{0D108BD9-81ED-4DB2-BD59-A6C34878D82A}">
                    <a16:rowId xmlns:a16="http://schemas.microsoft.com/office/drawing/2014/main" val="4052863894"/>
                  </a:ext>
                </a:extLst>
              </a:tr>
              <a:tr h="370840">
                <a:tc>
                  <a:txBody>
                    <a:bodyPr/>
                    <a:lstStyle/>
                    <a:p>
                      <a:pPr algn="l" fontAlgn="ctr"/>
                      <a:r>
                        <a:rPr lang="nl-NL">
                          <a:solidFill>
                            <a:srgbClr val="333333"/>
                          </a:solidFill>
                          <a:effectLst/>
                        </a:rPr>
                        <a:t>MO13 t/m MO15</a:t>
                      </a:r>
                    </a:p>
                  </a:txBody>
                  <a:tcPr marL="76200" marR="76200" marT="121920" marB="121920" anchor="ctr"/>
                </a:tc>
                <a:tc>
                  <a:txBody>
                    <a:bodyPr/>
                    <a:lstStyle/>
                    <a:p>
                      <a:pPr algn="l" fontAlgn="ctr"/>
                      <a:r>
                        <a:rPr lang="nl-NL">
                          <a:solidFill>
                            <a:srgbClr val="333333"/>
                          </a:solidFill>
                          <a:effectLst/>
                        </a:rPr>
                        <a:t>5</a:t>
                      </a:r>
                    </a:p>
                  </a:txBody>
                  <a:tcPr marL="76200" marR="76200" marT="121920" marB="121920" anchor="ctr"/>
                </a:tc>
                <a:tc>
                  <a:txBody>
                    <a:bodyPr/>
                    <a:lstStyle/>
                    <a:p>
                      <a:pPr algn="l" fontAlgn="ctr"/>
                      <a:r>
                        <a:rPr lang="nl-NL">
                          <a:solidFill>
                            <a:srgbClr val="333333"/>
                          </a:solidFill>
                          <a:effectLst/>
                        </a:rPr>
                        <a:t>370 gram</a:t>
                      </a:r>
                    </a:p>
                  </a:txBody>
                  <a:tcPr marL="76200" marR="76200" marT="121920" marB="121920" anchor="ctr"/>
                </a:tc>
                <a:tc>
                  <a:txBody>
                    <a:bodyPr/>
                    <a:lstStyle/>
                    <a:p>
                      <a:pPr algn="l"/>
                      <a:r>
                        <a:rPr lang="nl-NL" dirty="0"/>
                        <a:t>Blauw*</a:t>
                      </a:r>
                    </a:p>
                  </a:txBody>
                  <a:tcPr anchor="ctr"/>
                </a:tc>
                <a:extLst>
                  <a:ext uri="{0D108BD9-81ED-4DB2-BD59-A6C34878D82A}">
                    <a16:rowId xmlns:a16="http://schemas.microsoft.com/office/drawing/2014/main" val="3849938029"/>
                  </a:ext>
                </a:extLst>
              </a:tr>
              <a:tr h="370840">
                <a:tc>
                  <a:txBody>
                    <a:bodyPr/>
                    <a:lstStyle/>
                    <a:p>
                      <a:pPr algn="l" fontAlgn="ctr"/>
                      <a:r>
                        <a:rPr lang="nl-NL" dirty="0">
                          <a:solidFill>
                            <a:srgbClr val="333333"/>
                          </a:solidFill>
                          <a:effectLst/>
                        </a:rPr>
                        <a:t>JO16 en ouder</a:t>
                      </a:r>
                    </a:p>
                  </a:txBody>
                  <a:tcPr marL="76200" marR="76200" marT="121920" marB="121920" anchor="ctr"/>
                </a:tc>
                <a:tc>
                  <a:txBody>
                    <a:bodyPr/>
                    <a:lstStyle/>
                    <a:p>
                      <a:pPr algn="l" fontAlgn="ctr"/>
                      <a:r>
                        <a:rPr lang="nl-NL">
                          <a:solidFill>
                            <a:srgbClr val="333333"/>
                          </a:solidFill>
                          <a:effectLst/>
                        </a:rPr>
                        <a:t>5</a:t>
                      </a:r>
                    </a:p>
                  </a:txBody>
                  <a:tcPr marL="76200" marR="76200" marT="121920" marB="121920" anchor="ctr"/>
                </a:tc>
                <a:tc>
                  <a:txBody>
                    <a:bodyPr/>
                    <a:lstStyle/>
                    <a:p>
                      <a:pPr algn="l" fontAlgn="ctr"/>
                      <a:r>
                        <a:rPr lang="nl-NL">
                          <a:solidFill>
                            <a:srgbClr val="333333"/>
                          </a:solidFill>
                          <a:effectLst/>
                        </a:rPr>
                        <a:t>450 gram</a:t>
                      </a:r>
                    </a:p>
                  </a:txBody>
                  <a:tcPr marL="76200" marR="76200" marT="121920" marB="121920" anchor="ctr"/>
                </a:tc>
                <a:tc>
                  <a:txBody>
                    <a:bodyPr/>
                    <a:lstStyle/>
                    <a:p>
                      <a:pPr algn="l"/>
                      <a:r>
                        <a:rPr lang="nl-NL" dirty="0"/>
                        <a:t>Zwart</a:t>
                      </a:r>
                    </a:p>
                  </a:txBody>
                  <a:tcPr anchor="ctr"/>
                </a:tc>
                <a:extLst>
                  <a:ext uri="{0D108BD9-81ED-4DB2-BD59-A6C34878D82A}">
                    <a16:rowId xmlns:a16="http://schemas.microsoft.com/office/drawing/2014/main" val="3095954339"/>
                  </a:ext>
                </a:extLst>
              </a:tr>
              <a:tr h="370840">
                <a:tc>
                  <a:txBody>
                    <a:bodyPr/>
                    <a:lstStyle/>
                    <a:p>
                      <a:pPr algn="l" fontAlgn="ctr"/>
                      <a:r>
                        <a:rPr lang="nl-NL" dirty="0">
                          <a:solidFill>
                            <a:srgbClr val="333333"/>
                          </a:solidFill>
                          <a:effectLst/>
                        </a:rPr>
                        <a:t>MO17, MO20 en ouder</a:t>
                      </a:r>
                    </a:p>
                  </a:txBody>
                  <a:tcPr marL="76200" marR="76200" marT="121920" marB="121920" anchor="ctr"/>
                </a:tc>
                <a:tc>
                  <a:txBody>
                    <a:bodyPr/>
                    <a:lstStyle/>
                    <a:p>
                      <a:pPr algn="l" fontAlgn="ctr"/>
                      <a:r>
                        <a:rPr lang="nl-NL">
                          <a:solidFill>
                            <a:srgbClr val="333333"/>
                          </a:solidFill>
                          <a:effectLst/>
                        </a:rPr>
                        <a:t>5</a:t>
                      </a:r>
                    </a:p>
                  </a:txBody>
                  <a:tcPr marL="76200" marR="76200" marT="121920" marB="121920" anchor="ctr"/>
                </a:tc>
                <a:tc>
                  <a:txBody>
                    <a:bodyPr/>
                    <a:lstStyle/>
                    <a:p>
                      <a:pPr algn="l" fontAlgn="ctr"/>
                      <a:r>
                        <a:rPr lang="nl-NL">
                          <a:solidFill>
                            <a:srgbClr val="333333"/>
                          </a:solidFill>
                          <a:effectLst/>
                        </a:rPr>
                        <a:t>450 gram</a:t>
                      </a:r>
                    </a:p>
                  </a:txBody>
                  <a:tcPr marL="76200" marR="76200" marT="121920" marB="121920" anchor="ctr"/>
                </a:tc>
                <a:tc>
                  <a:txBody>
                    <a:bodyPr/>
                    <a:lstStyle/>
                    <a:p>
                      <a:pPr algn="l"/>
                      <a:r>
                        <a:rPr lang="nl-NL" dirty="0"/>
                        <a:t>Zwart</a:t>
                      </a:r>
                    </a:p>
                  </a:txBody>
                  <a:tcPr anchor="ctr"/>
                </a:tc>
                <a:extLst>
                  <a:ext uri="{0D108BD9-81ED-4DB2-BD59-A6C34878D82A}">
                    <a16:rowId xmlns:a16="http://schemas.microsoft.com/office/drawing/2014/main" val="920267722"/>
                  </a:ext>
                </a:extLst>
              </a:tr>
            </a:tbl>
          </a:graphicData>
        </a:graphic>
      </p:graphicFrame>
      <p:sp>
        <p:nvSpPr>
          <p:cNvPr id="5" name="Tekstvak 4">
            <a:extLst>
              <a:ext uri="{FF2B5EF4-FFF2-40B4-BE49-F238E27FC236}">
                <a16:creationId xmlns:a16="http://schemas.microsoft.com/office/drawing/2014/main" id="{E9BFFFA6-AA24-C39C-B4A9-94F245EE37D5}"/>
              </a:ext>
            </a:extLst>
          </p:cNvPr>
          <p:cNvSpPr txBox="1"/>
          <p:nvPr/>
        </p:nvSpPr>
        <p:spPr>
          <a:xfrm>
            <a:off x="628648" y="5200711"/>
            <a:ext cx="7779694" cy="307777"/>
          </a:xfrm>
          <a:prstGeom prst="rect">
            <a:avLst/>
          </a:prstGeom>
          <a:noFill/>
        </p:spPr>
        <p:txBody>
          <a:bodyPr wrap="none" rtlCol="0">
            <a:spAutoFit/>
          </a:bodyPr>
          <a:lstStyle/>
          <a:p>
            <a:r>
              <a:rPr lang="nl-NL" sz="1400" dirty="0">
                <a:highlight>
                  <a:srgbClr val="EE7623"/>
                </a:highlight>
                <a:latin typeface="Roboto" panose="02000000000000000000" pitchFamily="2" charset="0"/>
                <a:ea typeface="Roboto" panose="02000000000000000000" pitchFamily="2" charset="0"/>
                <a:cs typeface="Roboto" panose="02000000000000000000" pitchFamily="2" charset="0"/>
              </a:rPr>
              <a:t>*bij de </a:t>
            </a:r>
            <a:r>
              <a:rPr lang="nl-NL" sz="1400" dirty="0" err="1">
                <a:highlight>
                  <a:srgbClr val="EE7623"/>
                </a:highlight>
                <a:latin typeface="Roboto" panose="02000000000000000000" pitchFamily="2" charset="0"/>
                <a:ea typeface="Roboto" panose="02000000000000000000" pitchFamily="2" charset="0"/>
                <a:cs typeface="Roboto" panose="02000000000000000000" pitchFamily="2" charset="0"/>
              </a:rPr>
              <a:t>Novex</a:t>
            </a:r>
            <a:r>
              <a:rPr lang="nl-NL" sz="1400" dirty="0">
                <a:highlight>
                  <a:srgbClr val="EE7623"/>
                </a:highlight>
                <a:latin typeface="Roboto" panose="02000000000000000000" pitchFamily="2" charset="0"/>
                <a:ea typeface="Roboto" panose="02000000000000000000" pitchFamily="2" charset="0"/>
                <a:cs typeface="Roboto" panose="02000000000000000000" pitchFamily="2" charset="0"/>
              </a:rPr>
              <a:t>-ballen zijn blauw en rood omgedraaid. Let dus op het gewicht dat op de bal staat  </a:t>
            </a:r>
          </a:p>
        </p:txBody>
      </p:sp>
    </p:spTree>
    <p:extLst>
      <p:ext uri="{BB962C8B-B14F-4D97-AF65-F5344CB8AC3E}">
        <p14:creationId xmlns:p14="http://schemas.microsoft.com/office/powerpoint/2010/main" val="2169972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Als het even niet lekker loopt</a:t>
            </a:r>
          </a:p>
        </p:txBody>
      </p:sp>
      <p:sp>
        <p:nvSpPr>
          <p:cNvPr id="3" name="Tijdelijke aanduiding voor tekst 2">
            <a:extLst>
              <a:ext uri="{FF2B5EF4-FFF2-40B4-BE49-F238E27FC236}">
                <a16:creationId xmlns:a16="http://schemas.microsoft.com/office/drawing/2014/main" id="{E2E1AA61-D46F-A066-DC07-138DF0C40104}"/>
              </a:ext>
            </a:extLst>
          </p:cNvPr>
          <p:cNvSpPr>
            <a:spLocks noGrp="1"/>
          </p:cNvSpPr>
          <p:nvPr>
            <p:ph type="body" sz="quarter" idx="10"/>
          </p:nvPr>
        </p:nvSpPr>
        <p:spPr>
          <a:xfrm>
            <a:off x="628649" y="1595718"/>
            <a:ext cx="8124933" cy="3604932"/>
          </a:xfrm>
        </p:spPr>
        <p:txBody>
          <a:bodyPr/>
          <a:lstStyle/>
          <a:p>
            <a:r>
              <a:rPr lang="nl-NL" dirty="0"/>
              <a:t>Bij problemen wordt de volgende lijn gevolgd</a:t>
            </a:r>
          </a:p>
          <a:p>
            <a:r>
              <a:rPr lang="nl-NL" dirty="0">
                <a:solidFill>
                  <a:srgbClr val="EE7623"/>
                </a:solidFill>
              </a:rPr>
              <a:t>Voetbalinhoudelijke zaken</a:t>
            </a:r>
          </a:p>
          <a:p>
            <a:pPr lvl="1"/>
            <a:r>
              <a:rPr lang="nl-NL" dirty="0"/>
              <a:t>Trainer/leider – laagcoördinator – Hoofd Jeugdopleiding (HJO) – Technische Commissie </a:t>
            </a:r>
          </a:p>
          <a:p>
            <a:r>
              <a:rPr lang="nl-NL" dirty="0">
                <a:solidFill>
                  <a:srgbClr val="EE7623"/>
                </a:solidFill>
              </a:rPr>
              <a:t>Alle overige zaken</a:t>
            </a:r>
          </a:p>
          <a:p>
            <a:pPr lvl="1"/>
            <a:r>
              <a:rPr lang="nl-NL" dirty="0"/>
              <a:t>Trainer/leider – laagcoördinator – Jeugdcommissie </a:t>
            </a:r>
          </a:p>
          <a:p>
            <a:r>
              <a:rPr lang="nl-NL" dirty="0">
                <a:solidFill>
                  <a:srgbClr val="EE7623"/>
                </a:solidFill>
              </a:rPr>
              <a:t>Specialistische hulp (zie ook </a:t>
            </a:r>
            <a:r>
              <a:rPr lang="nl-NL" dirty="0" err="1">
                <a:solidFill>
                  <a:srgbClr val="EE7623"/>
                </a:solidFill>
              </a:rPr>
              <a:t>www.vvdemeern.nl</a:t>
            </a:r>
            <a:r>
              <a:rPr lang="nl-NL" dirty="0">
                <a:solidFill>
                  <a:srgbClr val="EE7623"/>
                </a:solidFill>
              </a:rPr>
              <a:t>)</a:t>
            </a:r>
          </a:p>
          <a:p>
            <a:pPr lvl="1"/>
            <a:r>
              <a:rPr lang="nl-NL" dirty="0" err="1"/>
              <a:t>Zorgadviesteam</a:t>
            </a:r>
            <a:r>
              <a:rPr lang="nl-NL" dirty="0"/>
              <a:t>:  Bij pedagogische problemen en calamiteiten (ondersteuning leiders, advies aan vereniging)</a:t>
            </a:r>
          </a:p>
          <a:p>
            <a:pPr lvl="1"/>
            <a:r>
              <a:rPr lang="nl-NL" dirty="0"/>
              <a:t>Vertrouwenspersonen: Martijn </a:t>
            </a:r>
            <a:r>
              <a:rPr lang="nl-NL" dirty="0" err="1"/>
              <a:t>Rijkse</a:t>
            </a:r>
            <a:r>
              <a:rPr lang="nl-NL" dirty="0"/>
              <a:t> en </a:t>
            </a:r>
            <a:r>
              <a:rPr lang="nl-NL" dirty="0" err="1"/>
              <a:t>Hanan</a:t>
            </a:r>
            <a:r>
              <a:rPr lang="nl-NL" dirty="0"/>
              <a:t> </a:t>
            </a:r>
            <a:r>
              <a:rPr lang="nl-NL" dirty="0" err="1"/>
              <a:t>Khairouni</a:t>
            </a:r>
            <a:endParaRPr lang="nl-NL" dirty="0"/>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27</a:t>
            </a:fld>
            <a:endParaRPr lang="nl-NL" dirty="0"/>
          </a:p>
        </p:txBody>
      </p:sp>
    </p:spTree>
    <p:extLst>
      <p:ext uri="{BB962C8B-B14F-4D97-AF65-F5344CB8AC3E}">
        <p14:creationId xmlns:p14="http://schemas.microsoft.com/office/powerpoint/2010/main" val="2698134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Zonder vrijwilligers geen voetbal!</a:t>
            </a:r>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28</a:t>
            </a:fld>
            <a:endParaRPr lang="nl-NL" dirty="0"/>
          </a:p>
        </p:txBody>
      </p:sp>
      <p:sp>
        <p:nvSpPr>
          <p:cNvPr id="8" name="Tijdelijke aanduiding voor tekst 2">
            <a:extLst>
              <a:ext uri="{FF2B5EF4-FFF2-40B4-BE49-F238E27FC236}">
                <a16:creationId xmlns:a16="http://schemas.microsoft.com/office/drawing/2014/main" id="{F471E1E4-FDE1-FDAB-07F6-D4FA94946604}"/>
              </a:ext>
            </a:extLst>
          </p:cNvPr>
          <p:cNvSpPr>
            <a:spLocks noGrp="1"/>
          </p:cNvSpPr>
          <p:nvPr>
            <p:ph type="body" sz="quarter" idx="10"/>
          </p:nvPr>
        </p:nvSpPr>
        <p:spPr>
          <a:xfrm>
            <a:off x="628649" y="1595718"/>
            <a:ext cx="7543078" cy="3862402"/>
          </a:xfrm>
        </p:spPr>
        <p:txBody>
          <a:bodyPr/>
          <a:lstStyle/>
          <a:p>
            <a:r>
              <a:rPr lang="nl-NL" dirty="0">
                <a:solidFill>
                  <a:srgbClr val="EE7623"/>
                </a:solidFill>
              </a:rPr>
              <a:t>Ieder team 1/2x per jaar</a:t>
            </a:r>
          </a:p>
          <a:p>
            <a:r>
              <a:rPr lang="nl-NL" dirty="0"/>
              <a:t>Wedstrijdontvangst (ontvangst teams en scheidsrechters op zaterdag)</a:t>
            </a:r>
          </a:p>
          <a:p>
            <a:r>
              <a:rPr lang="nl-NL" dirty="0"/>
              <a:t>Regelen door leiders - Schema op site!</a:t>
            </a:r>
          </a:p>
          <a:p>
            <a:r>
              <a:rPr lang="nl-NL" dirty="0">
                <a:solidFill>
                  <a:schemeClr val="accent1"/>
                </a:solidFill>
              </a:rPr>
              <a:t>Gezocht op clubniveau</a:t>
            </a:r>
          </a:p>
          <a:p>
            <a:pPr marL="285750" indent="-285750">
              <a:buFontTx/>
              <a:buChar char="-"/>
            </a:pPr>
            <a:r>
              <a:rPr lang="nl-NL" dirty="0" err="1"/>
              <a:t>Webredacteurs</a:t>
            </a:r>
            <a:endParaRPr lang="nl-NL" dirty="0"/>
          </a:p>
          <a:p>
            <a:pPr marL="285750" indent="-285750">
              <a:buFontTx/>
              <a:buChar char="-"/>
            </a:pPr>
            <a:r>
              <a:rPr lang="nl-NL" dirty="0"/>
              <a:t>Bestuursleden</a:t>
            </a:r>
          </a:p>
          <a:p>
            <a:pPr marL="285750" indent="-285750">
              <a:buFontTx/>
              <a:buChar char="-"/>
            </a:pPr>
            <a:r>
              <a:rPr lang="nl-NL" dirty="0"/>
              <a:t>Commissieleden (jeugdcommissie tuchtzaken, toernooicommissie)</a:t>
            </a:r>
          </a:p>
          <a:p>
            <a:pPr marL="285750" indent="-285750">
              <a:buFontTx/>
              <a:buChar char="-"/>
            </a:pPr>
            <a:r>
              <a:rPr lang="nl-NL" dirty="0"/>
              <a:t>Scheidsrechters</a:t>
            </a:r>
          </a:p>
          <a:p>
            <a:pPr marL="285750" indent="-285750">
              <a:buFontTx/>
              <a:buChar char="-"/>
            </a:pPr>
            <a:endParaRPr lang="nl-NL" dirty="0"/>
          </a:p>
          <a:p>
            <a:endParaRPr lang="nl-NL" dirty="0"/>
          </a:p>
          <a:p>
            <a:endParaRPr lang="nl-NL" dirty="0"/>
          </a:p>
        </p:txBody>
      </p:sp>
    </p:spTree>
    <p:extLst>
      <p:ext uri="{BB962C8B-B14F-4D97-AF65-F5344CB8AC3E}">
        <p14:creationId xmlns:p14="http://schemas.microsoft.com/office/powerpoint/2010/main" val="4028429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3E347C-D2BE-D65B-8027-F151A9D41EE9}"/>
              </a:ext>
            </a:extLst>
          </p:cNvPr>
          <p:cNvSpPr>
            <a:spLocks noGrp="1"/>
          </p:cNvSpPr>
          <p:nvPr>
            <p:ph type="title"/>
          </p:nvPr>
        </p:nvSpPr>
        <p:spPr/>
        <p:txBody>
          <a:bodyPr/>
          <a:lstStyle/>
          <a:p>
            <a:r>
              <a:rPr lang="nl-NL" dirty="0"/>
              <a:t>Administratie </a:t>
            </a:r>
          </a:p>
        </p:txBody>
      </p:sp>
      <p:sp>
        <p:nvSpPr>
          <p:cNvPr id="3" name="Tijdelijke aanduiding voor tekst 2">
            <a:extLst>
              <a:ext uri="{FF2B5EF4-FFF2-40B4-BE49-F238E27FC236}">
                <a16:creationId xmlns:a16="http://schemas.microsoft.com/office/drawing/2014/main" id="{E1C2DD43-5E61-D511-9B91-83311BD55154}"/>
              </a:ext>
            </a:extLst>
          </p:cNvPr>
          <p:cNvSpPr>
            <a:spLocks noGrp="1"/>
          </p:cNvSpPr>
          <p:nvPr>
            <p:ph type="body" sz="quarter" idx="10"/>
          </p:nvPr>
        </p:nvSpPr>
        <p:spPr/>
        <p:txBody>
          <a:bodyPr/>
          <a:lstStyle/>
          <a:p>
            <a:r>
              <a:rPr lang="nl-NL" dirty="0"/>
              <a:t>Je hebt 3 apps nodig als teamleider/trainer</a:t>
            </a:r>
          </a:p>
          <a:p>
            <a:r>
              <a:rPr lang="nl-NL" dirty="0"/>
              <a:t>1- Voetbal.nl (KNVB)</a:t>
            </a:r>
          </a:p>
          <a:p>
            <a:endParaRPr lang="nl-NL" dirty="0"/>
          </a:p>
          <a:p>
            <a:r>
              <a:rPr lang="nl-NL" dirty="0"/>
              <a:t>2- Wedstrijdzaken.nl (KNVB)</a:t>
            </a:r>
          </a:p>
          <a:p>
            <a:endParaRPr lang="nl-NL" dirty="0"/>
          </a:p>
          <a:p>
            <a:r>
              <a:rPr lang="nl-NL" dirty="0"/>
              <a:t>3- </a:t>
            </a:r>
            <a:r>
              <a:rPr lang="nl-NL" dirty="0" err="1"/>
              <a:t>VoetbalAssist</a:t>
            </a:r>
            <a:r>
              <a:rPr lang="nl-NL" dirty="0"/>
              <a:t> (vv de Meern)</a:t>
            </a:r>
          </a:p>
        </p:txBody>
      </p:sp>
      <p:pic>
        <p:nvPicPr>
          <p:cNvPr id="5" name="Afbeelding 4" descr="Afbeelding met tekst, schermopname, diagram, ontwerp&#10;&#10;Door AI gegenereerde inhoud is mogelijk onjuist.">
            <a:extLst>
              <a:ext uri="{FF2B5EF4-FFF2-40B4-BE49-F238E27FC236}">
                <a16:creationId xmlns:a16="http://schemas.microsoft.com/office/drawing/2014/main" id="{560A9878-F7A2-0EB5-C12A-4BC1E9477634}"/>
              </a:ext>
            </a:extLst>
          </p:cNvPr>
          <p:cNvPicPr>
            <a:picLocks noChangeAspect="1"/>
          </p:cNvPicPr>
          <p:nvPr/>
        </p:nvPicPr>
        <p:blipFill>
          <a:blip r:embed="rId2"/>
          <a:srcRect t="9000" b="71717"/>
          <a:stretch/>
        </p:blipFill>
        <p:spPr>
          <a:xfrm>
            <a:off x="5736172" y="1671780"/>
            <a:ext cx="2628000" cy="1096665"/>
          </a:xfrm>
          <a:prstGeom prst="rect">
            <a:avLst/>
          </a:prstGeom>
        </p:spPr>
      </p:pic>
      <p:pic>
        <p:nvPicPr>
          <p:cNvPr id="6" name="Afbeelding 5" descr="Afbeelding met tekst, schermopname, Lettertype, Merk&#10;&#10;Door AI gegenereerde inhoud is mogelijk onjuist.">
            <a:extLst>
              <a:ext uri="{FF2B5EF4-FFF2-40B4-BE49-F238E27FC236}">
                <a16:creationId xmlns:a16="http://schemas.microsoft.com/office/drawing/2014/main" id="{8C78D4CD-899C-239B-6D1B-48C14854CEB1}"/>
              </a:ext>
            </a:extLst>
          </p:cNvPr>
          <p:cNvPicPr>
            <a:picLocks noChangeAspect="1"/>
          </p:cNvPicPr>
          <p:nvPr/>
        </p:nvPicPr>
        <p:blipFill>
          <a:blip r:embed="rId3"/>
          <a:srcRect t="10504" r="1749" b="72083"/>
          <a:stretch/>
        </p:blipFill>
        <p:spPr>
          <a:xfrm>
            <a:off x="5725125" y="2857499"/>
            <a:ext cx="2651866" cy="1044000"/>
          </a:xfrm>
          <a:prstGeom prst="rect">
            <a:avLst/>
          </a:prstGeom>
          <a:ln>
            <a:solidFill>
              <a:schemeClr val="tx1"/>
            </a:solidFill>
          </a:ln>
        </p:spPr>
      </p:pic>
      <p:pic>
        <p:nvPicPr>
          <p:cNvPr id="8" name="Afbeelding 7" descr="Afbeelding met tekst, schermopname, Onlineadvertenties, software&#10;&#10;Door AI gegenereerde inhoud is mogelijk onjuist.">
            <a:extLst>
              <a:ext uri="{FF2B5EF4-FFF2-40B4-BE49-F238E27FC236}">
                <a16:creationId xmlns:a16="http://schemas.microsoft.com/office/drawing/2014/main" id="{2E9E1094-83F9-5EA5-D1CB-E407EC62E692}"/>
              </a:ext>
            </a:extLst>
          </p:cNvPr>
          <p:cNvPicPr>
            <a:picLocks noChangeAspect="1"/>
          </p:cNvPicPr>
          <p:nvPr/>
        </p:nvPicPr>
        <p:blipFill>
          <a:blip r:embed="rId4"/>
          <a:srcRect t="9000" b="72252"/>
          <a:stretch/>
        </p:blipFill>
        <p:spPr>
          <a:xfrm>
            <a:off x="5736173" y="3966609"/>
            <a:ext cx="2640818" cy="1071419"/>
          </a:xfrm>
          <a:prstGeom prst="rect">
            <a:avLst/>
          </a:prstGeom>
        </p:spPr>
      </p:pic>
    </p:spTree>
    <p:extLst>
      <p:ext uri="{BB962C8B-B14F-4D97-AF65-F5344CB8AC3E}">
        <p14:creationId xmlns:p14="http://schemas.microsoft.com/office/powerpoint/2010/main" val="920809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7DAC2CD4-AB01-5DD8-73E0-1DA16357F463}"/>
              </a:ext>
            </a:extLst>
          </p:cNvPr>
          <p:cNvPicPr>
            <a:picLocks noGrp="1" noChangeAspect="1"/>
          </p:cNvPicPr>
          <p:nvPr>
            <p:ph type="pic" sz="quarter" idx="11"/>
          </p:nvPr>
        </p:nvPicPr>
        <p:blipFill rotWithShape="1">
          <a:blip r:embed="rId2"/>
          <a:srcRect l="6156" r="1586" b="9840"/>
          <a:stretch/>
        </p:blipFill>
        <p:spPr>
          <a:xfrm>
            <a:off x="0" y="0"/>
            <a:ext cx="9143999" cy="5715000"/>
          </a:xfrm>
        </p:spPr>
      </p:pic>
      <p:sp>
        <p:nvSpPr>
          <p:cNvPr id="3" name="Titel 2">
            <a:extLst>
              <a:ext uri="{FF2B5EF4-FFF2-40B4-BE49-F238E27FC236}">
                <a16:creationId xmlns:a16="http://schemas.microsoft.com/office/drawing/2014/main" id="{AD957720-24EA-7A81-E06C-958A98554B3B}"/>
              </a:ext>
            </a:extLst>
          </p:cNvPr>
          <p:cNvSpPr>
            <a:spLocks noGrp="1"/>
          </p:cNvSpPr>
          <p:nvPr>
            <p:ph type="title"/>
          </p:nvPr>
        </p:nvSpPr>
        <p:spPr>
          <a:xfrm>
            <a:off x="1044901" y="757147"/>
            <a:ext cx="7054195" cy="4653582"/>
          </a:xfrm>
        </p:spPr>
        <p:txBody>
          <a:bodyPr/>
          <a:lstStyle/>
          <a:p>
            <a:r>
              <a:rPr lang="nl-NL" dirty="0">
                <a:solidFill>
                  <a:schemeClr val="tx1"/>
                </a:solidFill>
              </a:rPr>
              <a:t>Bijeenkomst</a:t>
            </a:r>
            <a:br>
              <a:rPr lang="nl-NL" dirty="0">
                <a:solidFill>
                  <a:schemeClr val="tx1"/>
                </a:solidFill>
              </a:rPr>
            </a:br>
            <a:br>
              <a:rPr lang="nl-NL" dirty="0">
                <a:solidFill>
                  <a:schemeClr val="tx1"/>
                </a:solidFill>
              </a:rPr>
            </a:br>
            <a:br>
              <a:rPr lang="nl-NL" dirty="0">
                <a:solidFill>
                  <a:schemeClr val="tx1"/>
                </a:solidFill>
              </a:rPr>
            </a:br>
            <a:br>
              <a:rPr lang="nl-NL" dirty="0">
                <a:solidFill>
                  <a:schemeClr val="tx1"/>
                </a:solidFill>
              </a:rPr>
            </a:br>
            <a:br>
              <a:rPr lang="nl-NL" dirty="0">
                <a:solidFill>
                  <a:schemeClr val="tx1"/>
                </a:solidFill>
              </a:rPr>
            </a:br>
            <a:br>
              <a:rPr lang="nl-NL" dirty="0">
                <a:solidFill>
                  <a:schemeClr val="tx1"/>
                </a:solidFill>
              </a:rPr>
            </a:br>
            <a:br>
              <a:rPr lang="nl-NL" dirty="0">
                <a:solidFill>
                  <a:schemeClr val="tx1"/>
                </a:solidFill>
              </a:rPr>
            </a:br>
            <a:br>
              <a:rPr lang="nl-NL" dirty="0">
                <a:solidFill>
                  <a:schemeClr val="tx1"/>
                </a:solidFill>
              </a:rPr>
            </a:br>
            <a:br>
              <a:rPr lang="nl-NL" dirty="0">
                <a:solidFill>
                  <a:schemeClr val="tx1"/>
                </a:solidFill>
              </a:rPr>
            </a:br>
            <a:r>
              <a:rPr lang="nl-NL" dirty="0"/>
              <a:t>(Nieuwe) Leiders</a:t>
            </a:r>
            <a:br>
              <a:rPr lang="nl-NL" dirty="0"/>
            </a:br>
            <a:br>
              <a:rPr lang="nl-NL" dirty="0"/>
            </a:br>
            <a:r>
              <a:rPr lang="nl-NL" dirty="0"/>
              <a:t>Seizoen 2025-2026</a:t>
            </a:r>
            <a:endParaRPr lang="nl-NL" dirty="0">
              <a:solidFill>
                <a:schemeClr val="tx1"/>
              </a:solidFill>
            </a:endParaRPr>
          </a:p>
        </p:txBody>
      </p:sp>
      <p:pic>
        <p:nvPicPr>
          <p:cNvPr id="7" name="Afbeelding 6">
            <a:extLst>
              <a:ext uri="{FF2B5EF4-FFF2-40B4-BE49-F238E27FC236}">
                <a16:creationId xmlns:a16="http://schemas.microsoft.com/office/drawing/2014/main" id="{CAB0E310-4628-98B5-8EE6-02832D99B2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4614" y="304271"/>
            <a:ext cx="1024069" cy="1024069"/>
          </a:xfrm>
          <a:prstGeom prst="rect">
            <a:avLst/>
          </a:prstGeom>
        </p:spPr>
      </p:pic>
    </p:spTree>
    <p:extLst>
      <p:ext uri="{BB962C8B-B14F-4D97-AF65-F5344CB8AC3E}">
        <p14:creationId xmlns:p14="http://schemas.microsoft.com/office/powerpoint/2010/main" val="3858969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Wedstrijdzakenapp</a:t>
            </a:r>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30</a:t>
            </a:fld>
            <a:endParaRPr lang="nl-NL" dirty="0"/>
          </a:p>
        </p:txBody>
      </p:sp>
      <p:sp>
        <p:nvSpPr>
          <p:cNvPr id="8" name="Tijdelijke aanduiding voor tekst 2">
            <a:extLst>
              <a:ext uri="{FF2B5EF4-FFF2-40B4-BE49-F238E27FC236}">
                <a16:creationId xmlns:a16="http://schemas.microsoft.com/office/drawing/2014/main" id="{F471E1E4-FDE1-FDAB-07F6-D4FA94946604}"/>
              </a:ext>
            </a:extLst>
          </p:cNvPr>
          <p:cNvSpPr>
            <a:spLocks noGrp="1"/>
          </p:cNvSpPr>
          <p:nvPr>
            <p:ph type="body" sz="quarter" idx="10"/>
          </p:nvPr>
        </p:nvSpPr>
        <p:spPr>
          <a:xfrm>
            <a:off x="628648" y="1595718"/>
            <a:ext cx="7753351" cy="3862402"/>
          </a:xfrm>
        </p:spPr>
        <p:txBody>
          <a:bodyPr/>
          <a:lstStyle/>
          <a:p>
            <a:r>
              <a:rPr lang="nl-NL" dirty="0">
                <a:solidFill>
                  <a:srgbClr val="EE7623"/>
                </a:solidFill>
              </a:rPr>
              <a:t>Algemeen</a:t>
            </a:r>
          </a:p>
          <a:p>
            <a:r>
              <a:rPr lang="nl-NL" dirty="0"/>
              <a:t>De Wedstrijdzaken App van de KNVB heeft twee functies:</a:t>
            </a:r>
          </a:p>
          <a:p>
            <a:pPr marL="342900" indent="-342900">
              <a:buFont typeface="+mj-lt"/>
              <a:buAutoNum type="arabicPeriod"/>
            </a:pPr>
            <a:r>
              <a:rPr lang="nl-NL" dirty="0"/>
              <a:t>Mobiel Digitaal Wedstrijd Formulier (alle teams) </a:t>
            </a:r>
          </a:p>
          <a:p>
            <a:pPr marL="342900" indent="-342900">
              <a:buFont typeface="+mj-lt"/>
              <a:buAutoNum type="arabicPeriod"/>
            </a:pPr>
            <a:r>
              <a:rPr lang="nl-NL" dirty="0"/>
              <a:t>Spelerspascontrole (alleen JO13 en ouder)</a:t>
            </a:r>
          </a:p>
          <a:p>
            <a:r>
              <a:rPr lang="nl-NL" dirty="0"/>
              <a:t>Te downloaden in de Appstore of Playstore: KNVB Wedstrijdzaken</a:t>
            </a:r>
          </a:p>
          <a:p>
            <a:r>
              <a:rPr lang="nl-NL" dirty="0"/>
              <a:t>Registratie App met e-mailadres dat bij vereniging en KNVB bekend is </a:t>
            </a:r>
            <a:br>
              <a:rPr lang="nl-NL" dirty="0">
                <a:solidFill>
                  <a:srgbClr val="EE7623"/>
                </a:solidFill>
              </a:rPr>
            </a:br>
            <a:r>
              <a:rPr lang="nl-NL" dirty="0"/>
              <a:t>(wijzigingen: </a:t>
            </a:r>
            <a:r>
              <a:rPr lang="nl-NL" dirty="0">
                <a:solidFill>
                  <a:srgbClr val="EE7623"/>
                </a:solidFill>
                <a:hlinkClick r:id="rId2"/>
              </a:rPr>
              <a:t>ledenadministratie@vvdemeern.nl</a:t>
            </a:r>
            <a:r>
              <a:rPr lang="nl-NL" dirty="0">
                <a:solidFill>
                  <a:srgbClr val="EE7623"/>
                </a:solidFill>
              </a:rPr>
              <a:t>, </a:t>
            </a:r>
            <a:r>
              <a:rPr lang="nl-NL" dirty="0"/>
              <a:t>formulier op site)</a:t>
            </a:r>
          </a:p>
          <a:p>
            <a:endParaRPr lang="nl-NL" dirty="0">
              <a:solidFill>
                <a:srgbClr val="EE7623"/>
              </a:solidFill>
            </a:endParaRPr>
          </a:p>
          <a:p>
            <a:r>
              <a:rPr lang="nl-NL" sz="1400" i="1" dirty="0"/>
              <a:t>NB: Als je al op </a:t>
            </a:r>
            <a:r>
              <a:rPr lang="nl-NL" sz="1400" i="1" dirty="0" err="1"/>
              <a:t>voetbal.nl</a:t>
            </a:r>
            <a:r>
              <a:rPr lang="nl-NL" sz="1400" i="1" dirty="0"/>
              <a:t> geregistreerd bent met een ander e-mailadres dan bij de ledenadministratie gaat registratie voor de wedstrijdzaken-app niet goed. Pas je registratie bij voetbal.nl aan, overeenkomstig het adres bekend bij de vereniging</a:t>
            </a:r>
            <a:endParaRPr lang="nl-NL" dirty="0"/>
          </a:p>
        </p:txBody>
      </p:sp>
      <p:pic>
        <p:nvPicPr>
          <p:cNvPr id="5" name="Afbeelding 4" descr="Afbeelding met tekst, schermopname, Lettertype, Merk&#10;&#10;Door AI gegenereerde inhoud is mogelijk onjuist.">
            <a:extLst>
              <a:ext uri="{FF2B5EF4-FFF2-40B4-BE49-F238E27FC236}">
                <a16:creationId xmlns:a16="http://schemas.microsoft.com/office/drawing/2014/main" id="{C97824CB-5955-30C3-A286-3F0F4B0C3DA3}"/>
              </a:ext>
            </a:extLst>
          </p:cNvPr>
          <p:cNvPicPr>
            <a:picLocks noChangeAspect="1"/>
          </p:cNvPicPr>
          <p:nvPr/>
        </p:nvPicPr>
        <p:blipFill>
          <a:blip r:embed="rId3"/>
          <a:srcRect t="4494" r="1749" b="72083"/>
          <a:stretch/>
        </p:blipFill>
        <p:spPr>
          <a:xfrm>
            <a:off x="6385330" y="1595718"/>
            <a:ext cx="2595028" cy="1338838"/>
          </a:xfrm>
          <a:prstGeom prst="rect">
            <a:avLst/>
          </a:prstGeom>
          <a:ln>
            <a:solidFill>
              <a:schemeClr val="tx1"/>
            </a:solidFill>
          </a:ln>
        </p:spPr>
      </p:pic>
    </p:spTree>
    <p:extLst>
      <p:ext uri="{BB962C8B-B14F-4D97-AF65-F5344CB8AC3E}">
        <p14:creationId xmlns:p14="http://schemas.microsoft.com/office/powerpoint/2010/main" val="4118558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Wedstrijdzakenapp</a:t>
            </a:r>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31</a:t>
            </a:fld>
            <a:endParaRPr lang="nl-NL" dirty="0"/>
          </a:p>
        </p:txBody>
      </p:sp>
      <p:sp>
        <p:nvSpPr>
          <p:cNvPr id="8" name="Tijdelijke aanduiding voor tekst 2">
            <a:extLst>
              <a:ext uri="{FF2B5EF4-FFF2-40B4-BE49-F238E27FC236}">
                <a16:creationId xmlns:a16="http://schemas.microsoft.com/office/drawing/2014/main" id="{F471E1E4-FDE1-FDAB-07F6-D4FA94946604}"/>
              </a:ext>
            </a:extLst>
          </p:cNvPr>
          <p:cNvSpPr>
            <a:spLocks noGrp="1"/>
          </p:cNvSpPr>
          <p:nvPr>
            <p:ph type="body" sz="quarter" idx="10"/>
          </p:nvPr>
        </p:nvSpPr>
        <p:spPr>
          <a:xfrm>
            <a:off x="628648" y="1595718"/>
            <a:ext cx="7753351" cy="3862402"/>
          </a:xfrm>
        </p:spPr>
        <p:txBody>
          <a:bodyPr/>
          <a:lstStyle/>
          <a:p>
            <a:r>
              <a:rPr lang="nl-NL" dirty="0">
                <a:solidFill>
                  <a:srgbClr val="EE7623"/>
                </a:solidFill>
              </a:rPr>
              <a:t>Wat kan ik als leider (Teammanager)</a:t>
            </a:r>
          </a:p>
          <a:p>
            <a:pPr marL="285750" indent="-285750">
              <a:buFont typeface="Arial" panose="020B0604020202020204" pitchFamily="34" charset="0"/>
              <a:buChar char="•"/>
            </a:pPr>
            <a:r>
              <a:rPr lang="nl-NL" dirty="0"/>
              <a:t>Direct na registratie: inzien het uit- en thuisprogramma van het eigen team en de spelers(passen) van de eigen spelers. Als je als teamleider geen programma ziet, dan ben je door de vereniging niet toegevoegd (met de functie teammanager) aan het bondsteam. Neem dan contact op met </a:t>
            </a:r>
            <a:r>
              <a:rPr lang="nl-NL" dirty="0">
                <a:hlinkClick r:id="rId2"/>
              </a:rPr>
              <a:t>administratiejeugd@vvdemeern.nl</a:t>
            </a:r>
            <a:r>
              <a:rPr lang="nl-NL" dirty="0"/>
              <a:t> </a:t>
            </a:r>
          </a:p>
          <a:p>
            <a:pPr marL="285750" indent="-285750">
              <a:buFont typeface="Arial" panose="020B0604020202020204" pitchFamily="34" charset="0"/>
              <a:buChar char="•"/>
            </a:pPr>
            <a:r>
              <a:rPr lang="nl-NL" dirty="0"/>
              <a:t>Zorg voor back-up, wijs meerdere teammanagers aan en geef dit door. Is de ene leider afwezig dan kan de andere leider alle taken overnemen. </a:t>
            </a:r>
          </a:p>
          <a:p>
            <a:pPr marL="285750" indent="-285750">
              <a:buFont typeface="Arial" panose="020B0604020202020204" pitchFamily="34" charset="0"/>
              <a:buChar char="•"/>
            </a:pPr>
            <a:r>
              <a:rPr lang="nl-NL" dirty="0"/>
              <a:t>Scheidsrechter kan teamopgaaf wijzigen wanneer aangesteld in app</a:t>
            </a:r>
          </a:p>
          <a:p>
            <a:pPr marL="285750" indent="-285750">
              <a:buFont typeface="Arial" panose="020B0604020202020204" pitchFamily="34" charset="0"/>
              <a:buChar char="•"/>
            </a:pPr>
            <a:r>
              <a:rPr lang="nl-NL" dirty="0"/>
              <a:t>Voor uitleg zie filmpje op YouTube </a:t>
            </a:r>
            <a:r>
              <a:rPr lang="nl-NL" dirty="0">
                <a:hlinkClick r:id="rId3"/>
              </a:rPr>
              <a:t>https://www.youtube.com/watch?v=dRF9Yu31Svg</a:t>
            </a:r>
            <a:r>
              <a:rPr lang="nl-NL" dirty="0"/>
              <a:t>  </a:t>
            </a:r>
            <a:br>
              <a:rPr lang="nl-NL" dirty="0"/>
            </a:br>
            <a:r>
              <a:rPr lang="nl-NL" dirty="0"/>
              <a:t>(Meer spelplezier met een correct wedstrijdformulier!)</a:t>
            </a:r>
          </a:p>
          <a:p>
            <a:endParaRPr lang="nl-NL" dirty="0"/>
          </a:p>
          <a:p>
            <a:endParaRPr lang="nl-NL" dirty="0"/>
          </a:p>
          <a:p>
            <a:endParaRPr lang="nl-NL" dirty="0"/>
          </a:p>
        </p:txBody>
      </p:sp>
    </p:spTree>
    <p:extLst>
      <p:ext uri="{BB962C8B-B14F-4D97-AF65-F5344CB8AC3E}">
        <p14:creationId xmlns:p14="http://schemas.microsoft.com/office/powerpoint/2010/main" val="47455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Wedstrijdzakenapp</a:t>
            </a:r>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32</a:t>
            </a:fld>
            <a:endParaRPr lang="nl-NL" dirty="0"/>
          </a:p>
        </p:txBody>
      </p:sp>
      <p:sp>
        <p:nvSpPr>
          <p:cNvPr id="8" name="Tijdelijke aanduiding voor tekst 2">
            <a:extLst>
              <a:ext uri="{FF2B5EF4-FFF2-40B4-BE49-F238E27FC236}">
                <a16:creationId xmlns:a16="http://schemas.microsoft.com/office/drawing/2014/main" id="{F471E1E4-FDE1-FDAB-07F6-D4FA94946604}"/>
              </a:ext>
            </a:extLst>
          </p:cNvPr>
          <p:cNvSpPr>
            <a:spLocks noGrp="1"/>
          </p:cNvSpPr>
          <p:nvPr>
            <p:ph type="body" sz="quarter" idx="10"/>
          </p:nvPr>
        </p:nvSpPr>
        <p:spPr>
          <a:xfrm>
            <a:off x="628648" y="1595718"/>
            <a:ext cx="7753351" cy="3862402"/>
          </a:xfrm>
        </p:spPr>
        <p:txBody>
          <a:bodyPr/>
          <a:lstStyle/>
          <a:p>
            <a:r>
              <a:rPr lang="nl-NL" dirty="0">
                <a:solidFill>
                  <a:srgbClr val="EE7623"/>
                </a:solidFill>
              </a:rPr>
              <a:t>Wat kan ik als leider (Teammanager)</a:t>
            </a:r>
          </a:p>
          <a:p>
            <a:r>
              <a:rPr lang="nl-NL" dirty="0"/>
              <a:t>Wijzigen door te voeren in de teamopgaaf (O8-O12 alleen punt 1):</a:t>
            </a:r>
          </a:p>
          <a:p>
            <a:pPr marL="342900" indent="-342900">
              <a:lnSpc>
                <a:spcPct val="100000"/>
              </a:lnSpc>
              <a:spcAft>
                <a:spcPts val="600"/>
              </a:spcAft>
              <a:buFont typeface="+mj-lt"/>
              <a:buAutoNum type="arabicPeriod"/>
            </a:pPr>
            <a:r>
              <a:rPr lang="nl-NL" dirty="0"/>
              <a:t>toevoegen en verwijderen van spelers/stafleden (ingeleende spelers)</a:t>
            </a:r>
          </a:p>
          <a:p>
            <a:pPr marL="342900" indent="-342900">
              <a:lnSpc>
                <a:spcPct val="100000"/>
              </a:lnSpc>
              <a:spcAft>
                <a:spcPts val="600"/>
              </a:spcAft>
              <a:buFont typeface="+mj-lt"/>
              <a:buAutoNum type="arabicPeriod"/>
            </a:pPr>
            <a:r>
              <a:rPr lang="nl-NL" dirty="0"/>
              <a:t>aanpassen of iemand standaard op nieuw te openen wedstrijdformulieren staat</a:t>
            </a:r>
          </a:p>
          <a:p>
            <a:pPr marL="342900" indent="-342900">
              <a:lnSpc>
                <a:spcPct val="100000"/>
              </a:lnSpc>
              <a:spcAft>
                <a:spcPts val="600"/>
              </a:spcAft>
              <a:buFont typeface="+mj-lt"/>
              <a:buAutoNum type="arabicPeriod"/>
            </a:pPr>
            <a:r>
              <a:rPr lang="nl-NL" dirty="0"/>
              <a:t>aanpassen van standaardfunctie (verdediger/aanvaller)</a:t>
            </a:r>
          </a:p>
          <a:p>
            <a:pPr marL="342900" indent="-342900">
              <a:lnSpc>
                <a:spcPct val="100000"/>
              </a:lnSpc>
              <a:spcAft>
                <a:spcPts val="600"/>
              </a:spcAft>
              <a:buFont typeface="+mj-lt"/>
              <a:buAutoNum type="arabicPeriod"/>
            </a:pPr>
            <a:r>
              <a:rPr lang="nl-NL" dirty="0"/>
              <a:t>aanpassen van status naar basis/wissel</a:t>
            </a:r>
          </a:p>
          <a:p>
            <a:pPr marL="342900" indent="-342900">
              <a:lnSpc>
                <a:spcPct val="100000"/>
              </a:lnSpc>
              <a:spcAft>
                <a:spcPts val="600"/>
              </a:spcAft>
              <a:buFont typeface="+mj-lt"/>
              <a:buAutoNum type="arabicPeriod"/>
            </a:pPr>
            <a:r>
              <a:rPr lang="nl-NL" dirty="0"/>
              <a:t>aanpassen van status naar fit/geblesseerd</a:t>
            </a:r>
          </a:p>
          <a:p>
            <a:pPr marL="342900" indent="-342900">
              <a:lnSpc>
                <a:spcPct val="100000"/>
              </a:lnSpc>
              <a:spcAft>
                <a:spcPts val="600"/>
              </a:spcAft>
              <a:buFont typeface="+mj-lt"/>
              <a:buAutoNum type="arabicPeriod"/>
            </a:pPr>
            <a:r>
              <a:rPr lang="nl-NL" dirty="0"/>
              <a:t>aanpassen van standaard rugnummers</a:t>
            </a:r>
          </a:p>
          <a:p>
            <a:pPr marL="342900" indent="-342900">
              <a:lnSpc>
                <a:spcPct val="100000"/>
              </a:lnSpc>
              <a:spcAft>
                <a:spcPts val="600"/>
              </a:spcAft>
              <a:buFont typeface="+mj-lt"/>
              <a:buAutoNum type="arabicPeriod"/>
            </a:pPr>
            <a:r>
              <a:rPr lang="nl-NL" dirty="0"/>
              <a:t>passen van de spelers inzien en foto's van de spelers wijzigen (tot november)</a:t>
            </a:r>
          </a:p>
          <a:p>
            <a:r>
              <a:rPr lang="nl-NL" dirty="0"/>
              <a:t>De teammanager kan bezwaar maken en/of een correctie doorgeven na de wedstrijd Verder geen actie na afloop (tenzij gestaakt/rode kaart – zie presentatie Tuchtzaken)</a:t>
            </a:r>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1121729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38F6C-C9BF-F2E4-D824-0594A362D0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CAB093-42BC-A78D-60E2-C2F5A6DCDED9}"/>
              </a:ext>
            </a:extLst>
          </p:cNvPr>
          <p:cNvSpPr>
            <a:spLocks noGrp="1"/>
          </p:cNvSpPr>
          <p:nvPr>
            <p:ph type="title"/>
          </p:nvPr>
        </p:nvSpPr>
        <p:spPr/>
        <p:txBody>
          <a:bodyPr/>
          <a:lstStyle/>
          <a:p>
            <a:r>
              <a:rPr lang="nl-NL" dirty="0"/>
              <a:t>Wedstrijdzakenapp</a:t>
            </a:r>
          </a:p>
        </p:txBody>
      </p:sp>
      <p:sp>
        <p:nvSpPr>
          <p:cNvPr id="4" name="Tijdelijke aanduiding voor dianummer 3">
            <a:extLst>
              <a:ext uri="{FF2B5EF4-FFF2-40B4-BE49-F238E27FC236}">
                <a16:creationId xmlns:a16="http://schemas.microsoft.com/office/drawing/2014/main" id="{43E170C6-189B-7B81-C8A3-22683D4B15B8}"/>
              </a:ext>
            </a:extLst>
          </p:cNvPr>
          <p:cNvSpPr>
            <a:spLocks noGrp="1"/>
          </p:cNvSpPr>
          <p:nvPr>
            <p:ph type="sldNum" sz="quarter" idx="4"/>
          </p:nvPr>
        </p:nvSpPr>
        <p:spPr/>
        <p:txBody>
          <a:bodyPr/>
          <a:lstStyle/>
          <a:p>
            <a:fld id="{F2DF9EC1-4EF6-8E4B-B7F3-EFCD656F9662}" type="slidenum">
              <a:rPr lang="nl-NL" smtClean="0"/>
              <a:pPr/>
              <a:t>33</a:t>
            </a:fld>
            <a:endParaRPr lang="nl-NL" dirty="0"/>
          </a:p>
        </p:txBody>
      </p:sp>
      <p:sp>
        <p:nvSpPr>
          <p:cNvPr id="6" name="Tijdelijke aanduiding voor tekst 2">
            <a:extLst>
              <a:ext uri="{FF2B5EF4-FFF2-40B4-BE49-F238E27FC236}">
                <a16:creationId xmlns:a16="http://schemas.microsoft.com/office/drawing/2014/main" id="{E2E1AA61-D46F-A066-DC07-138DF0C40104}"/>
              </a:ext>
            </a:extLst>
          </p:cNvPr>
          <p:cNvSpPr>
            <a:spLocks noGrp="1"/>
          </p:cNvSpPr>
          <p:nvPr/>
        </p:nvSpPr>
        <p:spPr>
          <a:xfrm>
            <a:off x="628648" y="1564321"/>
            <a:ext cx="7054195" cy="3604932"/>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1pPr>
            <a:lvl2pPr marL="3429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2pPr>
            <a:lvl3pPr marL="6858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3pPr>
            <a:lvl4pPr marL="10287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3716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nl-NL" dirty="0"/>
              <a:t>Een wedstrijdformulier moet altijd correct ingevuld worden, verantwoordelijkheid teamleider</a:t>
            </a:r>
          </a:p>
          <a:p>
            <a:pPr marL="285750" indent="-285750">
              <a:buFont typeface="Arial" panose="020B0604020202020204" pitchFamily="34" charset="0"/>
              <a:buChar char="•"/>
            </a:pPr>
            <a:r>
              <a:rPr lang="nl-NL" dirty="0"/>
              <a:t>Zorg voor goed herkenbare foto’s op de spelerspas. Wisselen foto tot 1 november. Scheidsrechter mag identificatie eisen</a:t>
            </a:r>
          </a:p>
          <a:p>
            <a:pPr marL="285750" indent="-285750">
              <a:buFont typeface="Arial" panose="020B0604020202020204" pitchFamily="34" charset="0"/>
              <a:buChar char="•"/>
            </a:pPr>
            <a:r>
              <a:rPr lang="nl-NL" dirty="0"/>
              <a:t>Verwijder spelers van het formulier die niet meedoen </a:t>
            </a:r>
          </a:p>
          <a:p>
            <a:pPr marL="285750" indent="-285750">
              <a:buFont typeface="Arial" panose="020B0604020202020204" pitchFamily="34" charset="0"/>
              <a:buChar char="•"/>
            </a:pPr>
            <a:r>
              <a:rPr lang="nl-NL" dirty="0"/>
              <a:t>Spelers die niet opgevoerd kunnen worden op het wedstrijdformulier spelen niet! Deze spelers zijn dan niet speelgerechtigd </a:t>
            </a:r>
          </a:p>
          <a:p>
            <a:pPr marL="285750" indent="-285750">
              <a:buFont typeface="Arial" panose="020B0604020202020204" pitchFamily="34" charset="0"/>
              <a:buChar char="•"/>
            </a:pPr>
            <a:r>
              <a:rPr lang="nl-NL" dirty="0">
                <a:solidFill>
                  <a:srgbClr val="EE7623"/>
                </a:solidFill>
              </a:rPr>
              <a:t>Let op: </a:t>
            </a:r>
            <a:r>
              <a:rPr lang="nl-NL" dirty="0"/>
              <a:t>Geschorste spelers kunnen wel op het wedstrijdformulier gezet worden. Dat spelers opgevoerd kunnen worden betekent niet dat ze mogen spelen. Controleer altijd schorsingen (zoals direct rood = altijd eerstvolgende wedstrijd geschorst)</a:t>
            </a:r>
          </a:p>
        </p:txBody>
      </p:sp>
    </p:spTree>
    <p:extLst>
      <p:ext uri="{BB962C8B-B14F-4D97-AF65-F5344CB8AC3E}">
        <p14:creationId xmlns:p14="http://schemas.microsoft.com/office/powerpoint/2010/main" val="1600835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Wedstrijdzakenapp</a:t>
            </a:r>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34</a:t>
            </a:fld>
            <a:endParaRPr lang="nl-NL" dirty="0"/>
          </a:p>
        </p:txBody>
      </p:sp>
      <p:sp>
        <p:nvSpPr>
          <p:cNvPr id="8" name="Tijdelijke aanduiding voor tekst 2">
            <a:extLst>
              <a:ext uri="{FF2B5EF4-FFF2-40B4-BE49-F238E27FC236}">
                <a16:creationId xmlns:a16="http://schemas.microsoft.com/office/drawing/2014/main" id="{F471E1E4-FDE1-FDAB-07F6-D4FA94946604}"/>
              </a:ext>
            </a:extLst>
          </p:cNvPr>
          <p:cNvSpPr>
            <a:spLocks noGrp="1"/>
          </p:cNvSpPr>
          <p:nvPr>
            <p:ph type="body" sz="quarter" idx="10"/>
          </p:nvPr>
        </p:nvSpPr>
        <p:spPr>
          <a:xfrm>
            <a:off x="628648" y="1595718"/>
            <a:ext cx="7753351" cy="3862402"/>
          </a:xfrm>
        </p:spPr>
        <p:txBody>
          <a:bodyPr/>
          <a:lstStyle/>
          <a:p>
            <a:r>
              <a:rPr lang="nl-NL" dirty="0">
                <a:solidFill>
                  <a:srgbClr val="EE7623"/>
                </a:solidFill>
              </a:rPr>
              <a:t>Aandachtspunten</a:t>
            </a:r>
          </a:p>
          <a:p>
            <a:pPr marL="285750" indent="-285750">
              <a:buFont typeface="Arial" panose="020B0604020202020204" pitchFamily="34" charset="0"/>
              <a:buChar char="•"/>
            </a:pPr>
            <a:r>
              <a:rPr lang="nl-NL" dirty="0"/>
              <a:t>Is een ouder spelbegeleider/scheidsrechter maar geen KNVB-lid, voer dan jezelf op als spelbegeleider/scheidsrechter. Let op, officieel moet scheidsrechter KNVB-lid zijn. Dat geldt ook voor de grensrechter.</a:t>
            </a:r>
          </a:p>
          <a:p>
            <a:pPr marL="285750" indent="-285750">
              <a:buFont typeface="Arial" panose="020B0604020202020204" pitchFamily="34" charset="0"/>
              <a:buChar char="•"/>
            </a:pPr>
            <a:r>
              <a:rPr lang="nl-NL" dirty="0"/>
              <a:t>Een spelbegeleider/scheidsrechter kan pas de uitslag invoeren, als beide teams hun spelersopgaaf hebben ingediend</a:t>
            </a:r>
          </a:p>
          <a:p>
            <a:pPr marL="285750" indent="-285750">
              <a:buFont typeface="Arial" panose="020B0604020202020204" pitchFamily="34" charset="0"/>
              <a:buChar char="•"/>
            </a:pPr>
            <a:r>
              <a:rPr lang="nl-NL" dirty="0"/>
              <a:t>Als de spelersopgaaf van de tegenstander niet goedgekeurd is, kun je geen uitslag invoeren. Is de tegenstander al weg, dan kun jij als scheidsrechter ook die opgaaf goedkeuren en dan de uitslag invoeren. Ben jij echter niet zelf als scheidsrechter/spelbegeleider opgevoerd en is de betreffende ouder al weg, bijvoorbeeld ouder van de uitploeg, benader dan de wedstrijdsecretaris van V.V. De Meern (voor thuiswedstrijden). </a:t>
            </a:r>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2272644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09AC7-C5F6-CEE6-2D38-0E115126FE67}"/>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5D9536F-7F99-DDE3-61B1-5C79A05EFC08}"/>
              </a:ext>
            </a:extLst>
          </p:cNvPr>
          <p:cNvSpPr>
            <a:spLocks noGrp="1"/>
          </p:cNvSpPr>
          <p:nvPr>
            <p:ph type="sldNum" sz="quarter" idx="4"/>
          </p:nvPr>
        </p:nvSpPr>
        <p:spPr/>
        <p:txBody>
          <a:bodyPr/>
          <a:lstStyle/>
          <a:p>
            <a:fld id="{F2DF9EC1-4EF6-8E4B-B7F3-EFCD656F9662}" type="slidenum">
              <a:rPr lang="nl-NL" smtClean="0"/>
              <a:pPr/>
              <a:t>35</a:t>
            </a:fld>
            <a:endParaRPr lang="nl-NL" dirty="0"/>
          </a:p>
        </p:txBody>
      </p:sp>
      <p:sp>
        <p:nvSpPr>
          <p:cNvPr id="5" name="Titel 1">
            <a:extLst>
              <a:ext uri="{FF2B5EF4-FFF2-40B4-BE49-F238E27FC236}">
                <a16:creationId xmlns:a16="http://schemas.microsoft.com/office/drawing/2014/main" id="{B78FA18C-AA60-2937-186D-F38C84D204D8}"/>
              </a:ext>
            </a:extLst>
          </p:cNvPr>
          <p:cNvSpPr>
            <a:spLocks noGrp="1"/>
          </p:cNvSpPr>
          <p:nvPr/>
        </p:nvSpPr>
        <p:spPr>
          <a:xfrm>
            <a:off x="601079" y="668397"/>
            <a:ext cx="7054195" cy="387798"/>
          </a:xfrm>
          <a:prstGeom prst="rect">
            <a:avLst/>
          </a:prstGeom>
        </p:spPr>
        <p:txBody>
          <a:bodyPr vert="horz" lIns="0" tIns="0" rIns="0" bIns="0" rtlCol="0" anchor="t" anchorCtr="0">
            <a:spAutoFit/>
          </a:bodyPr>
          <a:lstStyle>
            <a:lvl1pPr algn="l" defTabSz="685800" rtl="0" eaLnBrk="1" latinLnBrk="0" hangingPunct="1">
              <a:lnSpc>
                <a:spcPct val="90000"/>
              </a:lnSpc>
              <a:spcBef>
                <a:spcPct val="0"/>
              </a:spcBef>
              <a:buNone/>
              <a:defRPr sz="2800" b="0" i="0" kern="1200">
                <a:solidFill>
                  <a:schemeClr val="accent1"/>
                </a:solidFill>
                <a:latin typeface="Roboto Medium" panose="02000000000000000000" pitchFamily="2" charset="0"/>
                <a:ea typeface="Roboto Medium" panose="02000000000000000000" pitchFamily="2" charset="0"/>
                <a:cs typeface="+mj-cs"/>
              </a:defRPr>
            </a:lvl1pPr>
          </a:lstStyle>
          <a:p>
            <a:r>
              <a:rPr lang="nl-NL" dirty="0"/>
              <a:t>Tuchtzaken</a:t>
            </a:r>
          </a:p>
        </p:txBody>
      </p:sp>
      <p:sp>
        <p:nvSpPr>
          <p:cNvPr id="6" name="Tijdelijke aanduiding voor tekst 2">
            <a:extLst>
              <a:ext uri="{FF2B5EF4-FFF2-40B4-BE49-F238E27FC236}">
                <a16:creationId xmlns:a16="http://schemas.microsoft.com/office/drawing/2014/main" id="{8938EFB4-6BE2-0A45-F425-03A71F4C091A}"/>
              </a:ext>
            </a:extLst>
          </p:cNvPr>
          <p:cNvSpPr>
            <a:spLocks noGrp="1"/>
          </p:cNvSpPr>
          <p:nvPr/>
        </p:nvSpPr>
        <p:spPr>
          <a:xfrm>
            <a:off x="601079" y="1587143"/>
            <a:ext cx="7193697" cy="3604932"/>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1pPr>
            <a:lvl2pPr marL="3429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2pPr>
            <a:lvl3pPr marL="6858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3pPr>
            <a:lvl4pPr marL="10287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3716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dirty="0"/>
              <a:t>Alles waar de aanklager van de KNVB iets mee doet, zoals</a:t>
            </a:r>
          </a:p>
          <a:p>
            <a:pPr marL="285750" indent="-285750">
              <a:buFont typeface="Arial" panose="020B0604020202020204" pitchFamily="34" charset="0"/>
              <a:buChar char="•"/>
            </a:pPr>
            <a:r>
              <a:rPr lang="nl-NL" dirty="0"/>
              <a:t>Gele kaarten (alleen A-categorie, teveel = schorsing 1 wedstrijd. Twee in één wedstrijd is rood, schorsing 1 wedstrijd. Geen verweer mogelijk)</a:t>
            </a:r>
          </a:p>
          <a:p>
            <a:pPr marL="285750" indent="-285750">
              <a:buFont typeface="Arial" panose="020B0604020202020204" pitchFamily="34" charset="0"/>
              <a:buChar char="•"/>
            </a:pPr>
            <a:r>
              <a:rPr lang="nl-NL" dirty="0"/>
              <a:t>Directe rode kaarten</a:t>
            </a:r>
          </a:p>
          <a:p>
            <a:pPr marL="285750" indent="-285750">
              <a:buFont typeface="Arial" panose="020B0604020202020204" pitchFamily="34" charset="0"/>
              <a:buChar char="•"/>
            </a:pPr>
            <a:r>
              <a:rPr lang="nl-NL" dirty="0"/>
              <a:t>Verkeerde spelersopgave wedstrijdformulier</a:t>
            </a:r>
          </a:p>
          <a:p>
            <a:pPr marL="285750" indent="-285750">
              <a:buFont typeface="Arial" panose="020B0604020202020204" pitchFamily="34" charset="0"/>
              <a:buChar char="•"/>
            </a:pPr>
            <a:r>
              <a:rPr lang="nl-NL" dirty="0"/>
              <a:t>Gestaakte wedstrijden</a:t>
            </a:r>
          </a:p>
          <a:p>
            <a:pPr marL="285750" indent="-285750">
              <a:buFont typeface="Arial" panose="020B0604020202020204" pitchFamily="34" charset="0"/>
              <a:buChar char="•"/>
            </a:pPr>
            <a:r>
              <a:rPr lang="nl-NL" dirty="0"/>
              <a:t>Incidenten</a:t>
            </a:r>
          </a:p>
          <a:p>
            <a:pPr marL="285750" indent="-285750">
              <a:buFont typeface="Arial" panose="020B0604020202020204" pitchFamily="34" charset="0"/>
              <a:buChar char="•"/>
            </a:pPr>
            <a:r>
              <a:rPr lang="nl-NL" dirty="0"/>
              <a:t>Niet op komen dagen (is niet goed geregeld door team, controleer altijd)</a:t>
            </a:r>
          </a:p>
        </p:txBody>
      </p:sp>
    </p:spTree>
    <p:extLst>
      <p:ext uri="{BB962C8B-B14F-4D97-AF65-F5344CB8AC3E}">
        <p14:creationId xmlns:p14="http://schemas.microsoft.com/office/powerpoint/2010/main" val="3731053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F3183-13DF-9F47-112C-AC7E353C19EA}"/>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FEE9C342-8C95-D947-D403-184289C3C750}"/>
              </a:ext>
            </a:extLst>
          </p:cNvPr>
          <p:cNvSpPr>
            <a:spLocks noGrp="1"/>
          </p:cNvSpPr>
          <p:nvPr>
            <p:ph type="sldNum" sz="quarter" idx="4"/>
          </p:nvPr>
        </p:nvSpPr>
        <p:spPr/>
        <p:txBody>
          <a:bodyPr/>
          <a:lstStyle/>
          <a:p>
            <a:fld id="{F2DF9EC1-4EF6-8E4B-B7F3-EFCD656F9662}" type="slidenum">
              <a:rPr lang="nl-NL" smtClean="0"/>
              <a:pPr/>
              <a:t>36</a:t>
            </a:fld>
            <a:endParaRPr lang="nl-NL" dirty="0"/>
          </a:p>
        </p:txBody>
      </p:sp>
      <p:sp>
        <p:nvSpPr>
          <p:cNvPr id="5" name="Titel 1">
            <a:extLst>
              <a:ext uri="{FF2B5EF4-FFF2-40B4-BE49-F238E27FC236}">
                <a16:creationId xmlns:a16="http://schemas.microsoft.com/office/drawing/2014/main" id="{5770302D-8150-8846-1F0E-2438DE289FAF}"/>
              </a:ext>
            </a:extLst>
          </p:cNvPr>
          <p:cNvSpPr>
            <a:spLocks noGrp="1"/>
          </p:cNvSpPr>
          <p:nvPr/>
        </p:nvSpPr>
        <p:spPr>
          <a:xfrm>
            <a:off x="601079" y="668397"/>
            <a:ext cx="7054195" cy="387798"/>
          </a:xfrm>
          <a:prstGeom prst="rect">
            <a:avLst/>
          </a:prstGeom>
        </p:spPr>
        <p:txBody>
          <a:bodyPr vert="horz" lIns="0" tIns="0" rIns="0" bIns="0" rtlCol="0" anchor="t" anchorCtr="0">
            <a:spAutoFit/>
          </a:bodyPr>
          <a:lstStyle>
            <a:lvl1pPr algn="l" defTabSz="685800" rtl="0" eaLnBrk="1" latinLnBrk="0" hangingPunct="1">
              <a:lnSpc>
                <a:spcPct val="90000"/>
              </a:lnSpc>
              <a:spcBef>
                <a:spcPct val="0"/>
              </a:spcBef>
              <a:buNone/>
              <a:defRPr sz="2800" b="0" i="0" kern="1200">
                <a:solidFill>
                  <a:schemeClr val="accent1"/>
                </a:solidFill>
                <a:latin typeface="Roboto Medium" panose="02000000000000000000" pitchFamily="2" charset="0"/>
                <a:ea typeface="Roboto Medium" panose="02000000000000000000" pitchFamily="2" charset="0"/>
                <a:cs typeface="+mj-cs"/>
              </a:defRPr>
            </a:lvl1pPr>
          </a:lstStyle>
          <a:p>
            <a:r>
              <a:rPr lang="nl-NL" dirty="0"/>
              <a:t>Wat te doen bij staken wedstrijd</a:t>
            </a:r>
          </a:p>
        </p:txBody>
      </p:sp>
      <p:sp>
        <p:nvSpPr>
          <p:cNvPr id="6" name="Tijdelijke aanduiding voor tekst 2">
            <a:extLst>
              <a:ext uri="{FF2B5EF4-FFF2-40B4-BE49-F238E27FC236}">
                <a16:creationId xmlns:a16="http://schemas.microsoft.com/office/drawing/2014/main" id="{C549847B-F548-1F34-208A-6A4B0CDC76A5}"/>
              </a:ext>
            </a:extLst>
          </p:cNvPr>
          <p:cNvSpPr>
            <a:spLocks noGrp="1"/>
          </p:cNvSpPr>
          <p:nvPr/>
        </p:nvSpPr>
        <p:spPr>
          <a:xfrm>
            <a:off x="601079" y="1587143"/>
            <a:ext cx="7193697" cy="3604932"/>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1pPr>
            <a:lvl2pPr marL="3429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2pPr>
            <a:lvl3pPr marL="6858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3pPr>
            <a:lvl4pPr marL="10287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3716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nl-NL" dirty="0"/>
              <a:t>Thuis? Informeer club via uitgifteruimte. Zorg voor de scheidsrechter en help</a:t>
            </a:r>
          </a:p>
          <a:p>
            <a:pPr marL="285750" indent="-285750">
              <a:buFont typeface="Arial" panose="020B0604020202020204" pitchFamily="34" charset="0"/>
              <a:buChar char="•"/>
            </a:pPr>
            <a:r>
              <a:rPr lang="nl-NL" dirty="0"/>
              <a:t>Uit? Ga nooit zo maar weg, blijf bij het veld en volg aanwijzingen scheidsrechter op. Ga niet in discussie, blijf als team bijeen. Zorg voor de scheidsrechter en help</a:t>
            </a:r>
          </a:p>
          <a:p>
            <a:pPr marL="285750" indent="-285750">
              <a:buFont typeface="Arial" panose="020B0604020202020204" pitchFamily="34" charset="0"/>
              <a:buChar char="•"/>
            </a:pPr>
            <a:r>
              <a:rPr lang="nl-NL" dirty="0"/>
              <a:t>Werk mee aan mogelijk maken hervatten wedstrijd </a:t>
            </a:r>
          </a:p>
          <a:p>
            <a:pPr marL="285750" indent="-285750">
              <a:buFont typeface="Arial" panose="020B0604020202020204" pitchFamily="34" charset="0"/>
              <a:buChar char="•"/>
            </a:pPr>
            <a:r>
              <a:rPr lang="nl-NL" dirty="0"/>
              <a:t>Meld gestaakte wedstrijd bij </a:t>
            </a:r>
            <a:r>
              <a:rPr lang="nl-NL" dirty="0">
                <a:hlinkClick r:id="rId2"/>
              </a:rPr>
              <a:t>operatiejeugd@vvdemeern.nl</a:t>
            </a:r>
            <a:r>
              <a:rPr lang="nl-NL" dirty="0"/>
              <a:t>  </a:t>
            </a:r>
          </a:p>
          <a:p>
            <a:pPr marL="285750" indent="-285750">
              <a:buFont typeface="Arial" panose="020B0604020202020204" pitchFamily="34" charset="0"/>
              <a:buChar char="•"/>
            </a:pPr>
            <a:r>
              <a:rPr lang="nl-NL" dirty="0"/>
              <a:t>Stel verklaring team op, doe dit zo snel mogelijk. Omschrijf zo precies mogelijk de gebeurtenissen die geleid hebben tot staken wedstrijd. KNVB vraagt bij staken altijd om verklaring team én club (uitzondering – staken door medische oorzaak als dat goed wordt vastgelegd). </a:t>
            </a:r>
          </a:p>
          <a:p>
            <a:pPr marL="285750" indent="-285750">
              <a:buFont typeface="Arial" panose="020B0604020202020204" pitchFamily="34" charset="0"/>
              <a:buChar char="•"/>
            </a:pPr>
            <a:r>
              <a:rPr lang="nl-NL" dirty="0"/>
              <a:t>Gestaakte wedstrijd wordt vrijwel altijd uitgespeeld (zeker in categorie A)</a:t>
            </a:r>
          </a:p>
        </p:txBody>
      </p:sp>
    </p:spTree>
    <p:extLst>
      <p:ext uri="{BB962C8B-B14F-4D97-AF65-F5344CB8AC3E}">
        <p14:creationId xmlns:p14="http://schemas.microsoft.com/office/powerpoint/2010/main" val="3909432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98B9A09C-B950-FC8C-101C-B9154F904B55}"/>
              </a:ext>
            </a:extLst>
          </p:cNvPr>
          <p:cNvSpPr>
            <a:spLocks noGrp="1"/>
          </p:cNvSpPr>
          <p:nvPr>
            <p:ph type="sldNum" sz="quarter" idx="4"/>
          </p:nvPr>
        </p:nvSpPr>
        <p:spPr/>
        <p:txBody>
          <a:bodyPr/>
          <a:lstStyle/>
          <a:p>
            <a:fld id="{F2DF9EC1-4EF6-8E4B-B7F3-EFCD656F9662}" type="slidenum">
              <a:rPr lang="nl-NL" smtClean="0"/>
              <a:pPr/>
              <a:t>37</a:t>
            </a:fld>
            <a:endParaRPr lang="nl-NL" dirty="0"/>
          </a:p>
        </p:txBody>
      </p:sp>
      <p:sp>
        <p:nvSpPr>
          <p:cNvPr id="5" name="Titel 1">
            <a:extLst>
              <a:ext uri="{FF2B5EF4-FFF2-40B4-BE49-F238E27FC236}">
                <a16:creationId xmlns:a16="http://schemas.microsoft.com/office/drawing/2014/main" id="{3D1AA50F-0749-E816-C53E-653D0060BC28}"/>
              </a:ext>
            </a:extLst>
          </p:cNvPr>
          <p:cNvSpPr>
            <a:spLocks noGrp="1"/>
          </p:cNvSpPr>
          <p:nvPr/>
        </p:nvSpPr>
        <p:spPr>
          <a:xfrm>
            <a:off x="601079" y="668397"/>
            <a:ext cx="7054195" cy="387798"/>
          </a:xfrm>
          <a:prstGeom prst="rect">
            <a:avLst/>
          </a:prstGeom>
        </p:spPr>
        <p:txBody>
          <a:bodyPr vert="horz" lIns="0" tIns="0" rIns="0" bIns="0" rtlCol="0" anchor="t" anchorCtr="0">
            <a:spAutoFit/>
          </a:bodyPr>
          <a:lstStyle>
            <a:lvl1pPr algn="l" defTabSz="685800" rtl="0" eaLnBrk="1" latinLnBrk="0" hangingPunct="1">
              <a:lnSpc>
                <a:spcPct val="90000"/>
              </a:lnSpc>
              <a:spcBef>
                <a:spcPct val="0"/>
              </a:spcBef>
              <a:buNone/>
              <a:defRPr sz="2800" b="0" i="0" kern="1200">
                <a:solidFill>
                  <a:schemeClr val="accent1"/>
                </a:solidFill>
                <a:latin typeface="Roboto Medium" panose="02000000000000000000" pitchFamily="2" charset="0"/>
                <a:ea typeface="Roboto Medium" panose="02000000000000000000" pitchFamily="2" charset="0"/>
                <a:cs typeface="+mj-cs"/>
              </a:defRPr>
            </a:lvl1pPr>
          </a:lstStyle>
          <a:p>
            <a:r>
              <a:rPr lang="nl-NL" dirty="0"/>
              <a:t>Wat te doen bij een incident</a:t>
            </a:r>
          </a:p>
        </p:txBody>
      </p:sp>
      <p:sp>
        <p:nvSpPr>
          <p:cNvPr id="6" name="Tijdelijke aanduiding voor tekst 2">
            <a:extLst>
              <a:ext uri="{FF2B5EF4-FFF2-40B4-BE49-F238E27FC236}">
                <a16:creationId xmlns:a16="http://schemas.microsoft.com/office/drawing/2014/main" id="{E2E1AA61-D46F-A066-DC07-138DF0C40104}"/>
              </a:ext>
            </a:extLst>
          </p:cNvPr>
          <p:cNvSpPr>
            <a:spLocks noGrp="1"/>
          </p:cNvSpPr>
          <p:nvPr/>
        </p:nvSpPr>
        <p:spPr>
          <a:xfrm>
            <a:off x="601079" y="1587143"/>
            <a:ext cx="7193697" cy="3604932"/>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1pPr>
            <a:lvl2pPr marL="3429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2pPr>
            <a:lvl3pPr marL="6858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3pPr>
            <a:lvl4pPr marL="10287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3716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dirty="0"/>
              <a:t>Soms is er rond een wedstrijd sprake van een incident, onprettige ervaring, vervelend gedrag. Niet altijd op wedstrijdformulier, maar kan wel gevolg hebben.</a:t>
            </a:r>
          </a:p>
          <a:p>
            <a:pPr marL="285750" indent="-285750">
              <a:buFont typeface="Arial" panose="020B0604020202020204" pitchFamily="34" charset="0"/>
              <a:buChar char="•"/>
            </a:pPr>
            <a:r>
              <a:rPr lang="nl-NL" dirty="0"/>
              <a:t>Meld een voorval in een uitwedstrijd altijd bij het wedstrijdsecretariaat van die club. Ga daar verder niet in discussie</a:t>
            </a:r>
          </a:p>
          <a:p>
            <a:pPr marL="285750" indent="-285750">
              <a:buFont typeface="Arial" panose="020B0604020202020204" pitchFamily="34" charset="0"/>
              <a:buChar char="•"/>
            </a:pPr>
            <a:r>
              <a:rPr lang="nl-NL" dirty="0"/>
              <a:t>Maak je iets vervelends mee, meld dit bij de club (</a:t>
            </a:r>
            <a:r>
              <a:rPr lang="nl-NL" dirty="0">
                <a:hlinkClick r:id="rId2"/>
              </a:rPr>
              <a:t>operatiejeugd@vvdemeern.nl</a:t>
            </a:r>
            <a:r>
              <a:rPr lang="nl-NL" dirty="0"/>
              <a:t>)  </a:t>
            </a:r>
          </a:p>
          <a:p>
            <a:pPr marL="285750" indent="-285750">
              <a:buFont typeface="Arial" panose="020B0604020202020204" pitchFamily="34" charset="0"/>
              <a:buChar char="•"/>
            </a:pPr>
            <a:r>
              <a:rPr lang="nl-NL" dirty="0"/>
              <a:t>In overleg bepalen we of en zo ja welke vervolgstappen we nemen (richting een vereniging of melding bij KNVB)</a:t>
            </a:r>
          </a:p>
          <a:p>
            <a:pPr marL="285750" indent="-285750">
              <a:buFont typeface="Arial" panose="020B0604020202020204" pitchFamily="34" charset="0"/>
              <a:buChar char="•"/>
            </a:pPr>
            <a:r>
              <a:rPr lang="nl-NL" dirty="0"/>
              <a:t>Leg verklaringen vast (van staf, spelers en overige getuigen)</a:t>
            </a:r>
          </a:p>
        </p:txBody>
      </p:sp>
    </p:spTree>
    <p:extLst>
      <p:ext uri="{BB962C8B-B14F-4D97-AF65-F5344CB8AC3E}">
        <p14:creationId xmlns:p14="http://schemas.microsoft.com/office/powerpoint/2010/main" val="542819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1F090-12D0-8C58-DFDB-BF880C3B6A37}"/>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7DCD1D3-E18C-F94F-B3AE-D5A34856B66A}"/>
              </a:ext>
            </a:extLst>
          </p:cNvPr>
          <p:cNvSpPr>
            <a:spLocks noGrp="1"/>
          </p:cNvSpPr>
          <p:nvPr>
            <p:ph type="sldNum" sz="quarter" idx="4"/>
          </p:nvPr>
        </p:nvSpPr>
        <p:spPr/>
        <p:txBody>
          <a:bodyPr/>
          <a:lstStyle/>
          <a:p>
            <a:fld id="{F2DF9EC1-4EF6-8E4B-B7F3-EFCD656F9662}" type="slidenum">
              <a:rPr lang="nl-NL" smtClean="0"/>
              <a:pPr/>
              <a:t>38</a:t>
            </a:fld>
            <a:endParaRPr lang="nl-NL" dirty="0"/>
          </a:p>
        </p:txBody>
      </p:sp>
      <p:sp>
        <p:nvSpPr>
          <p:cNvPr id="5" name="Titel 1">
            <a:extLst>
              <a:ext uri="{FF2B5EF4-FFF2-40B4-BE49-F238E27FC236}">
                <a16:creationId xmlns:a16="http://schemas.microsoft.com/office/drawing/2014/main" id="{91F53D87-28A2-D00B-2242-37E5AB4BBF79}"/>
              </a:ext>
            </a:extLst>
          </p:cNvPr>
          <p:cNvSpPr>
            <a:spLocks noGrp="1"/>
          </p:cNvSpPr>
          <p:nvPr/>
        </p:nvSpPr>
        <p:spPr>
          <a:xfrm>
            <a:off x="601079" y="668397"/>
            <a:ext cx="7054195" cy="387798"/>
          </a:xfrm>
          <a:prstGeom prst="rect">
            <a:avLst/>
          </a:prstGeom>
        </p:spPr>
        <p:txBody>
          <a:bodyPr vert="horz" lIns="0" tIns="0" rIns="0" bIns="0" rtlCol="0" anchor="t" anchorCtr="0">
            <a:spAutoFit/>
          </a:bodyPr>
          <a:lstStyle>
            <a:lvl1pPr algn="l" defTabSz="685800" rtl="0" eaLnBrk="1" latinLnBrk="0" hangingPunct="1">
              <a:lnSpc>
                <a:spcPct val="90000"/>
              </a:lnSpc>
              <a:spcBef>
                <a:spcPct val="0"/>
              </a:spcBef>
              <a:buNone/>
              <a:defRPr sz="2800" b="0" i="0" kern="1200">
                <a:solidFill>
                  <a:schemeClr val="accent1"/>
                </a:solidFill>
                <a:latin typeface="Roboto Medium" panose="02000000000000000000" pitchFamily="2" charset="0"/>
                <a:ea typeface="Roboto Medium" panose="02000000000000000000" pitchFamily="2" charset="0"/>
                <a:cs typeface="+mj-cs"/>
              </a:defRPr>
            </a:lvl1pPr>
          </a:lstStyle>
          <a:p>
            <a:r>
              <a:rPr lang="nl-NL" dirty="0"/>
              <a:t>Wat te doen bij een directe rode kaart (1)</a:t>
            </a:r>
          </a:p>
        </p:txBody>
      </p:sp>
      <p:sp>
        <p:nvSpPr>
          <p:cNvPr id="6" name="Tijdelijke aanduiding voor tekst 2">
            <a:extLst>
              <a:ext uri="{FF2B5EF4-FFF2-40B4-BE49-F238E27FC236}">
                <a16:creationId xmlns:a16="http://schemas.microsoft.com/office/drawing/2014/main" id="{D21C549C-94C7-A93A-1A06-F685F42EA016}"/>
              </a:ext>
            </a:extLst>
          </p:cNvPr>
          <p:cNvSpPr>
            <a:spLocks noGrp="1"/>
          </p:cNvSpPr>
          <p:nvPr/>
        </p:nvSpPr>
        <p:spPr>
          <a:xfrm>
            <a:off x="601079" y="1587143"/>
            <a:ext cx="7193697" cy="3604932"/>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1pPr>
            <a:lvl2pPr marL="3429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2pPr>
            <a:lvl3pPr marL="6858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3pPr>
            <a:lvl4pPr marL="10287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3716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dirty="0"/>
              <a:t>Scheidsrechter heeft gelijk, ga niet in discussie over een kaart </a:t>
            </a:r>
          </a:p>
          <a:p>
            <a:pPr marL="285750" indent="-285750">
              <a:buFont typeface="Arial" panose="020B0604020202020204" pitchFamily="34" charset="0"/>
              <a:buChar char="•"/>
            </a:pPr>
            <a:r>
              <a:rPr lang="nl-NL" dirty="0"/>
              <a:t>Blijf rustig en respectvol. Begeleid de speler. Beantwoord vragen scheidsrechter </a:t>
            </a:r>
          </a:p>
          <a:p>
            <a:pPr marL="285750" indent="-285750">
              <a:buFont typeface="Arial" panose="020B0604020202020204" pitchFamily="34" charset="0"/>
              <a:buChar char="•"/>
            </a:pPr>
            <a:r>
              <a:rPr lang="nl-NL" dirty="0"/>
              <a:t>Praat na de wedstrijd met de scheidsrechter. Wat heeft hij geconstateerd, welke strafcode gaat hij opvoeren met welke omschrijving? Alleen ter info, geen discussie. Open kaart spelen als je denkt in verweer te gaan. Kijk goed naar wedstrijdformulier. Schrijf verklaringen op. Speler en staf. Eigen waarneming</a:t>
            </a:r>
          </a:p>
          <a:p>
            <a:pPr marL="285750" indent="-285750">
              <a:buFont typeface="Arial" panose="020B0604020202020204" pitchFamily="34" charset="0"/>
              <a:buChar char="•"/>
            </a:pPr>
            <a:r>
              <a:rPr lang="nl-NL" dirty="0"/>
              <a:t>Vermoeden onterechte rode kaart? Regel ter plekke getuigen, praat met staf tegenstander. Wil men meewerken aan een schriftelijke verklaring? Zonder verklaringen is verweer kansloos. En zijn er beelden?</a:t>
            </a:r>
          </a:p>
        </p:txBody>
      </p:sp>
    </p:spTree>
    <p:extLst>
      <p:ext uri="{BB962C8B-B14F-4D97-AF65-F5344CB8AC3E}">
        <p14:creationId xmlns:p14="http://schemas.microsoft.com/office/powerpoint/2010/main" val="104151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4B41D-3D78-0289-516A-1356FC81CE49}"/>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A7C99237-554F-8D6A-33DC-A93E81E379EC}"/>
              </a:ext>
            </a:extLst>
          </p:cNvPr>
          <p:cNvSpPr>
            <a:spLocks noGrp="1"/>
          </p:cNvSpPr>
          <p:nvPr>
            <p:ph type="sldNum" sz="quarter" idx="4"/>
          </p:nvPr>
        </p:nvSpPr>
        <p:spPr/>
        <p:txBody>
          <a:bodyPr/>
          <a:lstStyle/>
          <a:p>
            <a:fld id="{F2DF9EC1-4EF6-8E4B-B7F3-EFCD656F9662}" type="slidenum">
              <a:rPr lang="nl-NL" smtClean="0"/>
              <a:pPr/>
              <a:t>39</a:t>
            </a:fld>
            <a:endParaRPr lang="nl-NL" dirty="0"/>
          </a:p>
        </p:txBody>
      </p:sp>
      <p:sp>
        <p:nvSpPr>
          <p:cNvPr id="5" name="Titel 1">
            <a:extLst>
              <a:ext uri="{FF2B5EF4-FFF2-40B4-BE49-F238E27FC236}">
                <a16:creationId xmlns:a16="http://schemas.microsoft.com/office/drawing/2014/main" id="{FE43750A-BD01-F8BF-7C2C-AC57E62B9B5A}"/>
              </a:ext>
            </a:extLst>
          </p:cNvPr>
          <p:cNvSpPr>
            <a:spLocks noGrp="1"/>
          </p:cNvSpPr>
          <p:nvPr/>
        </p:nvSpPr>
        <p:spPr>
          <a:xfrm>
            <a:off x="601079" y="668397"/>
            <a:ext cx="7054195" cy="387798"/>
          </a:xfrm>
          <a:prstGeom prst="rect">
            <a:avLst/>
          </a:prstGeom>
        </p:spPr>
        <p:txBody>
          <a:bodyPr vert="horz" lIns="0" tIns="0" rIns="0" bIns="0" rtlCol="0" anchor="t" anchorCtr="0">
            <a:spAutoFit/>
          </a:bodyPr>
          <a:lstStyle>
            <a:lvl1pPr algn="l" defTabSz="685800" rtl="0" eaLnBrk="1" latinLnBrk="0" hangingPunct="1">
              <a:lnSpc>
                <a:spcPct val="90000"/>
              </a:lnSpc>
              <a:spcBef>
                <a:spcPct val="0"/>
              </a:spcBef>
              <a:buNone/>
              <a:defRPr sz="2800" b="0" i="0" kern="1200">
                <a:solidFill>
                  <a:schemeClr val="accent1"/>
                </a:solidFill>
                <a:latin typeface="Roboto Medium" panose="02000000000000000000" pitchFamily="2" charset="0"/>
                <a:ea typeface="Roboto Medium" panose="02000000000000000000" pitchFamily="2" charset="0"/>
                <a:cs typeface="+mj-cs"/>
              </a:defRPr>
            </a:lvl1pPr>
          </a:lstStyle>
          <a:p>
            <a:r>
              <a:rPr lang="nl-NL" dirty="0"/>
              <a:t>Wat te doen bij een directe rode kaart (2)</a:t>
            </a:r>
          </a:p>
        </p:txBody>
      </p:sp>
      <p:sp>
        <p:nvSpPr>
          <p:cNvPr id="6" name="Tijdelijke aanduiding voor tekst 2">
            <a:extLst>
              <a:ext uri="{FF2B5EF4-FFF2-40B4-BE49-F238E27FC236}">
                <a16:creationId xmlns:a16="http://schemas.microsoft.com/office/drawing/2014/main" id="{F130B873-A082-0551-9EE1-E98B000435C1}"/>
              </a:ext>
            </a:extLst>
          </p:cNvPr>
          <p:cNvSpPr>
            <a:spLocks noGrp="1"/>
          </p:cNvSpPr>
          <p:nvPr/>
        </p:nvSpPr>
        <p:spPr>
          <a:xfrm>
            <a:off x="601079" y="1587143"/>
            <a:ext cx="7193697" cy="3604932"/>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1pPr>
            <a:lvl2pPr marL="3429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2pPr>
            <a:lvl3pPr marL="6858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3pPr>
            <a:lvl4pPr marL="10287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3716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dirty="0"/>
              <a:t>Vervolg: Tuchtbrief met schikkingsvoorstel naar speler en club (meestal wo/do) </a:t>
            </a:r>
          </a:p>
          <a:p>
            <a:pPr marL="285750" indent="-285750">
              <a:buFont typeface="Arial" panose="020B0604020202020204" pitchFamily="34" charset="0"/>
              <a:buChar char="•"/>
            </a:pPr>
            <a:r>
              <a:rPr lang="nl-NL" dirty="0"/>
              <a:t>Meld een rode kaart wanneer mogelijk zelf bij </a:t>
            </a:r>
            <a:r>
              <a:rPr lang="nl-NL" dirty="0">
                <a:hlinkClick r:id="rId2"/>
              </a:rPr>
              <a:t>operatiejeugd@vvdemeern.nl</a:t>
            </a:r>
            <a:r>
              <a:rPr lang="nl-NL" dirty="0"/>
              <a:t>, verplicht wanneer je denkt aan weigeren schikking  </a:t>
            </a:r>
          </a:p>
          <a:p>
            <a:pPr marL="285750" indent="-285750">
              <a:buFont typeface="Arial" panose="020B0604020202020204" pitchFamily="34" charset="0"/>
              <a:buChar char="•"/>
            </a:pPr>
            <a:r>
              <a:rPr lang="nl-NL" dirty="0"/>
              <a:t>Schikkingsvoorstel altijd wedstrijd minder dan eis bij voorkomen. Verweer binnen 3 werkdagen indienen. Bij 5+ wedstrijden kan voorstel inschakelen Bureau Halt zijn (met reductie schorsing bij afronden cursus met goed gevolg)</a:t>
            </a:r>
          </a:p>
          <a:p>
            <a:pPr marL="285750" indent="-285750">
              <a:buFont typeface="Arial" panose="020B0604020202020204" pitchFamily="34" charset="0"/>
              <a:buChar char="•"/>
            </a:pPr>
            <a:r>
              <a:rPr lang="nl-NL" dirty="0"/>
              <a:t>Accepteren schikking: speler en club hoeven (meestal) niets te doen. Verweer – goed onderbouwd, feitelijk en oprecht, anders zinloos. KNVB volgt vrijwel altijd scheidsrechter</a:t>
            </a:r>
          </a:p>
          <a:p>
            <a:pPr marL="285750" indent="-285750">
              <a:buFont typeface="Arial" panose="020B0604020202020204" pitchFamily="34" charset="0"/>
              <a:buChar char="•"/>
            </a:pPr>
            <a:r>
              <a:rPr lang="nl-NL" dirty="0"/>
              <a:t>Na directe </a:t>
            </a:r>
            <a:r>
              <a:rPr lang="nl-NL" dirty="0">
                <a:solidFill>
                  <a:srgbClr val="FF0000"/>
                </a:solidFill>
              </a:rPr>
              <a:t>rode kaart </a:t>
            </a:r>
            <a:r>
              <a:rPr lang="nl-NL" dirty="0"/>
              <a:t>is speler </a:t>
            </a:r>
            <a:r>
              <a:rPr lang="nl-NL" dirty="0">
                <a:solidFill>
                  <a:srgbClr val="EE7623"/>
                </a:solidFill>
              </a:rPr>
              <a:t>altijd eerstvolgende wedstrijd geschorst</a:t>
            </a:r>
            <a:r>
              <a:rPr lang="nl-NL" dirty="0"/>
              <a:t>, ook als de tuchtbrief nog niet binnen is. Geen verschil beker of competitie</a:t>
            </a:r>
          </a:p>
        </p:txBody>
      </p:sp>
    </p:spTree>
    <p:extLst>
      <p:ext uri="{BB962C8B-B14F-4D97-AF65-F5344CB8AC3E}">
        <p14:creationId xmlns:p14="http://schemas.microsoft.com/office/powerpoint/2010/main" val="198574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C8AA7-F154-5442-1D61-24DA4296F216}"/>
              </a:ext>
            </a:extLst>
          </p:cNvPr>
          <p:cNvSpPr>
            <a:spLocks noGrp="1"/>
          </p:cNvSpPr>
          <p:nvPr>
            <p:ph type="title"/>
          </p:nvPr>
        </p:nvSpPr>
        <p:spPr>
          <a:xfrm>
            <a:off x="594615" y="531261"/>
            <a:ext cx="7583613" cy="4862870"/>
          </a:xfrm>
        </p:spPr>
        <p:txBody>
          <a:bodyPr/>
          <a:lstStyle/>
          <a:p>
            <a:pPr marL="0" marR="0" lvl="0" indent="0" algn="l" defTabSz="685800" rtl="0" eaLnBrk="1" fontAlgn="auto" latinLnBrk="0" hangingPunct="1">
              <a:lnSpc>
                <a:spcPct val="100000"/>
              </a:lnSpc>
              <a:spcBef>
                <a:spcPts val="0"/>
              </a:spcBef>
              <a:buClrTx/>
              <a:buSzTx/>
              <a:buFont typeface="Arial" panose="020B0604020202020204" pitchFamily="34" charset="0"/>
              <a:buNone/>
              <a:tabLst/>
              <a:defRPr/>
            </a:pPr>
            <a:r>
              <a:rPr lang="nl-NL" dirty="0"/>
              <a:t> Agenda</a:t>
            </a: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t>- Informatie</a:t>
            </a: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t>- Voorbereiding seizoen</a:t>
            </a: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t>- Trainingen</a:t>
            </a: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t> 	</a:t>
            </a: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t>- Wedstrijddag</a:t>
            </a: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t>- Teamrollen</a:t>
            </a: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t>- Wedstrijdzakenapp</a:t>
            </a: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t>- Tuchtzaken</a:t>
            </a: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t>- Stukje beleid TC, invulling teamafspraken</a:t>
            </a: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t>- Rondvraag</a:t>
            </a:r>
            <a:endParaRPr lang="nl-NL" dirty="0"/>
          </a:p>
        </p:txBody>
      </p:sp>
    </p:spTree>
    <p:extLst>
      <p:ext uri="{BB962C8B-B14F-4D97-AF65-F5344CB8AC3E}">
        <p14:creationId xmlns:p14="http://schemas.microsoft.com/office/powerpoint/2010/main" val="75828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AEAB8-C066-89E2-F470-9715BB940721}"/>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F887F84-60E3-2280-5C7E-74184860C7B5}"/>
              </a:ext>
            </a:extLst>
          </p:cNvPr>
          <p:cNvSpPr>
            <a:spLocks noGrp="1"/>
          </p:cNvSpPr>
          <p:nvPr>
            <p:ph type="sldNum" sz="quarter" idx="4"/>
          </p:nvPr>
        </p:nvSpPr>
        <p:spPr/>
        <p:txBody>
          <a:bodyPr/>
          <a:lstStyle/>
          <a:p>
            <a:fld id="{F2DF9EC1-4EF6-8E4B-B7F3-EFCD656F9662}" type="slidenum">
              <a:rPr lang="nl-NL" smtClean="0"/>
              <a:pPr/>
              <a:t>40</a:t>
            </a:fld>
            <a:endParaRPr lang="nl-NL" dirty="0"/>
          </a:p>
        </p:txBody>
      </p:sp>
      <p:sp>
        <p:nvSpPr>
          <p:cNvPr id="5" name="Titel 1">
            <a:extLst>
              <a:ext uri="{FF2B5EF4-FFF2-40B4-BE49-F238E27FC236}">
                <a16:creationId xmlns:a16="http://schemas.microsoft.com/office/drawing/2014/main" id="{6CAE1ABF-6A75-CD06-5DAD-0933B85884ED}"/>
              </a:ext>
            </a:extLst>
          </p:cNvPr>
          <p:cNvSpPr>
            <a:spLocks noGrp="1"/>
          </p:cNvSpPr>
          <p:nvPr/>
        </p:nvSpPr>
        <p:spPr>
          <a:xfrm>
            <a:off x="601079" y="668397"/>
            <a:ext cx="7054195" cy="387798"/>
          </a:xfrm>
          <a:prstGeom prst="rect">
            <a:avLst/>
          </a:prstGeom>
        </p:spPr>
        <p:txBody>
          <a:bodyPr vert="horz" lIns="0" tIns="0" rIns="0" bIns="0" rtlCol="0" anchor="t" anchorCtr="0">
            <a:spAutoFit/>
          </a:bodyPr>
          <a:lstStyle>
            <a:lvl1pPr algn="l" defTabSz="685800" rtl="0" eaLnBrk="1" latinLnBrk="0" hangingPunct="1">
              <a:lnSpc>
                <a:spcPct val="90000"/>
              </a:lnSpc>
              <a:spcBef>
                <a:spcPct val="0"/>
              </a:spcBef>
              <a:buNone/>
              <a:defRPr sz="2800" b="0" i="0" kern="1200">
                <a:solidFill>
                  <a:schemeClr val="accent1"/>
                </a:solidFill>
                <a:latin typeface="Roboto Medium" panose="02000000000000000000" pitchFamily="2" charset="0"/>
                <a:ea typeface="Roboto Medium" panose="02000000000000000000" pitchFamily="2" charset="0"/>
                <a:cs typeface="+mj-cs"/>
              </a:defRPr>
            </a:lvl1pPr>
          </a:lstStyle>
          <a:p>
            <a:r>
              <a:rPr lang="nl-NL" dirty="0"/>
              <a:t>Wat te doen bij een directe rode kaart (3)</a:t>
            </a:r>
          </a:p>
        </p:txBody>
      </p:sp>
      <p:sp>
        <p:nvSpPr>
          <p:cNvPr id="6" name="Tijdelijke aanduiding voor tekst 2">
            <a:extLst>
              <a:ext uri="{FF2B5EF4-FFF2-40B4-BE49-F238E27FC236}">
                <a16:creationId xmlns:a16="http://schemas.microsoft.com/office/drawing/2014/main" id="{F95B1093-25B3-1785-799B-A4D06F4534B6}"/>
              </a:ext>
            </a:extLst>
          </p:cNvPr>
          <p:cNvSpPr>
            <a:spLocks noGrp="1"/>
          </p:cNvSpPr>
          <p:nvPr/>
        </p:nvSpPr>
        <p:spPr>
          <a:xfrm>
            <a:off x="601079" y="1587143"/>
            <a:ext cx="7193697" cy="3604932"/>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1pPr>
            <a:lvl2pPr marL="3429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2pPr>
            <a:lvl3pPr marL="6858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3pPr>
            <a:lvl4pPr marL="10287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4pPr>
            <a:lvl5pPr marL="1371600" indent="0" algn="l" defTabSz="685800" rtl="0" eaLnBrk="1" latinLnBrk="0" hangingPunct="1">
              <a:lnSpc>
                <a:spcPct val="100000"/>
              </a:lnSpc>
              <a:spcBef>
                <a:spcPts val="375"/>
              </a:spcBef>
              <a:spcAft>
                <a:spcPts val="1000"/>
              </a:spcAft>
              <a:buFont typeface="Arial" panose="020B0604020202020204" pitchFamily="34" charset="0"/>
              <a:buNone/>
              <a:defRPr sz="1600" kern="1200">
                <a:solidFill>
                  <a:schemeClr val="tx1"/>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l-NL" dirty="0"/>
              <a:t>Strafcode en omschrijving zijn belangrijk (compleet overzicht in handleiding tuchtzaken KNVB):</a:t>
            </a:r>
          </a:p>
        </p:txBody>
      </p:sp>
      <p:pic>
        <p:nvPicPr>
          <p:cNvPr id="2" name="Afbeelding 1">
            <a:extLst>
              <a:ext uri="{FF2B5EF4-FFF2-40B4-BE49-F238E27FC236}">
                <a16:creationId xmlns:a16="http://schemas.microsoft.com/office/drawing/2014/main" id="{0AE4316E-7C5F-4CD9-984D-4565A68D3C14}"/>
              </a:ext>
            </a:extLst>
          </p:cNvPr>
          <p:cNvPicPr>
            <a:picLocks noChangeAspect="1"/>
          </p:cNvPicPr>
          <p:nvPr/>
        </p:nvPicPr>
        <p:blipFill>
          <a:blip r:embed="rId2"/>
          <a:stretch>
            <a:fillRect/>
          </a:stretch>
        </p:blipFill>
        <p:spPr>
          <a:xfrm>
            <a:off x="2463362" y="1938212"/>
            <a:ext cx="4944639" cy="3253863"/>
          </a:xfrm>
          <a:prstGeom prst="rect">
            <a:avLst/>
          </a:prstGeom>
        </p:spPr>
      </p:pic>
    </p:spTree>
    <p:extLst>
      <p:ext uri="{BB962C8B-B14F-4D97-AF65-F5344CB8AC3E}">
        <p14:creationId xmlns:p14="http://schemas.microsoft.com/office/powerpoint/2010/main" val="1555392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0DCF4AAC-88FD-8504-0791-96F3F959379D}"/>
              </a:ext>
            </a:extLst>
          </p:cNvPr>
          <p:cNvSpPr>
            <a:spLocks noGrp="1"/>
          </p:cNvSpPr>
          <p:nvPr>
            <p:ph type="body" sz="quarter" idx="15"/>
          </p:nvPr>
        </p:nvSpPr>
        <p:spPr>
          <a:xfrm>
            <a:off x="621153" y="1571746"/>
            <a:ext cx="7593457" cy="3907154"/>
          </a:xfrm>
        </p:spPr>
        <p:txBody>
          <a:bodyPr/>
          <a:lstStyle/>
          <a:p>
            <a:pPr marL="0" indent="0">
              <a:buNone/>
            </a:pPr>
            <a:r>
              <a:rPr lang="nl-NL" b="1" dirty="0">
                <a:solidFill>
                  <a:schemeClr val="accent1"/>
                </a:solidFill>
              </a:rPr>
              <a:t>Visie</a:t>
            </a:r>
            <a:r>
              <a:rPr lang="nl-NL" sz="1600" dirty="0"/>
              <a:t> </a:t>
            </a:r>
            <a:r>
              <a:rPr lang="nl-NL" dirty="0">
                <a:solidFill>
                  <a:srgbClr val="FFC000"/>
                </a:solidFill>
              </a:rPr>
              <a:t>: </a:t>
            </a:r>
          </a:p>
          <a:p>
            <a:pPr marL="0" indent="0">
              <a:buNone/>
            </a:pPr>
            <a:r>
              <a:rPr lang="nl-NL" sz="1400" dirty="0"/>
              <a:t>Een van de meest innovatieve, kwalitatief hoogwaardige en toonaangevende amateurvoetbalverenigingen van Nederland te zijn. </a:t>
            </a:r>
          </a:p>
          <a:p>
            <a:pPr marL="0" indent="0">
              <a:buNone/>
            </a:pPr>
            <a:r>
              <a:rPr lang="nl-NL" sz="1400" i="1" dirty="0"/>
              <a:t>Sleutelwoorden daarbij zijn: ambitieus, onderscheidend en innovatief</a:t>
            </a:r>
          </a:p>
          <a:p>
            <a:pPr marL="0" indent="0">
              <a:buNone/>
            </a:pPr>
            <a:r>
              <a:rPr lang="nl-NL" b="1" dirty="0">
                <a:solidFill>
                  <a:schemeClr val="accent1"/>
                </a:solidFill>
              </a:rPr>
              <a:t>Missie</a:t>
            </a:r>
            <a:r>
              <a:rPr lang="nl-NL" b="1" dirty="0">
                <a:solidFill>
                  <a:srgbClr val="FFC000"/>
                </a:solidFill>
              </a:rPr>
              <a:t>:</a:t>
            </a:r>
            <a:r>
              <a:rPr lang="nl-NL" dirty="0">
                <a:solidFill>
                  <a:srgbClr val="FFC000"/>
                </a:solidFill>
              </a:rPr>
              <a:t> </a:t>
            </a:r>
          </a:p>
          <a:p>
            <a:pPr marL="0" indent="0">
              <a:buNone/>
            </a:pPr>
            <a:r>
              <a:rPr lang="nl-NL" sz="1400" dirty="0"/>
              <a:t>Onze leden een breed aanbod van veldvoetbal mogelijkheden aan te bieden in een vereniging voor en DOOR leden, waarin opleiding, ontwikkeling en plezier centraal staan, met de juiste balans tussen prestatie- en recreatievoetbal en vanuit een financieel gezonde positie en een professionele organisatie. </a:t>
            </a:r>
          </a:p>
          <a:p>
            <a:pPr marL="0" indent="0">
              <a:buNone/>
            </a:pPr>
            <a:r>
              <a:rPr lang="nl-NL" b="1" dirty="0">
                <a:solidFill>
                  <a:schemeClr val="accent1"/>
                </a:solidFill>
              </a:rPr>
              <a:t>Kernwaarden</a:t>
            </a:r>
            <a:r>
              <a:rPr lang="nl-NL" b="1" dirty="0">
                <a:solidFill>
                  <a:srgbClr val="FFC000"/>
                </a:solidFill>
              </a:rPr>
              <a:t>:</a:t>
            </a:r>
            <a:r>
              <a:rPr lang="nl-NL" dirty="0">
                <a:solidFill>
                  <a:srgbClr val="FFC000"/>
                </a:solidFill>
              </a:rPr>
              <a:t> </a:t>
            </a:r>
          </a:p>
          <a:p>
            <a:pPr marL="0" indent="0">
              <a:buNone/>
            </a:pPr>
            <a:r>
              <a:rPr lang="nl-NL" sz="1400" dirty="0"/>
              <a:t>Respect, Betrokkenheid &amp; Sportiviteit</a:t>
            </a:r>
          </a:p>
          <a:p>
            <a:pPr marL="0" indent="0">
              <a:buNone/>
            </a:pPr>
            <a:r>
              <a:rPr lang="nl-NL" b="1" dirty="0">
                <a:solidFill>
                  <a:schemeClr val="accent1"/>
                </a:solidFill>
              </a:rPr>
              <a:t>Clubmotto</a:t>
            </a:r>
            <a:r>
              <a:rPr lang="nl-NL" dirty="0"/>
              <a:t>:</a:t>
            </a:r>
          </a:p>
          <a:p>
            <a:pPr marL="0" indent="0">
              <a:buNone/>
            </a:pPr>
            <a:r>
              <a:rPr lang="nl-NL" sz="1400" dirty="0"/>
              <a:t>“Ontwikkel jezelf, ontwikkel je club”</a:t>
            </a:r>
          </a:p>
        </p:txBody>
      </p:sp>
      <p:sp>
        <p:nvSpPr>
          <p:cNvPr id="5" name="Titel 2">
            <a:extLst>
              <a:ext uri="{FF2B5EF4-FFF2-40B4-BE49-F238E27FC236}">
                <a16:creationId xmlns:a16="http://schemas.microsoft.com/office/drawing/2014/main" id="{8518D31E-EB8E-4265-B6FF-A4C25021982E}"/>
              </a:ext>
            </a:extLst>
          </p:cNvPr>
          <p:cNvSpPr>
            <a:spLocks noGrp="1"/>
          </p:cNvSpPr>
          <p:nvPr>
            <p:ph type="title"/>
          </p:nvPr>
        </p:nvSpPr>
        <p:spPr>
          <a:xfrm>
            <a:off x="628648" y="676971"/>
            <a:ext cx="5607260" cy="886397"/>
          </a:xfrm>
        </p:spPr>
        <p:txBody>
          <a:bodyPr/>
          <a:lstStyle/>
          <a:p>
            <a:r>
              <a:rPr lang="nl-NL" dirty="0"/>
              <a:t>Strategisch beleidsplan</a:t>
            </a:r>
            <a:br>
              <a:rPr lang="nl-NL" dirty="0"/>
            </a:br>
            <a:r>
              <a:rPr lang="nl-NL" sz="1800" dirty="0"/>
              <a:t>“2020-2025”</a:t>
            </a:r>
            <a:br>
              <a:rPr lang="nl-NL" dirty="0"/>
            </a:br>
            <a:endParaRPr lang="nl-NL" sz="1800" dirty="0"/>
          </a:p>
        </p:txBody>
      </p:sp>
    </p:spTree>
    <p:extLst>
      <p:ext uri="{BB962C8B-B14F-4D97-AF65-F5344CB8AC3E}">
        <p14:creationId xmlns:p14="http://schemas.microsoft.com/office/powerpoint/2010/main" val="3818241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a:extLst>
              <a:ext uri="{FF2B5EF4-FFF2-40B4-BE49-F238E27FC236}">
                <a16:creationId xmlns:a16="http://schemas.microsoft.com/office/drawing/2014/main" id="{FF843823-12D9-8F3A-3EF5-43695EC26CE8}"/>
              </a:ext>
            </a:extLst>
          </p:cNvPr>
          <p:cNvSpPr txBox="1"/>
          <p:nvPr/>
        </p:nvSpPr>
        <p:spPr>
          <a:xfrm>
            <a:off x="494781" y="1359371"/>
            <a:ext cx="4515901" cy="35086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257175" indent="-257175" defTabSz="685800" hangingPunct="0">
              <a:buBlip>
                <a:blip r:embed="rId3"/>
              </a:buBlip>
            </a:pPr>
            <a:r>
              <a:rPr lang="nl-NL" sz="1500"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t>Waarden opstellen </a:t>
            </a:r>
            <a:r>
              <a:rPr lang="nl-NL" sz="1500" dirty="0">
                <a:latin typeface="Roboto" panose="02000000000000000000" pitchFamily="2" charset="0"/>
                <a:ea typeface="Roboto" panose="02000000000000000000" pitchFamily="2" charset="0"/>
                <a:cs typeface="Roboto" panose="02000000000000000000" pitchFamily="2" charset="0"/>
              </a:rPr>
              <a:t>met</a:t>
            </a:r>
            <a:r>
              <a:rPr lang="nl-NL" sz="1500"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t> jouw team</a:t>
            </a:r>
            <a:r>
              <a:rPr lang="nl-NL" sz="1500" dirty="0">
                <a:latin typeface="Roboto" panose="02000000000000000000" pitchFamily="2" charset="0"/>
                <a:ea typeface="Roboto" panose="02000000000000000000" pitchFamily="2" charset="0"/>
                <a:cs typeface="Roboto" panose="02000000000000000000" pitchFamily="2" charset="0"/>
              </a:rPr>
              <a:t> (beeldend maken)</a:t>
            </a:r>
            <a:endParaRPr lang="nl-NL" sz="1500" dirty="0">
              <a:solidFill>
                <a:srgbClr val="000000"/>
              </a:solidFill>
              <a:latin typeface="Roboto" panose="02000000000000000000" pitchFamily="2" charset="0"/>
              <a:ea typeface="Roboto" panose="02000000000000000000" pitchFamily="2" charset="0"/>
              <a:cs typeface="Roboto" panose="02000000000000000000" pitchFamily="2" charset="0"/>
              <a:sym typeface="Calibri"/>
            </a:endParaRPr>
          </a:p>
          <a:p>
            <a:pPr marL="257175" indent="-257175" defTabSz="685800" hangingPunct="0">
              <a:buBlip>
                <a:blip r:embed="rId3"/>
              </a:buBlip>
            </a:pPr>
            <a:endParaRPr lang="nl-NL" sz="1500" dirty="0">
              <a:latin typeface="Roboto" panose="02000000000000000000" pitchFamily="2" charset="0"/>
              <a:ea typeface="Roboto" panose="02000000000000000000" pitchFamily="2" charset="0"/>
              <a:cs typeface="Roboto" panose="02000000000000000000" pitchFamily="2" charset="0"/>
            </a:endParaRPr>
          </a:p>
          <a:p>
            <a:pPr marL="257175" indent="-257175" defTabSz="685800" hangingPunct="0">
              <a:buBlip>
                <a:blip r:embed="rId3"/>
              </a:buBlip>
            </a:pPr>
            <a:r>
              <a:rPr lang="nl-NL" sz="1500" dirty="0">
                <a:latin typeface="Roboto" panose="02000000000000000000" pitchFamily="2" charset="0"/>
                <a:ea typeface="Roboto" panose="02000000000000000000" pitchFamily="2" charset="0"/>
                <a:cs typeface="Roboto" panose="02000000000000000000" pitchFamily="2" charset="0"/>
              </a:rPr>
              <a:t>Afspraken maken aan de hand van de waarden (concreet maken)</a:t>
            </a:r>
            <a:endParaRPr lang="nl-NL" sz="1500" dirty="0">
              <a:solidFill>
                <a:srgbClr val="000000"/>
              </a:solidFill>
              <a:latin typeface="Roboto" panose="02000000000000000000" pitchFamily="2" charset="0"/>
              <a:ea typeface="Roboto" panose="02000000000000000000" pitchFamily="2" charset="0"/>
              <a:cs typeface="Roboto" panose="02000000000000000000" pitchFamily="2" charset="0"/>
              <a:sym typeface="Calibri"/>
            </a:endParaRPr>
          </a:p>
          <a:p>
            <a:pPr defTabSz="685800" hangingPunct="0"/>
            <a:endParaRPr lang="nl-NL" sz="1500" dirty="0">
              <a:latin typeface="Roboto" panose="02000000000000000000" pitchFamily="2" charset="0"/>
              <a:ea typeface="Roboto" panose="02000000000000000000" pitchFamily="2" charset="0"/>
              <a:cs typeface="Roboto" panose="02000000000000000000" pitchFamily="2" charset="0"/>
            </a:endParaRPr>
          </a:p>
          <a:p>
            <a:pPr marL="257175" indent="-257175" defTabSz="685800" hangingPunct="0">
              <a:buBlip>
                <a:blip r:embed="rId3"/>
              </a:buBlip>
            </a:pPr>
            <a:r>
              <a:rPr lang="nl-NL" sz="1500"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t>Ouderbijeenkomst organiseren waari</a:t>
            </a:r>
            <a:r>
              <a:rPr lang="nl-NL" sz="1500" dirty="0">
                <a:latin typeface="Roboto" panose="02000000000000000000" pitchFamily="2" charset="0"/>
                <a:ea typeface="Roboto" panose="02000000000000000000" pitchFamily="2" charset="0"/>
                <a:cs typeface="Roboto" panose="02000000000000000000" pitchFamily="2" charset="0"/>
              </a:rPr>
              <a:t>n waarden en afspraken besproken worden</a:t>
            </a:r>
            <a:endParaRPr lang="nl-NL" sz="1500" dirty="0">
              <a:solidFill>
                <a:srgbClr val="000000"/>
              </a:solidFill>
              <a:latin typeface="Roboto" panose="02000000000000000000" pitchFamily="2" charset="0"/>
              <a:ea typeface="Roboto" panose="02000000000000000000" pitchFamily="2" charset="0"/>
              <a:cs typeface="Roboto" panose="02000000000000000000" pitchFamily="2" charset="0"/>
              <a:sym typeface="Calibri"/>
            </a:endParaRPr>
          </a:p>
          <a:p>
            <a:pPr marL="257175" indent="-257175" defTabSz="685800" hangingPunct="0">
              <a:buBlip>
                <a:blip r:embed="rId3"/>
              </a:buBlip>
            </a:pPr>
            <a:endParaRPr lang="nl-NL" sz="1500" dirty="0">
              <a:latin typeface="Roboto" panose="02000000000000000000" pitchFamily="2" charset="0"/>
              <a:ea typeface="Roboto" panose="02000000000000000000" pitchFamily="2" charset="0"/>
              <a:cs typeface="Roboto" panose="02000000000000000000" pitchFamily="2" charset="0"/>
            </a:endParaRPr>
          </a:p>
          <a:p>
            <a:pPr marL="257175" indent="-257175" defTabSz="685800" hangingPunct="0">
              <a:buBlip>
                <a:blip r:embed="rId3"/>
              </a:buBlip>
            </a:pPr>
            <a:r>
              <a:rPr lang="nl-NL" sz="1500"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t>Waarden en afspraken coachen </a:t>
            </a:r>
            <a:r>
              <a:rPr lang="nl-NL" sz="1500" dirty="0">
                <a:latin typeface="Roboto" panose="02000000000000000000" pitchFamily="2" charset="0"/>
                <a:ea typeface="Roboto" panose="02000000000000000000" pitchFamily="2" charset="0"/>
                <a:cs typeface="Roboto" panose="02000000000000000000" pitchFamily="2" charset="0"/>
              </a:rPr>
              <a:t>tijdens </a:t>
            </a:r>
            <a:r>
              <a:rPr lang="nl-NL" sz="1500"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t>trainingen én wedstrijden (= bewaken)</a:t>
            </a:r>
          </a:p>
          <a:p>
            <a:pPr defTabSz="685800" hangingPunct="0"/>
            <a:endParaRPr lang="nl-NL" sz="1500" dirty="0">
              <a:latin typeface="Roboto" panose="02000000000000000000" pitchFamily="2" charset="0"/>
              <a:ea typeface="Roboto" panose="02000000000000000000" pitchFamily="2" charset="0"/>
              <a:cs typeface="Roboto" panose="02000000000000000000" pitchFamily="2" charset="0"/>
            </a:endParaRPr>
          </a:p>
          <a:p>
            <a:pPr marL="257175" indent="-257175" defTabSz="685800" hangingPunct="0">
              <a:buBlip>
                <a:blip r:embed="rId3"/>
              </a:buBlip>
            </a:pPr>
            <a:r>
              <a:rPr lang="nl-NL" sz="1500" dirty="0">
                <a:latin typeface="Roboto" panose="02000000000000000000" pitchFamily="2" charset="0"/>
                <a:ea typeface="Roboto" panose="02000000000000000000" pitchFamily="2" charset="0"/>
                <a:cs typeface="Roboto" panose="02000000000000000000" pitchFamily="2" charset="0"/>
              </a:rPr>
              <a:t>A</a:t>
            </a:r>
            <a:r>
              <a:rPr lang="nl-NL" sz="1500"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t>ctiviteiten organiseren voor de kinderen en </a:t>
            </a:r>
            <a:r>
              <a:rPr lang="nl-NL" sz="1500" b="1"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t>ook met de ouders</a:t>
            </a:r>
            <a:r>
              <a:rPr lang="nl-NL" sz="1500"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t>, gedurende het seizoen</a:t>
            </a:r>
            <a:endParaRPr lang="nl-NL" dirty="0">
              <a:latin typeface="Roboto" panose="02000000000000000000" pitchFamily="2" charset="0"/>
              <a:ea typeface="Roboto" panose="02000000000000000000" pitchFamily="2" charset="0"/>
              <a:cs typeface="Roboto" panose="02000000000000000000" pitchFamily="2" charset="0"/>
            </a:endParaRPr>
          </a:p>
          <a:p>
            <a:pPr defTabSz="685800" hangingPunct="0"/>
            <a:endParaRPr lang="nl-NL" sz="1350" dirty="0">
              <a:solidFill>
                <a:srgbClr val="000000"/>
              </a:solidFill>
              <a:sym typeface="Calibri"/>
            </a:endParaRPr>
          </a:p>
        </p:txBody>
      </p:sp>
      <p:pic>
        <p:nvPicPr>
          <p:cNvPr id="12" name="Afbeelding 11">
            <a:extLst>
              <a:ext uri="{FF2B5EF4-FFF2-40B4-BE49-F238E27FC236}">
                <a16:creationId xmlns:a16="http://schemas.microsoft.com/office/drawing/2014/main" id="{8D4B4799-BC41-5AB2-9B6F-EFED1A3701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90" t="13921" r="20733" b="10602"/>
          <a:stretch/>
        </p:blipFill>
        <p:spPr>
          <a:xfrm>
            <a:off x="7588048" y="2670267"/>
            <a:ext cx="1466193" cy="1318494"/>
          </a:xfrm>
          <a:prstGeom prst="ellipse">
            <a:avLst/>
          </a:prstGeom>
        </p:spPr>
      </p:pic>
      <p:pic>
        <p:nvPicPr>
          <p:cNvPr id="15" name="Afbeelding 14">
            <a:extLst>
              <a:ext uri="{FF2B5EF4-FFF2-40B4-BE49-F238E27FC236}">
                <a16:creationId xmlns:a16="http://schemas.microsoft.com/office/drawing/2014/main" id="{E2004AFF-33CE-F51B-F7FF-6519F61B24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220" r="21006" b="624"/>
          <a:stretch/>
        </p:blipFill>
        <p:spPr>
          <a:xfrm>
            <a:off x="5616531" y="3198443"/>
            <a:ext cx="2069159" cy="1781099"/>
          </a:xfrm>
          <a:prstGeom prst="ellipse">
            <a:avLst/>
          </a:prstGeom>
        </p:spPr>
      </p:pic>
      <p:pic>
        <p:nvPicPr>
          <p:cNvPr id="17" name="Afbeelding 16">
            <a:extLst>
              <a:ext uri="{FF2B5EF4-FFF2-40B4-BE49-F238E27FC236}">
                <a16:creationId xmlns:a16="http://schemas.microsoft.com/office/drawing/2014/main" id="{FA298B6E-AEB8-645D-F277-2363A7F7C8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224" t="1" r="32585" b="1659"/>
          <a:stretch/>
        </p:blipFill>
        <p:spPr>
          <a:xfrm>
            <a:off x="5072812" y="2063153"/>
            <a:ext cx="1377164" cy="1214228"/>
          </a:xfrm>
          <a:prstGeom prst="ellipse">
            <a:avLst/>
          </a:prstGeom>
        </p:spPr>
      </p:pic>
      <p:pic>
        <p:nvPicPr>
          <p:cNvPr id="18" name="Afbeelding 17">
            <a:extLst>
              <a:ext uri="{FF2B5EF4-FFF2-40B4-BE49-F238E27FC236}">
                <a16:creationId xmlns:a16="http://schemas.microsoft.com/office/drawing/2014/main" id="{502F09B5-2EE6-BC45-1521-73EE0713D88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0802" b="2309"/>
          <a:stretch/>
        </p:blipFill>
        <p:spPr>
          <a:xfrm>
            <a:off x="6587899" y="1261499"/>
            <a:ext cx="1595322" cy="1475868"/>
          </a:xfrm>
          <a:prstGeom prst="ellipse">
            <a:avLst/>
          </a:prstGeom>
        </p:spPr>
      </p:pic>
      <p:sp>
        <p:nvSpPr>
          <p:cNvPr id="2" name="Titel 2">
            <a:extLst>
              <a:ext uri="{FF2B5EF4-FFF2-40B4-BE49-F238E27FC236}">
                <a16:creationId xmlns:a16="http://schemas.microsoft.com/office/drawing/2014/main" id="{16E72FB3-8297-D361-9786-5B03F8E5D6E0}"/>
              </a:ext>
            </a:extLst>
          </p:cNvPr>
          <p:cNvSpPr>
            <a:spLocks noGrp="1"/>
          </p:cNvSpPr>
          <p:nvPr>
            <p:ph type="title"/>
          </p:nvPr>
        </p:nvSpPr>
        <p:spPr>
          <a:xfrm>
            <a:off x="628649" y="676971"/>
            <a:ext cx="6007820" cy="637097"/>
          </a:xfrm>
        </p:spPr>
        <p:txBody>
          <a:bodyPr/>
          <a:lstStyle/>
          <a:p>
            <a:r>
              <a:rPr lang="nl-NL" dirty="0">
                <a:solidFill>
                  <a:srgbClr val="EE7623"/>
                </a:solidFill>
              </a:rPr>
              <a:t>Stappenplan</a:t>
            </a:r>
            <a:br>
              <a:rPr lang="nl-NL" dirty="0">
                <a:solidFill>
                  <a:srgbClr val="EE7623"/>
                </a:solidFill>
              </a:rPr>
            </a:br>
            <a:endParaRPr lang="nl-NL" sz="1800" dirty="0">
              <a:solidFill>
                <a:srgbClr val="EE7623"/>
              </a:solidFill>
            </a:endParaRPr>
          </a:p>
        </p:txBody>
      </p:sp>
    </p:spTree>
    <p:extLst>
      <p:ext uri="{BB962C8B-B14F-4D97-AF65-F5344CB8AC3E}">
        <p14:creationId xmlns:p14="http://schemas.microsoft.com/office/powerpoint/2010/main" val="116843127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136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93ACF66E-9D12-3101-7BCF-402CED29228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2000" y="17929"/>
            <a:ext cx="4572000" cy="5715000"/>
          </a:xfrm>
          <a:prstGeom prst="rect">
            <a:avLst/>
          </a:prstGeom>
          <a:solidFill>
            <a:schemeClr val="accent5"/>
          </a:solidFill>
        </p:spPr>
      </p:pic>
      <p:pic>
        <p:nvPicPr>
          <p:cNvPr id="5" name="Tijdelijke aanduiding voor afbeelding 6">
            <a:extLst>
              <a:ext uri="{FF2B5EF4-FFF2-40B4-BE49-F238E27FC236}">
                <a16:creationId xmlns:a16="http://schemas.microsoft.com/office/drawing/2014/main" id="{8E8540AF-6C8E-8475-1622-335C2B19F04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72000" y="0"/>
            <a:ext cx="4572000" cy="5715000"/>
          </a:xfrm>
          <a:prstGeom prst="rect">
            <a:avLst/>
          </a:prstGeom>
          <a:solidFill>
            <a:schemeClr val="accent5"/>
          </a:solidFill>
        </p:spPr>
      </p:pic>
      <p:sp>
        <p:nvSpPr>
          <p:cNvPr id="3" name="Titel 2">
            <a:extLst>
              <a:ext uri="{FF2B5EF4-FFF2-40B4-BE49-F238E27FC236}">
                <a16:creationId xmlns:a16="http://schemas.microsoft.com/office/drawing/2014/main" id="{180070CF-D198-D6DD-24E0-60308435C860}"/>
              </a:ext>
            </a:extLst>
          </p:cNvPr>
          <p:cNvSpPr>
            <a:spLocks noGrp="1"/>
          </p:cNvSpPr>
          <p:nvPr>
            <p:ph type="title"/>
          </p:nvPr>
        </p:nvSpPr>
        <p:spPr/>
        <p:txBody>
          <a:bodyPr/>
          <a:lstStyle/>
          <a:p>
            <a:r>
              <a:rPr lang="nl-NL" dirty="0"/>
              <a:t>Informatie</a:t>
            </a:r>
          </a:p>
        </p:txBody>
      </p:sp>
      <p:sp>
        <p:nvSpPr>
          <p:cNvPr id="4" name="Tijdelijke aanduiding voor tekst 3">
            <a:extLst>
              <a:ext uri="{FF2B5EF4-FFF2-40B4-BE49-F238E27FC236}">
                <a16:creationId xmlns:a16="http://schemas.microsoft.com/office/drawing/2014/main" id="{ACF7563B-D850-F884-81CC-5BB83BBC1B42}"/>
              </a:ext>
            </a:extLst>
          </p:cNvPr>
          <p:cNvSpPr>
            <a:spLocks noGrp="1"/>
          </p:cNvSpPr>
          <p:nvPr>
            <p:ph type="body" sz="quarter" idx="15"/>
          </p:nvPr>
        </p:nvSpPr>
        <p:spPr>
          <a:xfrm>
            <a:off x="628648" y="1219201"/>
            <a:ext cx="3638551" cy="3981450"/>
          </a:xfrm>
        </p:spPr>
        <p:txBody>
          <a:bodyPr/>
          <a:lstStyle/>
          <a:p>
            <a:pPr marL="357188" marR="0" lvl="1" indent="-339725" algn="l" defTabSz="6858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t>Website V.V. De Meern</a:t>
            </a:r>
            <a:b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br>
            <a:r>
              <a:rPr kumimoji="0" lang="nl-NL" sz="1600" b="0" i="0" u="none" strike="noStrike" kern="1200" cap="none" spc="0" normalizeH="0" baseline="0" noProof="0" dirty="0">
                <a:ln>
                  <a:noFill/>
                </a:ln>
                <a:solidFill>
                  <a:srgbClr val="363A3B"/>
                </a:solidFill>
                <a:effectLst/>
                <a:uLnTx/>
                <a:uFillTx/>
                <a:latin typeface="Roboto" panose="02000000000000000000" pitchFamily="2" charset="0"/>
                <a:cs typeface="+mn-cs"/>
              </a:rPr>
              <a:t>    </a:t>
            </a:r>
            <a:r>
              <a:rPr lang="nl-NL" dirty="0">
                <a:hlinkClick r:id="rId4"/>
              </a:rPr>
              <a:t>www.vvdemeern.nl</a:t>
            </a:r>
            <a:r>
              <a:rPr lang="nl-NL" dirty="0"/>
              <a:t> </a:t>
            </a:r>
          </a:p>
          <a:p>
            <a:pPr marL="534988" lvl="2"/>
            <a:r>
              <a:rPr lang="nl-NL" dirty="0"/>
              <a:t>- Wedstrijdprogramma</a:t>
            </a:r>
            <a:br>
              <a:rPr lang="nl-NL" dirty="0"/>
            </a:br>
            <a:r>
              <a:rPr lang="nl-NL" dirty="0"/>
              <a:t>- Agenda</a:t>
            </a:r>
            <a:br>
              <a:rPr lang="nl-NL" dirty="0"/>
            </a:br>
            <a:r>
              <a:rPr lang="nl-NL" dirty="0"/>
              <a:t>- Teampagina</a:t>
            </a:r>
            <a:br>
              <a:rPr lang="nl-NL" dirty="0"/>
            </a:br>
            <a:r>
              <a:rPr lang="nl-NL" dirty="0"/>
              <a:t>- Laatste nieuws</a:t>
            </a:r>
            <a:br>
              <a:rPr lang="nl-NL" dirty="0"/>
            </a:br>
            <a:r>
              <a:rPr lang="nl-NL" dirty="0"/>
              <a:t>- Documenten, zoals</a:t>
            </a:r>
            <a:br>
              <a:rPr lang="nl-NL" dirty="0"/>
            </a:br>
            <a:r>
              <a:rPr lang="nl-NL" dirty="0"/>
              <a:t>  taakomschrijving leider</a:t>
            </a:r>
            <a:br>
              <a:rPr lang="nl-NL" dirty="0"/>
            </a:br>
            <a:r>
              <a:rPr lang="nl-NL" dirty="0"/>
              <a:t>- Formulieren</a:t>
            </a:r>
          </a:p>
          <a:p>
            <a:pPr marL="373063" lvl="1" indent="-298450">
              <a:buFont typeface="Arial" panose="020B0604020202020204" pitchFamily="34" charset="0"/>
              <a:buChar char="•"/>
            </a:pPr>
            <a:r>
              <a:rPr lang="nl-NL" dirty="0"/>
              <a:t>WhatsApp groep</a:t>
            </a:r>
            <a:br>
              <a:rPr lang="nl-NL" dirty="0"/>
            </a:br>
            <a:r>
              <a:rPr lang="nl-NL" dirty="0"/>
              <a:t>    ‘V. V. De Meern academie’</a:t>
            </a:r>
          </a:p>
          <a:p>
            <a:pPr marL="373063" lvl="1" indent="-298450">
              <a:buFont typeface="Arial" panose="020B0604020202020204" pitchFamily="34" charset="0"/>
              <a:buChar char="•"/>
            </a:pPr>
            <a:r>
              <a:rPr lang="nl-NL" dirty="0" err="1"/>
              <a:t>Voetbal.nl</a:t>
            </a:r>
            <a:r>
              <a:rPr lang="nl-NL" dirty="0"/>
              <a:t> app (KNVB)</a:t>
            </a:r>
          </a:p>
          <a:p>
            <a:pPr marL="373063" lvl="1" indent="-298450">
              <a:buFont typeface="Arial" panose="020B0604020202020204" pitchFamily="34" charset="0"/>
              <a:buChar char="•"/>
            </a:pPr>
            <a:r>
              <a:rPr lang="nl-NL" dirty="0"/>
              <a:t>Wedstrijdzakenapp (KNVB)</a:t>
            </a:r>
          </a:p>
          <a:p>
            <a:pPr marL="17463" indent="0">
              <a:buNone/>
            </a:pPr>
            <a:endParaRPr lang="en-GB" sz="1600" dirty="0"/>
          </a:p>
        </p:txBody>
      </p:sp>
      <p:pic>
        <p:nvPicPr>
          <p:cNvPr id="6" name="Afbeelding 5">
            <a:extLst>
              <a:ext uri="{FF2B5EF4-FFF2-40B4-BE49-F238E27FC236}">
                <a16:creationId xmlns:a16="http://schemas.microsoft.com/office/drawing/2014/main" id="{4E5895AC-B5AC-F180-8EAA-E068F0FAF5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5915" y="301951"/>
            <a:ext cx="1030727" cy="1028909"/>
          </a:xfrm>
          <a:prstGeom prst="rect">
            <a:avLst/>
          </a:prstGeom>
        </p:spPr>
      </p:pic>
    </p:spTree>
    <p:extLst>
      <p:ext uri="{BB962C8B-B14F-4D97-AF65-F5344CB8AC3E}">
        <p14:creationId xmlns:p14="http://schemas.microsoft.com/office/powerpoint/2010/main" val="2094160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Voorbereiding seizoen</a:t>
            </a:r>
          </a:p>
        </p:txBody>
      </p:sp>
      <p:sp>
        <p:nvSpPr>
          <p:cNvPr id="3" name="Tijdelijke aanduiding voor tekst 2">
            <a:extLst>
              <a:ext uri="{FF2B5EF4-FFF2-40B4-BE49-F238E27FC236}">
                <a16:creationId xmlns:a16="http://schemas.microsoft.com/office/drawing/2014/main" id="{E2E1AA61-D46F-A066-DC07-138DF0C40104}"/>
              </a:ext>
            </a:extLst>
          </p:cNvPr>
          <p:cNvSpPr>
            <a:spLocks noGrp="1"/>
          </p:cNvSpPr>
          <p:nvPr>
            <p:ph type="body" sz="quarter" idx="10"/>
          </p:nvPr>
        </p:nvSpPr>
        <p:spPr>
          <a:xfrm>
            <a:off x="628649" y="1431636"/>
            <a:ext cx="7261904" cy="3769014"/>
          </a:xfrm>
          <a:ln>
            <a:noFill/>
          </a:ln>
        </p:spPr>
        <p:txBody>
          <a:bodyPr/>
          <a:lstStyle/>
          <a:p>
            <a:r>
              <a:rPr lang="nl-NL" dirty="0">
                <a:solidFill>
                  <a:srgbClr val="EE7623"/>
                </a:solidFill>
              </a:rPr>
              <a:t>Materiaal van de vereniging (afhankelijk van het team)</a:t>
            </a:r>
          </a:p>
          <a:p>
            <a:pPr marL="285750" indent="-285750">
              <a:buFont typeface="Arial" panose="020B0604020202020204" pitchFamily="34" charset="0"/>
              <a:buChar char="•"/>
            </a:pPr>
            <a:r>
              <a:rPr lang="nl-NL" i="1" dirty="0"/>
              <a:t>Uitgifte in week startend 25 augustus</a:t>
            </a:r>
          </a:p>
          <a:p>
            <a:pPr marL="285750" indent="-285750">
              <a:buFont typeface="Arial" panose="020B0604020202020204" pitchFamily="34" charset="0"/>
              <a:buChar char="•"/>
            </a:pPr>
            <a:r>
              <a:rPr lang="nl-NL" dirty="0"/>
              <a:t>Shirts van de club – Collectief wassen!</a:t>
            </a:r>
          </a:p>
          <a:p>
            <a:r>
              <a:rPr lang="nl-NL" dirty="0"/>
              <a:t>	Shirts niet zelf regelen!</a:t>
            </a:r>
          </a:p>
          <a:p>
            <a:pPr marL="285750" indent="-285750">
              <a:buFont typeface="Arial" panose="020B0604020202020204" pitchFamily="34" charset="0"/>
              <a:buChar char="•"/>
            </a:pPr>
            <a:r>
              <a:rPr lang="nl-NL" dirty="0"/>
              <a:t>2 – 3 wedstrijdballen</a:t>
            </a:r>
          </a:p>
          <a:p>
            <a:pPr marL="285750" indent="-285750">
              <a:buFont typeface="Arial" panose="020B0604020202020204" pitchFamily="34" charset="0"/>
              <a:buChar char="•"/>
            </a:pPr>
            <a:r>
              <a:rPr lang="nl-NL" dirty="0"/>
              <a:t>Waterzak</a:t>
            </a:r>
          </a:p>
          <a:p>
            <a:pPr marL="285750" indent="-285750">
              <a:buFont typeface="Arial" panose="020B0604020202020204" pitchFamily="34" charset="0"/>
              <a:buChar char="•"/>
            </a:pPr>
            <a:r>
              <a:rPr lang="nl-NL" dirty="0"/>
              <a:t>Hoedjes (belijning veld O8/O9/O10)</a:t>
            </a:r>
          </a:p>
          <a:p>
            <a:pPr marL="285750" indent="-285750">
              <a:buFont typeface="Arial" panose="020B0604020202020204" pitchFamily="34" charset="0"/>
              <a:buChar char="•"/>
            </a:pPr>
            <a:r>
              <a:rPr lang="nl-NL" dirty="0"/>
              <a:t>Hesjes</a:t>
            </a:r>
          </a:p>
          <a:p>
            <a:r>
              <a:rPr lang="nl-NL" dirty="0">
                <a:solidFill>
                  <a:srgbClr val="EE7623"/>
                </a:solidFill>
              </a:rPr>
              <a:t>Spullen in bruikleen, borg gevraagd</a:t>
            </a:r>
          </a:p>
          <a:p>
            <a:pPr marL="285750" indent="-285750">
              <a:buFont typeface="Arial" panose="020B0604020202020204" pitchFamily="34" charset="0"/>
              <a:buChar char="•"/>
            </a:pPr>
            <a:r>
              <a:rPr lang="nl-NL" dirty="0">
                <a:solidFill>
                  <a:schemeClr val="tx2"/>
                </a:solidFill>
              </a:rPr>
              <a:t>Inleveren einde seizoen, alles goed, borg terug</a:t>
            </a:r>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6</a:t>
            </a:fld>
            <a:endParaRPr lang="nl-NL" dirty="0"/>
          </a:p>
        </p:txBody>
      </p:sp>
      <p:sp>
        <p:nvSpPr>
          <p:cNvPr id="5" name="Tekstvak 4">
            <a:extLst>
              <a:ext uri="{FF2B5EF4-FFF2-40B4-BE49-F238E27FC236}">
                <a16:creationId xmlns:a16="http://schemas.microsoft.com/office/drawing/2014/main" id="{B91C9259-5F2D-8F49-C7EB-5943591C19C1}"/>
              </a:ext>
            </a:extLst>
          </p:cNvPr>
          <p:cNvSpPr txBox="1"/>
          <p:nvPr/>
        </p:nvSpPr>
        <p:spPr>
          <a:xfrm>
            <a:off x="6373091" y="1791855"/>
            <a:ext cx="2576945" cy="1477328"/>
          </a:xfrm>
          <a:prstGeom prst="rect">
            <a:avLst/>
          </a:prstGeom>
          <a:noFill/>
          <a:ln w="38100">
            <a:solidFill>
              <a:srgbClr val="EE7623"/>
            </a:solidFill>
          </a:ln>
        </p:spPr>
        <p:txBody>
          <a:bodyPr wrap="square" rtlCol="0" anchor="ctr">
            <a:spAutoFit/>
          </a:bodyPr>
          <a:lstStyle/>
          <a:p>
            <a:pPr algn="ctr"/>
            <a:r>
              <a:rPr lang="nl-NL" dirty="0"/>
              <a:t>Interesse in shirt-kleding sponsoring? Neem dan contact op met: </a:t>
            </a:r>
            <a:r>
              <a:rPr lang="nl-NL" dirty="0">
                <a:hlinkClick r:id="rId2"/>
              </a:rPr>
              <a:t>kleding@vvdemeern.nl</a:t>
            </a:r>
            <a:endParaRPr lang="nl-NL" dirty="0"/>
          </a:p>
          <a:p>
            <a:endParaRPr lang="nl-NL" dirty="0"/>
          </a:p>
        </p:txBody>
      </p:sp>
    </p:spTree>
    <p:extLst>
      <p:ext uri="{BB962C8B-B14F-4D97-AF65-F5344CB8AC3E}">
        <p14:creationId xmlns:p14="http://schemas.microsoft.com/office/powerpoint/2010/main" val="2652711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Voorbereiding seizoen</a:t>
            </a:r>
          </a:p>
        </p:txBody>
      </p:sp>
      <p:sp>
        <p:nvSpPr>
          <p:cNvPr id="3" name="Tijdelijke aanduiding voor tekst 2">
            <a:extLst>
              <a:ext uri="{FF2B5EF4-FFF2-40B4-BE49-F238E27FC236}">
                <a16:creationId xmlns:a16="http://schemas.microsoft.com/office/drawing/2014/main" id="{E2E1AA61-D46F-A066-DC07-138DF0C40104}"/>
              </a:ext>
            </a:extLst>
          </p:cNvPr>
          <p:cNvSpPr>
            <a:spLocks noGrp="1"/>
          </p:cNvSpPr>
          <p:nvPr>
            <p:ph type="body" sz="quarter" idx="10"/>
          </p:nvPr>
        </p:nvSpPr>
        <p:spPr>
          <a:xfrm>
            <a:off x="628649" y="1595718"/>
            <a:ext cx="7261904" cy="3604932"/>
          </a:xfrm>
        </p:spPr>
        <p:txBody>
          <a:bodyPr/>
          <a:lstStyle/>
          <a:p>
            <a:r>
              <a:rPr lang="nl-NL" dirty="0">
                <a:solidFill>
                  <a:srgbClr val="EE7623"/>
                </a:solidFill>
              </a:rPr>
              <a:t>Maak er een team van!</a:t>
            </a:r>
          </a:p>
          <a:p>
            <a:pPr marL="285750" indent="-285750">
              <a:buFont typeface="Arial" panose="020B0604020202020204" pitchFamily="34" charset="0"/>
              <a:buChar char="•"/>
            </a:pPr>
            <a:r>
              <a:rPr lang="nl-NL" dirty="0"/>
              <a:t>Bijeenkomst met ouders</a:t>
            </a:r>
          </a:p>
          <a:p>
            <a:pPr marL="285750" indent="-285750">
              <a:buFont typeface="Arial" panose="020B0604020202020204" pitchFamily="34" charset="0"/>
              <a:buChar char="•"/>
            </a:pPr>
            <a:r>
              <a:rPr lang="nl-NL" dirty="0"/>
              <a:t>Aanmaken app groep</a:t>
            </a:r>
          </a:p>
          <a:p>
            <a:pPr marL="285750" indent="-285750">
              <a:buFont typeface="Arial" panose="020B0604020202020204" pitchFamily="34" charset="0"/>
              <a:buChar char="•"/>
            </a:pPr>
            <a:r>
              <a:rPr lang="nl-NL" dirty="0"/>
              <a:t>Maken teamafspraken</a:t>
            </a:r>
          </a:p>
          <a:p>
            <a:pPr marL="628650" lvl="1" indent="-285750">
              <a:buFont typeface="Arial" panose="020B0604020202020204" pitchFamily="34" charset="0"/>
              <a:buChar char="•"/>
            </a:pPr>
            <a:r>
              <a:rPr lang="nl-NL" dirty="0"/>
              <a:t>Taakverdeling; wassen, fluiten, vlaggen, rijden, </a:t>
            </a:r>
            <a:r>
              <a:rPr lang="nl-NL" dirty="0" err="1"/>
              <a:t>etc</a:t>
            </a:r>
            <a:r>
              <a:rPr lang="nl-NL" dirty="0"/>
              <a:t>…</a:t>
            </a:r>
          </a:p>
          <a:p>
            <a:pPr marL="285750" indent="-285750">
              <a:buFont typeface="Arial" panose="020B0604020202020204" pitchFamily="34" charset="0"/>
              <a:buChar char="•"/>
            </a:pPr>
            <a:r>
              <a:rPr lang="nl-NL" dirty="0"/>
              <a:t>Teamleiding doorgeven aan administratie jeugd</a:t>
            </a:r>
          </a:p>
          <a:p>
            <a:pPr marL="285750" indent="-285750">
              <a:buFont typeface="Arial" panose="020B0604020202020204" pitchFamily="34" charset="0"/>
              <a:buChar char="•"/>
            </a:pPr>
            <a:r>
              <a:rPr lang="nl-NL" dirty="0"/>
              <a:t>Installeren Wedstrijdzakenapp</a:t>
            </a:r>
          </a:p>
          <a:p>
            <a:pPr marL="285750" indent="-285750">
              <a:buFont typeface="Arial" panose="020B0604020202020204" pitchFamily="34" charset="0"/>
              <a:buChar char="•"/>
            </a:pPr>
            <a:r>
              <a:rPr lang="nl-NL" dirty="0"/>
              <a:t>Controle spelerspassen</a:t>
            </a:r>
          </a:p>
          <a:p>
            <a:pPr marL="285750" indent="-285750">
              <a:buFont typeface="Arial" panose="020B0604020202020204" pitchFamily="34" charset="0"/>
              <a:buChar char="•"/>
            </a:pPr>
            <a:r>
              <a:rPr lang="nl-NL" dirty="0"/>
              <a:t>Alle vrijwilligers moeten ingeschreven staan bij de club – teamleiders ook</a:t>
            </a:r>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7</a:t>
            </a:fld>
            <a:endParaRPr lang="nl-NL" dirty="0"/>
          </a:p>
        </p:txBody>
      </p:sp>
    </p:spTree>
    <p:extLst>
      <p:ext uri="{BB962C8B-B14F-4D97-AF65-F5344CB8AC3E}">
        <p14:creationId xmlns:p14="http://schemas.microsoft.com/office/powerpoint/2010/main" val="4188848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Voorbereiding seizoen</a:t>
            </a:r>
          </a:p>
        </p:txBody>
      </p:sp>
      <p:sp>
        <p:nvSpPr>
          <p:cNvPr id="3" name="Tijdelijke aanduiding voor tekst 2">
            <a:extLst>
              <a:ext uri="{FF2B5EF4-FFF2-40B4-BE49-F238E27FC236}">
                <a16:creationId xmlns:a16="http://schemas.microsoft.com/office/drawing/2014/main" id="{E2E1AA61-D46F-A066-DC07-138DF0C40104}"/>
              </a:ext>
            </a:extLst>
          </p:cNvPr>
          <p:cNvSpPr>
            <a:spLocks noGrp="1"/>
          </p:cNvSpPr>
          <p:nvPr>
            <p:ph type="body" sz="quarter" idx="10"/>
          </p:nvPr>
        </p:nvSpPr>
        <p:spPr>
          <a:xfrm>
            <a:off x="628649" y="1348104"/>
            <a:ext cx="7261904" cy="3604932"/>
          </a:xfrm>
        </p:spPr>
        <p:txBody>
          <a:bodyPr/>
          <a:lstStyle/>
          <a:p>
            <a:r>
              <a:rPr lang="nl-NL" dirty="0" err="1">
                <a:solidFill>
                  <a:srgbClr val="EE7623"/>
                </a:solidFill>
              </a:rPr>
              <a:t>Infographics</a:t>
            </a:r>
            <a:r>
              <a:rPr lang="nl-NL" dirty="0">
                <a:solidFill>
                  <a:srgbClr val="EE7623"/>
                </a:solidFill>
              </a:rPr>
              <a:t> op </a:t>
            </a:r>
            <a:r>
              <a:rPr lang="nl-NL" dirty="0" err="1">
                <a:solidFill>
                  <a:srgbClr val="EE7623"/>
                </a:solidFill>
              </a:rPr>
              <a:t>knvb.nl</a:t>
            </a:r>
            <a:endParaRPr lang="nl-NL" dirty="0">
              <a:solidFill>
                <a:srgbClr val="EE7623"/>
              </a:solidFill>
            </a:endParaRPr>
          </a:p>
          <a:p>
            <a:r>
              <a:rPr lang="nl-NL" dirty="0"/>
              <a:t>- Spelregels O8 - O12</a:t>
            </a:r>
          </a:p>
          <a:p>
            <a:r>
              <a:rPr lang="nl-NL" dirty="0"/>
              <a:t>- Rol trainer/coach</a:t>
            </a:r>
          </a:p>
          <a:p>
            <a:r>
              <a:rPr lang="nl-NL" dirty="0"/>
              <a:t>- Rol ouder</a:t>
            </a:r>
          </a:p>
          <a:p>
            <a:r>
              <a:rPr lang="nl-NL" dirty="0"/>
              <a:t>- Rol spelbegeleider</a:t>
            </a:r>
          </a:p>
          <a:p>
            <a:r>
              <a:rPr lang="nl-NL" dirty="0">
                <a:hlinkClick r:id="rId2"/>
              </a:rPr>
              <a:t>https://www.knvb.nl/pupillenvoetbal</a:t>
            </a:r>
            <a:endParaRPr lang="nl-NL" dirty="0"/>
          </a:p>
          <a:p>
            <a:r>
              <a:rPr lang="nl-NL" dirty="0"/>
              <a:t>- Spelregels O13 – O19 (MO20) </a:t>
            </a:r>
          </a:p>
          <a:p>
            <a:r>
              <a:rPr lang="nl-NL" dirty="0">
                <a:hlinkClick r:id="rId3"/>
              </a:rPr>
              <a:t>https://www.knvb.nl/junioren</a:t>
            </a:r>
            <a:endParaRPr lang="nl-NL" dirty="0"/>
          </a:p>
          <a:p>
            <a:r>
              <a:rPr lang="nl-NL" dirty="0"/>
              <a:t>Let op spelregels O13 - O14, </a:t>
            </a:r>
            <a:r>
              <a:rPr lang="nl-NL" dirty="0" err="1"/>
              <a:t>indribbelen</a:t>
            </a:r>
            <a:r>
              <a:rPr lang="nl-NL" dirty="0"/>
              <a:t>, vliegende wissel (B-categorie, ook A-categorie Meisjes). O15 speelt met ingooi en wisselen bij stilliggend spel.</a:t>
            </a:r>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8</a:t>
            </a:fld>
            <a:endParaRPr lang="nl-NL" dirty="0"/>
          </a:p>
        </p:txBody>
      </p:sp>
      <p:pic>
        <p:nvPicPr>
          <p:cNvPr id="5" name="Afbeelding 4">
            <a:extLst>
              <a:ext uri="{FF2B5EF4-FFF2-40B4-BE49-F238E27FC236}">
                <a16:creationId xmlns:a16="http://schemas.microsoft.com/office/drawing/2014/main" id="{D6480B99-51A7-EC32-2547-F13283B4A806}"/>
              </a:ext>
            </a:extLst>
          </p:cNvPr>
          <p:cNvPicPr>
            <a:picLocks noChangeAspect="1"/>
          </p:cNvPicPr>
          <p:nvPr/>
        </p:nvPicPr>
        <p:blipFill>
          <a:blip r:embed="rId4"/>
          <a:stretch>
            <a:fillRect/>
          </a:stretch>
        </p:blipFill>
        <p:spPr>
          <a:xfrm>
            <a:off x="5278558" y="2857500"/>
            <a:ext cx="2764181" cy="1554852"/>
          </a:xfrm>
          <a:prstGeom prst="rect">
            <a:avLst/>
          </a:prstGeom>
        </p:spPr>
      </p:pic>
    </p:spTree>
    <p:extLst>
      <p:ext uri="{BB962C8B-B14F-4D97-AF65-F5344CB8AC3E}">
        <p14:creationId xmlns:p14="http://schemas.microsoft.com/office/powerpoint/2010/main" val="355543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A50F-0749-E816-C53E-653D0060BC28}"/>
              </a:ext>
            </a:extLst>
          </p:cNvPr>
          <p:cNvSpPr>
            <a:spLocks noGrp="1"/>
          </p:cNvSpPr>
          <p:nvPr>
            <p:ph type="title"/>
          </p:nvPr>
        </p:nvSpPr>
        <p:spPr/>
        <p:txBody>
          <a:bodyPr/>
          <a:lstStyle/>
          <a:p>
            <a:r>
              <a:rPr lang="nl-NL" dirty="0"/>
              <a:t>Sportpark</a:t>
            </a:r>
          </a:p>
        </p:txBody>
      </p:sp>
      <p:sp>
        <p:nvSpPr>
          <p:cNvPr id="4" name="Tijdelijke aanduiding voor dianummer 3">
            <a:extLst>
              <a:ext uri="{FF2B5EF4-FFF2-40B4-BE49-F238E27FC236}">
                <a16:creationId xmlns:a16="http://schemas.microsoft.com/office/drawing/2014/main" id="{D47E4CAA-30E4-A1EA-59D9-25AA33C02811}"/>
              </a:ext>
            </a:extLst>
          </p:cNvPr>
          <p:cNvSpPr>
            <a:spLocks noGrp="1"/>
          </p:cNvSpPr>
          <p:nvPr>
            <p:ph type="sldNum" sz="quarter" idx="4"/>
          </p:nvPr>
        </p:nvSpPr>
        <p:spPr/>
        <p:txBody>
          <a:bodyPr/>
          <a:lstStyle/>
          <a:p>
            <a:fld id="{F2DF9EC1-4EF6-8E4B-B7F3-EFCD656F9662}" type="slidenum">
              <a:rPr lang="nl-NL" smtClean="0"/>
              <a:pPr/>
              <a:t>9</a:t>
            </a:fld>
            <a:endParaRPr lang="nl-NL" dirty="0"/>
          </a:p>
        </p:txBody>
      </p:sp>
      <p:pic>
        <p:nvPicPr>
          <p:cNvPr id="7" name="Afbeelding 6">
            <a:extLst>
              <a:ext uri="{FF2B5EF4-FFF2-40B4-BE49-F238E27FC236}">
                <a16:creationId xmlns:a16="http://schemas.microsoft.com/office/drawing/2014/main" id="{6A02AF14-7D83-836F-ABC3-F1D6189C4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646" y="1169646"/>
            <a:ext cx="4185139" cy="4185139"/>
          </a:xfrm>
          <a:prstGeom prst="rect">
            <a:avLst/>
          </a:prstGeom>
        </p:spPr>
      </p:pic>
    </p:spTree>
    <p:extLst>
      <p:ext uri="{BB962C8B-B14F-4D97-AF65-F5344CB8AC3E}">
        <p14:creationId xmlns:p14="http://schemas.microsoft.com/office/powerpoint/2010/main" val="153732010"/>
      </p:ext>
    </p:extLst>
  </p:cSld>
  <p:clrMapOvr>
    <a:masterClrMapping/>
  </p:clrMapOvr>
</p:sld>
</file>

<file path=ppt/theme/theme1.xml><?xml version="1.0" encoding="utf-8"?>
<a:theme xmlns:a="http://schemas.openxmlformats.org/drawingml/2006/main" name="VV DeMeern">
  <a:themeElements>
    <a:clrScheme name="VV DE MEERN">
      <a:dk1>
        <a:srgbClr val="363A3B"/>
      </a:dk1>
      <a:lt1>
        <a:srgbClr val="FFFFFF"/>
      </a:lt1>
      <a:dk2>
        <a:srgbClr val="000000"/>
      </a:dk2>
      <a:lt2>
        <a:srgbClr val="FFFFFF"/>
      </a:lt2>
      <a:accent1>
        <a:srgbClr val="EE7623"/>
      </a:accent1>
      <a:accent2>
        <a:srgbClr val="000000"/>
      </a:accent2>
      <a:accent3>
        <a:srgbClr val="A69B95"/>
      </a:accent3>
      <a:accent4>
        <a:srgbClr val="79CC20"/>
      </a:accent4>
      <a:accent5>
        <a:srgbClr val="336632"/>
      </a:accent5>
      <a:accent6>
        <a:srgbClr val="FFC632"/>
      </a:accent6>
      <a:hlink>
        <a:srgbClr val="4150FF"/>
      </a:hlink>
      <a:folHlink>
        <a:srgbClr val="EE762C"/>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bde8109-f994-4a60-a1d3-5c95e2ff3620}" enabled="1" method="Privileged" siteId="{1321633e-f6b9-44e2-a44f-59b9d264ecb7}" contentBits="0" removed="0"/>
</clbl:labelList>
</file>

<file path=docProps/app.xml><?xml version="1.0" encoding="utf-8"?>
<Properties xmlns="http://schemas.openxmlformats.org/officeDocument/2006/extended-properties" xmlns:vt="http://schemas.openxmlformats.org/officeDocument/2006/docPropsVTypes">
  <Template>Office Theme</Template>
  <TotalTime>52100</TotalTime>
  <Words>2887</Words>
  <Application>Microsoft Macintosh PowerPoint</Application>
  <PresentationFormat>Diavoorstelling (16:10)</PresentationFormat>
  <Paragraphs>362</Paragraphs>
  <Slides>43</Slides>
  <Notes>11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43</vt:i4>
      </vt:variant>
    </vt:vector>
  </HeadingPairs>
  <TitlesOfParts>
    <vt:vector size="49" baseType="lpstr">
      <vt:lpstr>Arial</vt:lpstr>
      <vt:lpstr>Calibri</vt:lpstr>
      <vt:lpstr>Roboto</vt:lpstr>
      <vt:lpstr>Roboto Medium</vt:lpstr>
      <vt:lpstr>Wingdings</vt:lpstr>
      <vt:lpstr>VV DeMeern</vt:lpstr>
      <vt:lpstr>PowerPoint-presentatie</vt:lpstr>
      <vt:lpstr>Welkom bij de voetbalclub van De Meern</vt:lpstr>
      <vt:lpstr>Bijeenkomst         (Nieuwe) Leiders  Seizoen 2025-2026</vt:lpstr>
      <vt:lpstr> Agenda  - Informatie  - Voorbereiding seizoen  - Trainingen    - Wedstrijddag  - Teamrollen  - Wedstrijdzakenapp  - Tuchtzaken  - Stukje beleid TC, invulling teamafspraken  - Rondvraag</vt:lpstr>
      <vt:lpstr>Informatie</vt:lpstr>
      <vt:lpstr>Voorbereiding seizoen</vt:lpstr>
      <vt:lpstr>Voorbereiding seizoen</vt:lpstr>
      <vt:lpstr>Voorbereiding seizoen</vt:lpstr>
      <vt:lpstr>Sportpark</vt:lpstr>
      <vt:lpstr>Velden O8 en ouder</vt:lpstr>
      <vt:lpstr>Start seizoen</vt:lpstr>
      <vt:lpstr>Start seizoen</vt:lpstr>
      <vt:lpstr>Trainingen</vt:lpstr>
      <vt:lpstr>Trainingen</vt:lpstr>
      <vt:lpstr>PowerPoint-presentatie</vt:lpstr>
      <vt:lpstr>PowerPoint-presentatie</vt:lpstr>
      <vt:lpstr>Trainingen</vt:lpstr>
      <vt:lpstr>Wedstrijddag</vt:lpstr>
      <vt:lpstr>Wedstrijddag</vt:lpstr>
      <vt:lpstr>Wedstrijddag</vt:lpstr>
      <vt:lpstr>Wedstrijddag</vt:lpstr>
      <vt:lpstr>Overige zaken</vt:lpstr>
      <vt:lpstr>Spelers</vt:lpstr>
      <vt:lpstr>Rol ouders</vt:lpstr>
      <vt:lpstr>Gezondheid</vt:lpstr>
      <vt:lpstr>Gezondheid - BALLEN OVERZICHT </vt:lpstr>
      <vt:lpstr>Als het even niet lekker loopt</vt:lpstr>
      <vt:lpstr>Zonder vrijwilligers geen voetbal!</vt:lpstr>
      <vt:lpstr>Administratie </vt:lpstr>
      <vt:lpstr>Wedstrijdzakenapp</vt:lpstr>
      <vt:lpstr>Wedstrijdzakenapp</vt:lpstr>
      <vt:lpstr>Wedstrijdzakenapp</vt:lpstr>
      <vt:lpstr>Wedstrijdzakenapp</vt:lpstr>
      <vt:lpstr>Wedstrijdzakenapp</vt:lpstr>
      <vt:lpstr>PowerPoint-presentatie</vt:lpstr>
      <vt:lpstr>PowerPoint-presentatie</vt:lpstr>
      <vt:lpstr>PowerPoint-presentatie</vt:lpstr>
      <vt:lpstr>PowerPoint-presentatie</vt:lpstr>
      <vt:lpstr>PowerPoint-presentatie</vt:lpstr>
      <vt:lpstr>PowerPoint-presentatie</vt:lpstr>
      <vt:lpstr>Strategisch beleidsplan “2020-2025” </vt:lpstr>
      <vt:lpstr>Stappenplan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Kuper, ir. S.N. (Nathan)</cp:lastModifiedBy>
  <cp:revision>96</cp:revision>
  <dcterms:created xsi:type="dcterms:W3CDTF">2022-09-18T16:36:15Z</dcterms:created>
  <dcterms:modified xsi:type="dcterms:W3CDTF">2025-08-30T17:33:42Z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5dc6714-9f23-4030-b547-8c94b19e0b7a_Enabled">
    <vt:lpwstr>true</vt:lpwstr>
  </property>
  <property fmtid="{D5CDD505-2E9C-101B-9397-08002B2CF9AE}" pid="3" name="MSIP_Label_f5dc6714-9f23-4030-b547-8c94b19e0b7a_SetDate">
    <vt:lpwstr>2022-09-18T20:03:05Z</vt:lpwstr>
  </property>
  <property fmtid="{D5CDD505-2E9C-101B-9397-08002B2CF9AE}" pid="4" name="MSIP_Label_f5dc6714-9f23-4030-b547-8c94b19e0b7a_Method">
    <vt:lpwstr>Standard</vt:lpwstr>
  </property>
  <property fmtid="{D5CDD505-2E9C-101B-9397-08002B2CF9AE}" pid="5" name="MSIP_Label_f5dc6714-9f23-4030-b547-8c94b19e0b7a_Name">
    <vt:lpwstr>Internal Information (R3)</vt:lpwstr>
  </property>
  <property fmtid="{D5CDD505-2E9C-101B-9397-08002B2CF9AE}" pid="6" name="MSIP_Label_f5dc6714-9f23-4030-b547-8c94b19e0b7a_SiteId">
    <vt:lpwstr>acbd4e6b-e845-4677-853c-a8d24faf3655</vt:lpwstr>
  </property>
  <property fmtid="{D5CDD505-2E9C-101B-9397-08002B2CF9AE}" pid="7" name="MSIP_Label_f5dc6714-9f23-4030-b547-8c94b19e0b7a_ActionId">
    <vt:lpwstr>5ab8c969-9e21-4a0e-9771-1c643371ceb8</vt:lpwstr>
  </property>
  <property fmtid="{D5CDD505-2E9C-101B-9397-08002B2CF9AE}" pid="8" name="MSIP_Label_f5dc6714-9f23-4030-b547-8c94b19e0b7a_ContentBits">
    <vt:lpwstr>0</vt:lpwstr>
  </property>
  <property fmtid="{D5CDD505-2E9C-101B-9397-08002B2CF9AE}" pid="9" name="ClassificationContentMarkingFooterText">
    <vt:lpwstr>Intern gebruik</vt:lpwstr>
  </property>
</Properties>
</file>