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5" r:id="rId2"/>
    <p:sldId id="316" r:id="rId3"/>
    <p:sldId id="313" r:id="rId4"/>
    <p:sldId id="314" r:id="rId5"/>
    <p:sldId id="319" r:id="rId6"/>
    <p:sldId id="323" r:id="rId7"/>
    <p:sldId id="325" r:id="rId8"/>
    <p:sldId id="324" r:id="rId9"/>
    <p:sldId id="326" r:id="rId10"/>
    <p:sldId id="327" r:id="rId11"/>
    <p:sldId id="315" r:id="rId12"/>
    <p:sldId id="296" r:id="rId13"/>
    <p:sldId id="297" r:id="rId14"/>
    <p:sldId id="299" r:id="rId15"/>
    <p:sldId id="309" r:id="rId16"/>
    <p:sldId id="317" r:id="rId17"/>
    <p:sldId id="304" r:id="rId18"/>
    <p:sldId id="30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m Kuizenga" initials="WK" lastIdx="8" clrIdx="0">
    <p:extLst>
      <p:ext uri="{19B8F6BF-5375-455C-9EA6-DF929625EA0E}">
        <p15:presenceInfo xmlns:p15="http://schemas.microsoft.com/office/powerpoint/2012/main" userId="S::W.Kuizenga@tss-vms.com::15707f59-6cde-44a8-885c-3e2cae2c548b" providerId="AD"/>
      </p:ext>
    </p:extLst>
  </p:cmAuthor>
  <p:cmAuthor id="2" name="Mitchell van Oorschot -" initials="MvO-" lastIdx="1" clrIdx="1">
    <p:extLst>
      <p:ext uri="{19B8F6BF-5375-455C-9EA6-DF929625EA0E}">
        <p15:presenceInfo xmlns:p15="http://schemas.microsoft.com/office/powerpoint/2012/main" userId="f7cb2dbad0bdcd7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0000"/>
    <a:srgbClr val="FF3399"/>
    <a:srgbClr val="FF9900"/>
    <a:srgbClr val="FF3300"/>
    <a:srgbClr val="004A93"/>
    <a:srgbClr val="FF6600"/>
    <a:srgbClr val="FF66CC"/>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473015-30EE-4F12-A4B1-73ECA6C9A746}" v="1" dt="2022-06-14T06:59:21.6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5212F5-5DDB-4675-94CC-0B2CD3695D29}"/>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en-GB"/>
          </a:p>
        </p:txBody>
      </p:sp>
      <p:sp>
        <p:nvSpPr>
          <p:cNvPr id="3" name="Ondertitel 2">
            <a:extLst>
              <a:ext uri="{FF2B5EF4-FFF2-40B4-BE49-F238E27FC236}">
                <a16:creationId xmlns:a16="http://schemas.microsoft.com/office/drawing/2014/main" id="{EC502F0E-DAF7-4C8F-B5AF-EDA61EE85A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GB"/>
          </a:p>
        </p:txBody>
      </p:sp>
      <p:sp>
        <p:nvSpPr>
          <p:cNvPr id="4" name="Tijdelijke aanduiding voor datum 3">
            <a:extLst>
              <a:ext uri="{FF2B5EF4-FFF2-40B4-BE49-F238E27FC236}">
                <a16:creationId xmlns:a16="http://schemas.microsoft.com/office/drawing/2014/main" id="{E7D892C5-589B-49DF-BF51-113908FDE7C0}"/>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5" name="Tijdelijke aanduiding voor voettekst 4">
            <a:extLst>
              <a:ext uri="{FF2B5EF4-FFF2-40B4-BE49-F238E27FC236}">
                <a16:creationId xmlns:a16="http://schemas.microsoft.com/office/drawing/2014/main" id="{20000D8A-3C33-45F4-B2F6-E0403F3526CE}"/>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869BC7DF-B89A-46F2-AA8C-52E50365D9F0}"/>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1252394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B4FA4C-2ACE-4F76-BFF7-41E4EEB237EA}"/>
              </a:ext>
            </a:extLst>
          </p:cNvPr>
          <p:cNvSpPr>
            <a:spLocks noGrp="1"/>
          </p:cNvSpPr>
          <p:nvPr>
            <p:ph type="title"/>
          </p:nvPr>
        </p:nvSpPr>
        <p:spPr/>
        <p:txBody>
          <a:bodyPr/>
          <a:lstStyle/>
          <a:p>
            <a:r>
              <a:rPr lang="nl-NL"/>
              <a:t>Klik om stijl te bewerken</a:t>
            </a:r>
            <a:endParaRPr lang="en-GB"/>
          </a:p>
        </p:txBody>
      </p:sp>
      <p:sp>
        <p:nvSpPr>
          <p:cNvPr id="3" name="Tijdelijke aanduiding voor inhoud 2">
            <a:extLst>
              <a:ext uri="{FF2B5EF4-FFF2-40B4-BE49-F238E27FC236}">
                <a16:creationId xmlns:a16="http://schemas.microsoft.com/office/drawing/2014/main" id="{3FFDDEE1-093F-407A-AD97-ED9913578A9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6B6612BB-2A67-4E1F-A628-E02401FBFAF2}"/>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5" name="Tijdelijke aanduiding voor voettekst 4">
            <a:extLst>
              <a:ext uri="{FF2B5EF4-FFF2-40B4-BE49-F238E27FC236}">
                <a16:creationId xmlns:a16="http://schemas.microsoft.com/office/drawing/2014/main" id="{CBB01281-9020-4BFB-A0D3-6E7EC0DC7D9C}"/>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6296AFEA-37DE-4831-9465-AFF766E8B511}"/>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3560202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7EDFDE-8DA3-4B55-832D-F4E116416AA5}"/>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en-GB"/>
          </a:p>
        </p:txBody>
      </p:sp>
      <p:sp>
        <p:nvSpPr>
          <p:cNvPr id="3" name="Tijdelijke aanduiding voor tekst 2">
            <a:extLst>
              <a:ext uri="{FF2B5EF4-FFF2-40B4-BE49-F238E27FC236}">
                <a16:creationId xmlns:a16="http://schemas.microsoft.com/office/drawing/2014/main" id="{BFBFA719-C8A3-4F2C-B600-C0E56DD2AF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0751374F-80C0-43F5-820F-F7B76EB9D4AD}"/>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5" name="Tijdelijke aanduiding voor voettekst 4">
            <a:extLst>
              <a:ext uri="{FF2B5EF4-FFF2-40B4-BE49-F238E27FC236}">
                <a16:creationId xmlns:a16="http://schemas.microsoft.com/office/drawing/2014/main" id="{F746528A-A21C-4987-87A1-5BAB647E926D}"/>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B605C46B-AC8A-4A1D-90AA-8B60D1C73200}"/>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168745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04A999-5BC0-4D0C-B38B-6C13B0F40CEE}"/>
              </a:ext>
            </a:extLst>
          </p:cNvPr>
          <p:cNvSpPr>
            <a:spLocks noGrp="1"/>
          </p:cNvSpPr>
          <p:nvPr>
            <p:ph type="title"/>
          </p:nvPr>
        </p:nvSpPr>
        <p:spPr/>
        <p:txBody>
          <a:bodyPr/>
          <a:lstStyle/>
          <a:p>
            <a:r>
              <a:rPr lang="nl-NL"/>
              <a:t>Klik om stijl te bewerken</a:t>
            </a:r>
            <a:endParaRPr lang="en-GB"/>
          </a:p>
        </p:txBody>
      </p:sp>
      <p:sp>
        <p:nvSpPr>
          <p:cNvPr id="3" name="Tijdelijke aanduiding voor inhoud 2">
            <a:extLst>
              <a:ext uri="{FF2B5EF4-FFF2-40B4-BE49-F238E27FC236}">
                <a16:creationId xmlns:a16="http://schemas.microsoft.com/office/drawing/2014/main" id="{EAFCF37B-C22D-41BD-958C-1A63A38A5E05}"/>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inhoud 3">
            <a:extLst>
              <a:ext uri="{FF2B5EF4-FFF2-40B4-BE49-F238E27FC236}">
                <a16:creationId xmlns:a16="http://schemas.microsoft.com/office/drawing/2014/main" id="{7CFBFBDC-F5F1-4BDA-8298-66778CA18F67}"/>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5" name="Tijdelijke aanduiding voor datum 4">
            <a:extLst>
              <a:ext uri="{FF2B5EF4-FFF2-40B4-BE49-F238E27FC236}">
                <a16:creationId xmlns:a16="http://schemas.microsoft.com/office/drawing/2014/main" id="{79225E42-8C8A-4A72-9D2A-28E270B853FD}"/>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6" name="Tijdelijke aanduiding voor voettekst 5">
            <a:extLst>
              <a:ext uri="{FF2B5EF4-FFF2-40B4-BE49-F238E27FC236}">
                <a16:creationId xmlns:a16="http://schemas.microsoft.com/office/drawing/2014/main" id="{B5358967-B1AE-4B2E-A38B-6A3919A6E930}"/>
              </a:ext>
            </a:extLst>
          </p:cNvPr>
          <p:cNvSpPr>
            <a:spLocks noGrp="1"/>
          </p:cNvSpPr>
          <p:nvPr>
            <p:ph type="ftr" sz="quarter" idx="11"/>
          </p:nvPr>
        </p:nvSpPr>
        <p:spPr/>
        <p:txBody>
          <a:bodyPr/>
          <a:lstStyle/>
          <a:p>
            <a:endParaRPr lang="en-GB"/>
          </a:p>
        </p:txBody>
      </p:sp>
      <p:sp>
        <p:nvSpPr>
          <p:cNvPr id="7" name="Tijdelijke aanduiding voor dianummer 6">
            <a:extLst>
              <a:ext uri="{FF2B5EF4-FFF2-40B4-BE49-F238E27FC236}">
                <a16:creationId xmlns:a16="http://schemas.microsoft.com/office/drawing/2014/main" id="{8208B642-A879-44C7-9EA3-E2FEDC4C6592}"/>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3349859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3B8B20-5C48-4E02-AA88-C7C9ACE61AF5}"/>
              </a:ext>
            </a:extLst>
          </p:cNvPr>
          <p:cNvSpPr>
            <a:spLocks noGrp="1"/>
          </p:cNvSpPr>
          <p:nvPr>
            <p:ph type="title"/>
          </p:nvPr>
        </p:nvSpPr>
        <p:spPr>
          <a:xfrm>
            <a:off x="839788" y="365125"/>
            <a:ext cx="10515600" cy="1325563"/>
          </a:xfrm>
        </p:spPr>
        <p:txBody>
          <a:bodyPr/>
          <a:lstStyle/>
          <a:p>
            <a:r>
              <a:rPr lang="nl-NL"/>
              <a:t>Klik om stijl te bewerken</a:t>
            </a:r>
            <a:endParaRPr lang="en-GB"/>
          </a:p>
        </p:txBody>
      </p:sp>
      <p:sp>
        <p:nvSpPr>
          <p:cNvPr id="3" name="Tijdelijke aanduiding voor tekst 2">
            <a:extLst>
              <a:ext uri="{FF2B5EF4-FFF2-40B4-BE49-F238E27FC236}">
                <a16:creationId xmlns:a16="http://schemas.microsoft.com/office/drawing/2014/main" id="{2F4E46BF-A4E3-4F97-ADA7-0A30F1FA2F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DCC3594-4C8A-45D3-AD15-F2ADFCFED12F}"/>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5" name="Tijdelijke aanduiding voor tekst 4">
            <a:extLst>
              <a:ext uri="{FF2B5EF4-FFF2-40B4-BE49-F238E27FC236}">
                <a16:creationId xmlns:a16="http://schemas.microsoft.com/office/drawing/2014/main" id="{B8FA0959-7325-43B5-92EC-AB00B98298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47F4D1CD-C434-4490-935A-B0B92F9C2CF2}"/>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7" name="Tijdelijke aanduiding voor datum 6">
            <a:extLst>
              <a:ext uri="{FF2B5EF4-FFF2-40B4-BE49-F238E27FC236}">
                <a16:creationId xmlns:a16="http://schemas.microsoft.com/office/drawing/2014/main" id="{4E604CD2-07D2-40FD-ADAB-A6015437C63F}"/>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8" name="Tijdelijke aanduiding voor voettekst 7">
            <a:extLst>
              <a:ext uri="{FF2B5EF4-FFF2-40B4-BE49-F238E27FC236}">
                <a16:creationId xmlns:a16="http://schemas.microsoft.com/office/drawing/2014/main" id="{A157C715-8D74-451F-9E5E-2B806105842C}"/>
              </a:ext>
            </a:extLst>
          </p:cNvPr>
          <p:cNvSpPr>
            <a:spLocks noGrp="1"/>
          </p:cNvSpPr>
          <p:nvPr>
            <p:ph type="ftr" sz="quarter" idx="11"/>
          </p:nvPr>
        </p:nvSpPr>
        <p:spPr/>
        <p:txBody>
          <a:bodyPr/>
          <a:lstStyle/>
          <a:p>
            <a:endParaRPr lang="en-GB"/>
          </a:p>
        </p:txBody>
      </p:sp>
      <p:sp>
        <p:nvSpPr>
          <p:cNvPr id="9" name="Tijdelijke aanduiding voor dianummer 8">
            <a:extLst>
              <a:ext uri="{FF2B5EF4-FFF2-40B4-BE49-F238E27FC236}">
                <a16:creationId xmlns:a16="http://schemas.microsoft.com/office/drawing/2014/main" id="{519D337B-754B-47DE-AFDB-8BBF828F4A98}"/>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3328986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6C16B5-5B95-4C07-8190-6E6214E5FAF3}"/>
              </a:ext>
            </a:extLst>
          </p:cNvPr>
          <p:cNvSpPr>
            <a:spLocks noGrp="1"/>
          </p:cNvSpPr>
          <p:nvPr>
            <p:ph type="title"/>
          </p:nvPr>
        </p:nvSpPr>
        <p:spPr/>
        <p:txBody>
          <a:bodyPr/>
          <a:lstStyle/>
          <a:p>
            <a:r>
              <a:rPr lang="nl-NL"/>
              <a:t>Klik om stijl te bewerken</a:t>
            </a:r>
            <a:endParaRPr lang="en-GB"/>
          </a:p>
        </p:txBody>
      </p:sp>
      <p:sp>
        <p:nvSpPr>
          <p:cNvPr id="3" name="Tijdelijke aanduiding voor datum 2">
            <a:extLst>
              <a:ext uri="{FF2B5EF4-FFF2-40B4-BE49-F238E27FC236}">
                <a16:creationId xmlns:a16="http://schemas.microsoft.com/office/drawing/2014/main" id="{D2CEBA01-D16C-40A0-9E12-7149D105F681}"/>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4" name="Tijdelijke aanduiding voor voettekst 3">
            <a:extLst>
              <a:ext uri="{FF2B5EF4-FFF2-40B4-BE49-F238E27FC236}">
                <a16:creationId xmlns:a16="http://schemas.microsoft.com/office/drawing/2014/main" id="{F2652F9C-0C1F-4BC2-9377-F4E09A2F7F87}"/>
              </a:ext>
            </a:extLst>
          </p:cNvPr>
          <p:cNvSpPr>
            <a:spLocks noGrp="1"/>
          </p:cNvSpPr>
          <p:nvPr>
            <p:ph type="ftr" sz="quarter" idx="11"/>
          </p:nvPr>
        </p:nvSpPr>
        <p:spPr/>
        <p:txBody>
          <a:bodyPr/>
          <a:lstStyle/>
          <a:p>
            <a:endParaRPr lang="en-GB"/>
          </a:p>
        </p:txBody>
      </p:sp>
      <p:sp>
        <p:nvSpPr>
          <p:cNvPr id="5" name="Tijdelijke aanduiding voor dianummer 4">
            <a:extLst>
              <a:ext uri="{FF2B5EF4-FFF2-40B4-BE49-F238E27FC236}">
                <a16:creationId xmlns:a16="http://schemas.microsoft.com/office/drawing/2014/main" id="{AB020DFF-741E-4ECD-A9CF-3EE776BFA119}"/>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3431177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0B3913F7-52A4-4B8A-8C7C-39F80F8119DD}"/>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3" name="Tijdelijke aanduiding voor voettekst 2">
            <a:extLst>
              <a:ext uri="{FF2B5EF4-FFF2-40B4-BE49-F238E27FC236}">
                <a16:creationId xmlns:a16="http://schemas.microsoft.com/office/drawing/2014/main" id="{1D0219FA-CC49-40C5-9A68-F29C5DB49A84}"/>
              </a:ext>
            </a:extLst>
          </p:cNvPr>
          <p:cNvSpPr>
            <a:spLocks noGrp="1"/>
          </p:cNvSpPr>
          <p:nvPr>
            <p:ph type="ftr" sz="quarter" idx="11"/>
          </p:nvPr>
        </p:nvSpPr>
        <p:spPr/>
        <p:txBody>
          <a:bodyPr/>
          <a:lstStyle/>
          <a:p>
            <a:endParaRPr lang="en-GB"/>
          </a:p>
        </p:txBody>
      </p:sp>
      <p:sp>
        <p:nvSpPr>
          <p:cNvPr id="4" name="Tijdelijke aanduiding voor dianummer 3">
            <a:extLst>
              <a:ext uri="{FF2B5EF4-FFF2-40B4-BE49-F238E27FC236}">
                <a16:creationId xmlns:a16="http://schemas.microsoft.com/office/drawing/2014/main" id="{5631B19F-F804-423B-BCDE-310066B8DEC9}"/>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1498253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299976-2C41-4428-94E8-03FDF16583D2}"/>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GB"/>
          </a:p>
        </p:txBody>
      </p:sp>
      <p:sp>
        <p:nvSpPr>
          <p:cNvPr id="3" name="Tijdelijke aanduiding voor inhoud 2">
            <a:extLst>
              <a:ext uri="{FF2B5EF4-FFF2-40B4-BE49-F238E27FC236}">
                <a16:creationId xmlns:a16="http://schemas.microsoft.com/office/drawing/2014/main" id="{76D567BA-AB39-4EEE-A652-6C9B8BE276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tekst 3">
            <a:extLst>
              <a:ext uri="{FF2B5EF4-FFF2-40B4-BE49-F238E27FC236}">
                <a16:creationId xmlns:a16="http://schemas.microsoft.com/office/drawing/2014/main" id="{4CF6229B-98F4-4C0C-A007-55A6DCCE1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E6758F9-0D0C-49F4-8F67-110A4AFB9E98}"/>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6" name="Tijdelijke aanduiding voor voettekst 5">
            <a:extLst>
              <a:ext uri="{FF2B5EF4-FFF2-40B4-BE49-F238E27FC236}">
                <a16:creationId xmlns:a16="http://schemas.microsoft.com/office/drawing/2014/main" id="{B8FCBCD5-DE18-4527-99F5-27537D523D07}"/>
              </a:ext>
            </a:extLst>
          </p:cNvPr>
          <p:cNvSpPr>
            <a:spLocks noGrp="1"/>
          </p:cNvSpPr>
          <p:nvPr>
            <p:ph type="ftr" sz="quarter" idx="11"/>
          </p:nvPr>
        </p:nvSpPr>
        <p:spPr/>
        <p:txBody>
          <a:bodyPr/>
          <a:lstStyle/>
          <a:p>
            <a:endParaRPr lang="en-GB"/>
          </a:p>
        </p:txBody>
      </p:sp>
      <p:sp>
        <p:nvSpPr>
          <p:cNvPr id="7" name="Tijdelijke aanduiding voor dianummer 6">
            <a:extLst>
              <a:ext uri="{FF2B5EF4-FFF2-40B4-BE49-F238E27FC236}">
                <a16:creationId xmlns:a16="http://schemas.microsoft.com/office/drawing/2014/main" id="{B8B48753-D489-45E2-9640-E1C1CB37B55A}"/>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3162732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00239A-D8FC-4D76-9BC3-F4D4A6CC8EBD}"/>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GB"/>
          </a:p>
        </p:txBody>
      </p:sp>
      <p:sp>
        <p:nvSpPr>
          <p:cNvPr id="3" name="Tijdelijke aanduiding voor afbeelding 2">
            <a:extLst>
              <a:ext uri="{FF2B5EF4-FFF2-40B4-BE49-F238E27FC236}">
                <a16:creationId xmlns:a16="http://schemas.microsoft.com/office/drawing/2014/main" id="{E319DCCF-F92A-4B20-8E08-335754E7C0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ijdelijke aanduiding voor tekst 3">
            <a:extLst>
              <a:ext uri="{FF2B5EF4-FFF2-40B4-BE49-F238E27FC236}">
                <a16:creationId xmlns:a16="http://schemas.microsoft.com/office/drawing/2014/main" id="{12EB9E16-0609-4A17-BBBC-FFDC779D8E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375C320-FB0C-4E06-A275-6ABB432F152D}"/>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6" name="Tijdelijke aanduiding voor voettekst 5">
            <a:extLst>
              <a:ext uri="{FF2B5EF4-FFF2-40B4-BE49-F238E27FC236}">
                <a16:creationId xmlns:a16="http://schemas.microsoft.com/office/drawing/2014/main" id="{A1885836-BAD9-45CF-A575-D22413791C0E}"/>
              </a:ext>
            </a:extLst>
          </p:cNvPr>
          <p:cNvSpPr>
            <a:spLocks noGrp="1"/>
          </p:cNvSpPr>
          <p:nvPr>
            <p:ph type="ftr" sz="quarter" idx="11"/>
          </p:nvPr>
        </p:nvSpPr>
        <p:spPr/>
        <p:txBody>
          <a:bodyPr/>
          <a:lstStyle/>
          <a:p>
            <a:endParaRPr lang="en-GB"/>
          </a:p>
        </p:txBody>
      </p:sp>
      <p:sp>
        <p:nvSpPr>
          <p:cNvPr id="7" name="Tijdelijke aanduiding voor dianummer 6">
            <a:extLst>
              <a:ext uri="{FF2B5EF4-FFF2-40B4-BE49-F238E27FC236}">
                <a16:creationId xmlns:a16="http://schemas.microsoft.com/office/drawing/2014/main" id="{767C09D2-20EF-4663-A46C-15F3C8E0CEEB}"/>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945243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CAB045-E5D0-4440-9D83-8E0DE1DD720E}"/>
              </a:ext>
            </a:extLst>
          </p:cNvPr>
          <p:cNvSpPr>
            <a:spLocks noGrp="1"/>
          </p:cNvSpPr>
          <p:nvPr>
            <p:ph type="title"/>
          </p:nvPr>
        </p:nvSpPr>
        <p:spPr/>
        <p:txBody>
          <a:bodyPr/>
          <a:lstStyle/>
          <a:p>
            <a:r>
              <a:rPr lang="nl-NL"/>
              <a:t>Klik om stijl te bewerken</a:t>
            </a:r>
            <a:endParaRPr lang="en-GB"/>
          </a:p>
        </p:txBody>
      </p:sp>
      <p:sp>
        <p:nvSpPr>
          <p:cNvPr id="3" name="Tijdelijke aanduiding voor verticale tekst 2">
            <a:extLst>
              <a:ext uri="{FF2B5EF4-FFF2-40B4-BE49-F238E27FC236}">
                <a16:creationId xmlns:a16="http://schemas.microsoft.com/office/drawing/2014/main" id="{37437A5D-B44B-4C9A-9EFC-627B6237409C}"/>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E22F63C9-AF43-4DBB-9C9C-C5E7BD3F8F03}"/>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5" name="Tijdelijke aanduiding voor voettekst 4">
            <a:extLst>
              <a:ext uri="{FF2B5EF4-FFF2-40B4-BE49-F238E27FC236}">
                <a16:creationId xmlns:a16="http://schemas.microsoft.com/office/drawing/2014/main" id="{1F719879-AF61-48F0-8F2B-B39F5C7EAA57}"/>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44644933-200F-46D3-89C3-570DB3DF3FD9}"/>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263188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6D7D1D24-B947-4166-986C-2F212ACEE5B4}"/>
              </a:ext>
            </a:extLst>
          </p:cNvPr>
          <p:cNvSpPr>
            <a:spLocks noGrp="1"/>
          </p:cNvSpPr>
          <p:nvPr>
            <p:ph type="title" orient="vert"/>
          </p:nvPr>
        </p:nvSpPr>
        <p:spPr>
          <a:xfrm>
            <a:off x="8724900" y="365125"/>
            <a:ext cx="2628900" cy="5811838"/>
          </a:xfrm>
        </p:spPr>
        <p:txBody>
          <a:bodyPr vert="eaVert"/>
          <a:lstStyle/>
          <a:p>
            <a:r>
              <a:rPr lang="nl-NL"/>
              <a:t>Klik om stijl te bewerken</a:t>
            </a:r>
            <a:endParaRPr lang="en-GB"/>
          </a:p>
        </p:txBody>
      </p:sp>
      <p:sp>
        <p:nvSpPr>
          <p:cNvPr id="3" name="Tijdelijke aanduiding voor verticale tekst 2">
            <a:extLst>
              <a:ext uri="{FF2B5EF4-FFF2-40B4-BE49-F238E27FC236}">
                <a16:creationId xmlns:a16="http://schemas.microsoft.com/office/drawing/2014/main" id="{0C07193B-DF2D-4534-96F6-4C4BFA42510B}"/>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4FBCCC19-B523-4953-BCF1-347C6CB0A639}"/>
              </a:ext>
            </a:extLst>
          </p:cNvPr>
          <p:cNvSpPr>
            <a:spLocks noGrp="1"/>
          </p:cNvSpPr>
          <p:nvPr>
            <p:ph type="dt" sz="half" idx="10"/>
          </p:nvPr>
        </p:nvSpPr>
        <p:spPr/>
        <p:txBody>
          <a:bodyPr/>
          <a:lstStyle/>
          <a:p>
            <a:fld id="{C6C309AD-20EA-4B47-8AF7-FB3211C069F1}" type="datetimeFigureOut">
              <a:rPr lang="en-GB" smtClean="0"/>
              <a:t>15/06/2022</a:t>
            </a:fld>
            <a:endParaRPr lang="en-GB"/>
          </a:p>
        </p:txBody>
      </p:sp>
      <p:sp>
        <p:nvSpPr>
          <p:cNvPr id="5" name="Tijdelijke aanduiding voor voettekst 4">
            <a:extLst>
              <a:ext uri="{FF2B5EF4-FFF2-40B4-BE49-F238E27FC236}">
                <a16:creationId xmlns:a16="http://schemas.microsoft.com/office/drawing/2014/main" id="{F61E39D2-2361-4F87-90D0-1A40C5910846}"/>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0DA94013-7602-44BD-B363-9136B83FB031}"/>
              </a:ext>
            </a:extLst>
          </p:cNvPr>
          <p:cNvSpPr>
            <a:spLocks noGrp="1"/>
          </p:cNvSpPr>
          <p:nvPr>
            <p:ph type="sldNum" sz="quarter" idx="12"/>
          </p:nvPr>
        </p:nvSpPr>
        <p:spPr/>
        <p:txBody>
          <a:bodyPr/>
          <a:lstStyle/>
          <a:p>
            <a:fld id="{96E76576-1C1E-46B1-B156-4B52C638FAFD}" type="slidenum">
              <a:rPr lang="en-GB" smtClean="0"/>
              <a:t>‹nr.›</a:t>
            </a:fld>
            <a:endParaRPr lang="en-GB"/>
          </a:p>
        </p:txBody>
      </p:sp>
    </p:spTree>
    <p:extLst>
      <p:ext uri="{BB962C8B-B14F-4D97-AF65-F5344CB8AC3E}">
        <p14:creationId xmlns:p14="http://schemas.microsoft.com/office/powerpoint/2010/main" val="3157336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E4BA68F5-CBEA-42B4-913A-D9EAE86BFD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GB"/>
          </a:p>
        </p:txBody>
      </p:sp>
      <p:sp>
        <p:nvSpPr>
          <p:cNvPr id="3" name="Tijdelijke aanduiding voor tekst 2">
            <a:extLst>
              <a:ext uri="{FF2B5EF4-FFF2-40B4-BE49-F238E27FC236}">
                <a16:creationId xmlns:a16="http://schemas.microsoft.com/office/drawing/2014/main" id="{510C3C3B-B8C5-45B3-9B94-FC5092DF71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93F03721-467F-4651-A0EE-4807FE305E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C309AD-20EA-4B47-8AF7-FB3211C069F1}" type="datetimeFigureOut">
              <a:rPr lang="en-GB" smtClean="0"/>
              <a:t>15/06/2022</a:t>
            </a:fld>
            <a:endParaRPr lang="en-GB"/>
          </a:p>
        </p:txBody>
      </p:sp>
      <p:sp>
        <p:nvSpPr>
          <p:cNvPr id="5" name="Tijdelijke aanduiding voor voettekst 4">
            <a:extLst>
              <a:ext uri="{FF2B5EF4-FFF2-40B4-BE49-F238E27FC236}">
                <a16:creationId xmlns:a16="http://schemas.microsoft.com/office/drawing/2014/main" id="{93548257-FFBA-4803-BC05-2D7F9B8E2D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a:extLst>
              <a:ext uri="{FF2B5EF4-FFF2-40B4-BE49-F238E27FC236}">
                <a16:creationId xmlns:a16="http://schemas.microsoft.com/office/drawing/2014/main" id="{B7731DB6-F7BC-4744-A359-4B10AF2CA1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E76576-1C1E-46B1-B156-4B52C638FAFD}" type="slidenum">
              <a:rPr lang="en-GB" smtClean="0"/>
              <a:t>‹nr.›</a:t>
            </a:fld>
            <a:endParaRPr lang="en-GB"/>
          </a:p>
        </p:txBody>
      </p:sp>
    </p:spTree>
    <p:extLst>
      <p:ext uri="{BB962C8B-B14F-4D97-AF65-F5344CB8AC3E}">
        <p14:creationId xmlns:p14="http://schemas.microsoft.com/office/powerpoint/2010/main" val="1441128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42A7ADE3-CA24-40B6-A14C-EA505D381247}"/>
              </a:ext>
            </a:extLst>
          </p:cNvPr>
          <p:cNvSpPr/>
          <p:nvPr/>
        </p:nvSpPr>
        <p:spPr>
          <a:xfrm>
            <a:off x="0" y="0"/>
            <a:ext cx="12192000" cy="1122363"/>
          </a:xfrm>
          <a:prstGeom prst="rect">
            <a:avLst/>
          </a:prstGeom>
          <a:solidFill>
            <a:srgbClr val="004A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highlight>
                <a:srgbClr val="FFFF00"/>
              </a:highlight>
            </a:endParaRPr>
          </a:p>
        </p:txBody>
      </p:sp>
      <p:sp>
        <p:nvSpPr>
          <p:cNvPr id="8" name="Ondertitel 2">
            <a:extLst>
              <a:ext uri="{FF2B5EF4-FFF2-40B4-BE49-F238E27FC236}">
                <a16:creationId xmlns:a16="http://schemas.microsoft.com/office/drawing/2014/main" id="{0A100BD9-4A92-44B5-83A7-B83E1FF8CF64}"/>
              </a:ext>
            </a:extLst>
          </p:cNvPr>
          <p:cNvSpPr>
            <a:spLocks noGrp="1"/>
          </p:cNvSpPr>
          <p:nvPr>
            <p:ph type="subTitle" idx="1"/>
          </p:nvPr>
        </p:nvSpPr>
        <p:spPr>
          <a:xfrm>
            <a:off x="1343608" y="2781079"/>
            <a:ext cx="9504784" cy="1295841"/>
          </a:xfrm>
        </p:spPr>
        <p:txBody>
          <a:bodyPr>
            <a:noAutofit/>
          </a:bodyPr>
          <a:lstStyle/>
          <a:p>
            <a:r>
              <a:rPr lang="nl-NL" sz="7500" dirty="0"/>
              <a:t>Voetbalbeleid Vriendenschaar</a:t>
            </a:r>
          </a:p>
          <a:p>
            <a:r>
              <a:rPr lang="nl-NL" sz="2800" dirty="0"/>
              <a:t>2020-2025</a:t>
            </a:r>
            <a:endParaRPr lang="en-GB" sz="2800" dirty="0"/>
          </a:p>
        </p:txBody>
      </p:sp>
      <p:sp>
        <p:nvSpPr>
          <p:cNvPr id="9" name="Rechthoek 8">
            <a:extLst>
              <a:ext uri="{FF2B5EF4-FFF2-40B4-BE49-F238E27FC236}">
                <a16:creationId xmlns:a16="http://schemas.microsoft.com/office/drawing/2014/main" id="{DEDB73B3-FE0B-43C4-A594-900A24BA3F17}"/>
              </a:ext>
            </a:extLst>
          </p:cNvPr>
          <p:cNvSpPr/>
          <p:nvPr/>
        </p:nvSpPr>
        <p:spPr>
          <a:xfrm>
            <a:off x="0" y="1122363"/>
            <a:ext cx="12192000" cy="112236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highlight>
                <a:srgbClr val="FFFF00"/>
              </a:highlight>
            </a:endParaRPr>
          </a:p>
        </p:txBody>
      </p:sp>
      <p:pic>
        <p:nvPicPr>
          <p:cNvPr id="12" name="Afbeelding 11">
            <a:extLst>
              <a:ext uri="{FF2B5EF4-FFF2-40B4-BE49-F238E27FC236}">
                <a16:creationId xmlns:a16="http://schemas.microsoft.com/office/drawing/2014/main" id="{D3D3F2B2-0BB3-4AFC-8B98-296F1A30AC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861" y="68791"/>
            <a:ext cx="2728278" cy="2107143"/>
          </a:xfrm>
          <a:prstGeom prst="rect">
            <a:avLst/>
          </a:prstGeom>
        </p:spPr>
      </p:pic>
    </p:spTree>
    <p:extLst>
      <p:ext uri="{BB962C8B-B14F-4D97-AF65-F5344CB8AC3E}">
        <p14:creationId xmlns:p14="http://schemas.microsoft.com/office/powerpoint/2010/main" val="2146279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Missie, Visie en</a:t>
            </a:r>
          </a:p>
          <a:p>
            <a:pPr algn="ctr"/>
            <a:r>
              <a:rPr lang="nl-NL" sz="3200" dirty="0">
                <a:solidFill>
                  <a:schemeClr val="bg1"/>
                </a:solidFill>
              </a:rPr>
              <a:t>Goals</a:t>
            </a:r>
            <a:endParaRPr lang="en-GB" sz="3200" dirty="0">
              <a:solidFill>
                <a:schemeClr val="bg1"/>
              </a:solidFill>
            </a:endParaRPr>
          </a:p>
        </p:txBody>
      </p:sp>
      <p:sp>
        <p:nvSpPr>
          <p:cNvPr id="40" name="Rechthoek 39">
            <a:extLst>
              <a:ext uri="{FF2B5EF4-FFF2-40B4-BE49-F238E27FC236}">
                <a16:creationId xmlns:a16="http://schemas.microsoft.com/office/drawing/2014/main" id="{97B34B2C-3FFB-45D3-877E-E897D8EDB81F}"/>
              </a:ext>
            </a:extLst>
          </p:cNvPr>
          <p:cNvSpPr/>
          <p:nvPr/>
        </p:nvSpPr>
        <p:spPr>
          <a:xfrm>
            <a:off x="3967519" y="413836"/>
            <a:ext cx="7719758"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hthoek 40">
            <a:extLst>
              <a:ext uri="{FF2B5EF4-FFF2-40B4-BE49-F238E27FC236}">
                <a16:creationId xmlns:a16="http://schemas.microsoft.com/office/drawing/2014/main" id="{7454F775-B3DC-4454-AC9E-7CEFAF52F625}"/>
              </a:ext>
            </a:extLst>
          </p:cNvPr>
          <p:cNvSpPr/>
          <p:nvPr/>
        </p:nvSpPr>
        <p:spPr>
          <a:xfrm>
            <a:off x="3967518" y="919864"/>
            <a:ext cx="7719759" cy="4118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kstvak 41">
            <a:extLst>
              <a:ext uri="{FF2B5EF4-FFF2-40B4-BE49-F238E27FC236}">
                <a16:creationId xmlns:a16="http://schemas.microsoft.com/office/drawing/2014/main" id="{5DB7056B-AF28-466D-88AA-03718B388086}"/>
              </a:ext>
            </a:extLst>
          </p:cNvPr>
          <p:cNvSpPr txBox="1"/>
          <p:nvPr/>
        </p:nvSpPr>
        <p:spPr>
          <a:xfrm>
            <a:off x="3961175" y="408341"/>
            <a:ext cx="7719758" cy="923330"/>
          </a:xfrm>
          <a:prstGeom prst="rect">
            <a:avLst/>
          </a:prstGeom>
          <a:noFill/>
        </p:spPr>
        <p:txBody>
          <a:bodyPr wrap="square" rtlCol="0">
            <a:spAutoFit/>
          </a:bodyPr>
          <a:lstStyle/>
          <a:p>
            <a:pPr algn="ctr"/>
            <a:r>
              <a:rPr lang="nl-NL" dirty="0">
                <a:solidFill>
                  <a:schemeClr val="bg1"/>
                </a:solidFill>
              </a:rPr>
              <a:t>MISSIE</a:t>
            </a:r>
          </a:p>
          <a:p>
            <a:pPr algn="l"/>
            <a:endParaRPr lang="nl-NL" sz="1400" dirty="0"/>
          </a:p>
          <a:p>
            <a:pPr algn="l"/>
            <a:r>
              <a:rPr lang="nl-NL" sz="1100" dirty="0">
                <a:solidFill>
                  <a:schemeClr val="bg1"/>
                </a:solidFill>
              </a:rPr>
              <a:t>Vriendenschaar biedt een veilige omgeving waar op een plezierige, respectvolle en sportieve wijze sport wordt bedreven door iedere doelgroep.</a:t>
            </a:r>
          </a:p>
        </p:txBody>
      </p:sp>
      <p:sp>
        <p:nvSpPr>
          <p:cNvPr id="16" name="Rechthoek 15">
            <a:extLst>
              <a:ext uri="{FF2B5EF4-FFF2-40B4-BE49-F238E27FC236}">
                <a16:creationId xmlns:a16="http://schemas.microsoft.com/office/drawing/2014/main" id="{C2014CFB-2E38-44E4-AF31-B00BFDD076F2}"/>
              </a:ext>
            </a:extLst>
          </p:cNvPr>
          <p:cNvSpPr/>
          <p:nvPr/>
        </p:nvSpPr>
        <p:spPr>
          <a:xfrm>
            <a:off x="3961175" y="1718052"/>
            <a:ext cx="7719758"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hthoek 16">
            <a:extLst>
              <a:ext uri="{FF2B5EF4-FFF2-40B4-BE49-F238E27FC236}">
                <a16:creationId xmlns:a16="http://schemas.microsoft.com/office/drawing/2014/main" id="{A584BDB3-9697-4E1F-98E0-88E6D3E6FC67}"/>
              </a:ext>
            </a:extLst>
          </p:cNvPr>
          <p:cNvSpPr/>
          <p:nvPr/>
        </p:nvSpPr>
        <p:spPr>
          <a:xfrm>
            <a:off x="3961174" y="2224081"/>
            <a:ext cx="7719759" cy="7389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kstvak 17">
            <a:extLst>
              <a:ext uri="{FF2B5EF4-FFF2-40B4-BE49-F238E27FC236}">
                <a16:creationId xmlns:a16="http://schemas.microsoft.com/office/drawing/2014/main" id="{32FBC9C2-6C94-4CFA-A33F-8D7401E0A952}"/>
              </a:ext>
            </a:extLst>
          </p:cNvPr>
          <p:cNvSpPr txBox="1"/>
          <p:nvPr/>
        </p:nvSpPr>
        <p:spPr>
          <a:xfrm>
            <a:off x="3954831" y="1712557"/>
            <a:ext cx="7719758" cy="1261884"/>
          </a:xfrm>
          <a:prstGeom prst="rect">
            <a:avLst/>
          </a:prstGeom>
          <a:noFill/>
        </p:spPr>
        <p:txBody>
          <a:bodyPr wrap="square" rtlCol="0">
            <a:spAutoFit/>
          </a:bodyPr>
          <a:lstStyle/>
          <a:p>
            <a:pPr algn="ctr"/>
            <a:r>
              <a:rPr lang="nl-NL" dirty="0">
                <a:solidFill>
                  <a:schemeClr val="bg1"/>
                </a:solidFill>
              </a:rPr>
              <a:t>VISIE</a:t>
            </a:r>
          </a:p>
          <a:p>
            <a:pPr algn="l"/>
            <a:endParaRPr lang="nl-NL" sz="1400" dirty="0"/>
          </a:p>
          <a:p>
            <a:pPr algn="l"/>
            <a:r>
              <a:rPr lang="nl-NL" sz="1100" dirty="0">
                <a:solidFill>
                  <a:schemeClr val="bg1"/>
                </a:solidFill>
              </a:rPr>
              <a:t>Vriendenschaar is meer dan alleen voetbal, zij heeft de ambitie om de duurzaamste, meest vitale en leukste vereniging van Culemborg en haar regio te zijn. De vereniging biedt daartoe een gezonde omgeving waar mensen uit Culemborg en regio zich op een plezierige manier kunnen ontwikkelen op sportief, sociaal en emotioneel gebied. Vriendenschaar ziet sport als verbinder, van mensen onderling, maar ook met haar omgeving.</a:t>
            </a:r>
          </a:p>
        </p:txBody>
      </p:sp>
      <p:sp>
        <p:nvSpPr>
          <p:cNvPr id="28" name="Rechthoek 27">
            <a:extLst>
              <a:ext uri="{FF2B5EF4-FFF2-40B4-BE49-F238E27FC236}">
                <a16:creationId xmlns:a16="http://schemas.microsoft.com/office/drawing/2014/main" id="{598383D0-2B81-46A3-B90C-BB911AC1E57C}"/>
              </a:ext>
            </a:extLst>
          </p:cNvPr>
          <p:cNvSpPr/>
          <p:nvPr/>
        </p:nvSpPr>
        <p:spPr>
          <a:xfrm>
            <a:off x="3973863" y="3337038"/>
            <a:ext cx="7719758"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hthoek 28">
            <a:extLst>
              <a:ext uri="{FF2B5EF4-FFF2-40B4-BE49-F238E27FC236}">
                <a16:creationId xmlns:a16="http://schemas.microsoft.com/office/drawing/2014/main" id="{8707AF6E-16E3-49CF-8CCD-1F2CBA82B239}"/>
              </a:ext>
            </a:extLst>
          </p:cNvPr>
          <p:cNvSpPr/>
          <p:nvPr/>
        </p:nvSpPr>
        <p:spPr>
          <a:xfrm>
            <a:off x="3973862" y="3843066"/>
            <a:ext cx="7719759" cy="26010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kstvak 29">
            <a:extLst>
              <a:ext uri="{FF2B5EF4-FFF2-40B4-BE49-F238E27FC236}">
                <a16:creationId xmlns:a16="http://schemas.microsoft.com/office/drawing/2014/main" id="{5F24EF98-0E9A-41B2-A478-D67041D90CA0}"/>
              </a:ext>
            </a:extLst>
          </p:cNvPr>
          <p:cNvSpPr txBox="1"/>
          <p:nvPr/>
        </p:nvSpPr>
        <p:spPr>
          <a:xfrm>
            <a:off x="3967519" y="3331543"/>
            <a:ext cx="7719758" cy="1600438"/>
          </a:xfrm>
          <a:prstGeom prst="rect">
            <a:avLst/>
          </a:prstGeom>
          <a:noFill/>
        </p:spPr>
        <p:txBody>
          <a:bodyPr wrap="square" rtlCol="0">
            <a:spAutoFit/>
          </a:bodyPr>
          <a:lstStyle/>
          <a:p>
            <a:pPr algn="ctr"/>
            <a:r>
              <a:rPr lang="nl-NL" dirty="0">
                <a:solidFill>
                  <a:schemeClr val="bg1"/>
                </a:solidFill>
              </a:rPr>
              <a:t>GOALS</a:t>
            </a:r>
          </a:p>
          <a:p>
            <a:pPr algn="l"/>
            <a:endParaRPr lang="nl-NL" sz="1400" dirty="0"/>
          </a:p>
          <a:p>
            <a:pPr marL="285750" indent="-285750" algn="l">
              <a:buFontTx/>
              <a:buChar char="-"/>
            </a:pPr>
            <a:r>
              <a:rPr lang="nl-NL" sz="1100" dirty="0">
                <a:solidFill>
                  <a:schemeClr val="bg1"/>
                </a:solidFill>
              </a:rPr>
              <a:t>Vriendenschaar wil 12 tot 14 zelfopgeleide spelers die deel uitmaken van het eerste elftal dat een stabiele 2</a:t>
            </a:r>
            <a:r>
              <a:rPr lang="nl-NL" sz="1100" baseline="30000" dirty="0">
                <a:solidFill>
                  <a:schemeClr val="bg1"/>
                </a:solidFill>
              </a:rPr>
              <a:t>e</a:t>
            </a:r>
            <a:r>
              <a:rPr lang="nl-NL" sz="1100" dirty="0">
                <a:solidFill>
                  <a:schemeClr val="bg1"/>
                </a:solidFill>
              </a:rPr>
              <a:t> </a:t>
            </a:r>
            <a:r>
              <a:rPr lang="nl-NL" sz="1100" dirty="0" err="1">
                <a:solidFill>
                  <a:schemeClr val="bg1"/>
                </a:solidFill>
              </a:rPr>
              <a:t>klasser</a:t>
            </a:r>
            <a:r>
              <a:rPr lang="nl-NL" sz="1100" dirty="0">
                <a:solidFill>
                  <a:schemeClr val="bg1"/>
                </a:solidFill>
              </a:rPr>
              <a:t> wordt.</a:t>
            </a:r>
          </a:p>
          <a:p>
            <a:pPr marL="285750" indent="-285750" algn="l">
              <a:buFontTx/>
              <a:buChar char="-"/>
            </a:pPr>
            <a:r>
              <a:rPr lang="nl-NL" sz="1100" dirty="0">
                <a:solidFill>
                  <a:schemeClr val="bg1"/>
                </a:solidFill>
              </a:rPr>
              <a:t>Doorstroom van minimaal 3 spelers naar de O23-1 vanuit de jeugd elk seizoen.</a:t>
            </a:r>
          </a:p>
          <a:p>
            <a:pPr marL="285750" indent="-285750" algn="l">
              <a:buFontTx/>
              <a:buChar char="-"/>
            </a:pPr>
            <a:endParaRPr lang="nl-NL" sz="1100" dirty="0">
              <a:solidFill>
                <a:schemeClr val="bg1"/>
              </a:solidFill>
            </a:endParaRPr>
          </a:p>
          <a:p>
            <a:pPr marL="285750" indent="-285750" algn="l">
              <a:buFontTx/>
              <a:buChar char="-"/>
            </a:pPr>
            <a:r>
              <a:rPr lang="nl-NL" sz="1100" dirty="0">
                <a:solidFill>
                  <a:schemeClr val="bg1"/>
                </a:solidFill>
              </a:rPr>
              <a:t>Vriendenschaar wil dat alle talententeams getraind worden door gediplomeerde (bij voorkeur minimaal UEFA C) trainers uit Culemborg of affiniteit hebben met de club.</a:t>
            </a:r>
          </a:p>
          <a:p>
            <a:pPr marL="285750" indent="-285750" algn="l">
              <a:buFontTx/>
              <a:buChar char="-"/>
            </a:pPr>
            <a:r>
              <a:rPr lang="nl-NL" sz="1100" dirty="0">
                <a:solidFill>
                  <a:schemeClr val="bg1"/>
                </a:solidFill>
              </a:rPr>
              <a:t>Vriendenschaar wil dat alle breedteteams getraind worden door (jeugd)spelers van Vriendenschaar en deze opleiden.</a:t>
            </a:r>
          </a:p>
        </p:txBody>
      </p:sp>
    </p:spTree>
    <p:extLst>
      <p:ext uri="{BB962C8B-B14F-4D97-AF65-F5344CB8AC3E}">
        <p14:creationId xmlns:p14="http://schemas.microsoft.com/office/powerpoint/2010/main" val="1833597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Vriendenschaar</a:t>
            </a:r>
          </a:p>
          <a:p>
            <a:pPr algn="ctr"/>
            <a:r>
              <a:rPr lang="nl-NL" sz="3200" dirty="0">
                <a:solidFill>
                  <a:schemeClr val="bg1"/>
                </a:solidFill>
              </a:rPr>
              <a:t>DNA</a:t>
            </a:r>
            <a:endParaRPr lang="en-GB" sz="3200" dirty="0">
              <a:solidFill>
                <a:schemeClr val="bg1"/>
              </a:solidFill>
            </a:endParaRPr>
          </a:p>
        </p:txBody>
      </p:sp>
      <p:sp>
        <p:nvSpPr>
          <p:cNvPr id="25" name="Rechthoek 24">
            <a:extLst>
              <a:ext uri="{FF2B5EF4-FFF2-40B4-BE49-F238E27FC236}">
                <a16:creationId xmlns:a16="http://schemas.microsoft.com/office/drawing/2014/main" id="{75C58E05-FA1E-4480-B246-5C90E7700F12}"/>
              </a:ext>
            </a:extLst>
          </p:cNvPr>
          <p:cNvSpPr/>
          <p:nvPr/>
        </p:nvSpPr>
        <p:spPr>
          <a:xfrm>
            <a:off x="3961172" y="3644493"/>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hthoek 25">
            <a:extLst>
              <a:ext uri="{FF2B5EF4-FFF2-40B4-BE49-F238E27FC236}">
                <a16:creationId xmlns:a16="http://schemas.microsoft.com/office/drawing/2014/main" id="{6861E10D-B91F-4778-A725-872244DC4D44}"/>
              </a:ext>
            </a:extLst>
          </p:cNvPr>
          <p:cNvSpPr/>
          <p:nvPr/>
        </p:nvSpPr>
        <p:spPr>
          <a:xfrm>
            <a:off x="3961172" y="4150522"/>
            <a:ext cx="3656324" cy="17106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kstvak 21">
            <a:extLst>
              <a:ext uri="{FF2B5EF4-FFF2-40B4-BE49-F238E27FC236}">
                <a16:creationId xmlns:a16="http://schemas.microsoft.com/office/drawing/2014/main" id="{6C95E816-A2FA-4560-A6FA-D3D3D1AFD39D}"/>
              </a:ext>
            </a:extLst>
          </p:cNvPr>
          <p:cNvSpPr txBox="1"/>
          <p:nvPr/>
        </p:nvSpPr>
        <p:spPr>
          <a:xfrm>
            <a:off x="3954828" y="3638998"/>
            <a:ext cx="3662665" cy="1769715"/>
          </a:xfrm>
          <a:prstGeom prst="rect">
            <a:avLst/>
          </a:prstGeom>
          <a:noFill/>
        </p:spPr>
        <p:txBody>
          <a:bodyPr wrap="square" rtlCol="0">
            <a:spAutoFit/>
          </a:bodyPr>
          <a:lstStyle/>
          <a:p>
            <a:pPr algn="ctr"/>
            <a:r>
              <a:rPr lang="nl-NL" dirty="0">
                <a:solidFill>
                  <a:schemeClr val="bg1"/>
                </a:solidFill>
              </a:rPr>
              <a:t>GELIJKHEID</a:t>
            </a:r>
          </a:p>
          <a:p>
            <a:pPr algn="l"/>
            <a:endParaRPr lang="nl-NL" sz="1400" dirty="0"/>
          </a:p>
          <a:p>
            <a:pPr algn="l"/>
            <a:r>
              <a:rPr lang="nl-NL" sz="1100" dirty="0">
                <a:solidFill>
                  <a:schemeClr val="bg1"/>
                </a:solidFill>
              </a:rPr>
              <a:t>Onze spelers worden gelijk behandeld. Elke speler krijgt een gelijke behandeling om zich op zijn of haar manier te ontwikkelen. Geen enkele speler is belangrijker dan een ander.</a:t>
            </a:r>
          </a:p>
          <a:p>
            <a:pPr algn="l"/>
            <a:endParaRPr lang="nl-NL" sz="1100" dirty="0">
              <a:solidFill>
                <a:schemeClr val="bg1"/>
              </a:solidFill>
            </a:endParaRPr>
          </a:p>
          <a:p>
            <a:pPr algn="l"/>
            <a:r>
              <a:rPr lang="nl-NL" sz="1100" dirty="0">
                <a:solidFill>
                  <a:schemeClr val="bg1"/>
                </a:solidFill>
              </a:rPr>
              <a:t>Het streven is om elke speler gelijkheid in kansen, trainingen, begeleiding en speelminuten te bieden.</a:t>
            </a:r>
          </a:p>
        </p:txBody>
      </p:sp>
      <p:sp>
        <p:nvSpPr>
          <p:cNvPr id="35" name="Rechthoek 34">
            <a:extLst>
              <a:ext uri="{FF2B5EF4-FFF2-40B4-BE49-F238E27FC236}">
                <a16:creationId xmlns:a16="http://schemas.microsoft.com/office/drawing/2014/main" id="{2F44D078-691A-41BF-A5A8-A5C99BDBB0D9}"/>
              </a:ext>
            </a:extLst>
          </p:cNvPr>
          <p:cNvSpPr/>
          <p:nvPr/>
        </p:nvSpPr>
        <p:spPr>
          <a:xfrm>
            <a:off x="8018266" y="3638998"/>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hthoek 35">
            <a:extLst>
              <a:ext uri="{FF2B5EF4-FFF2-40B4-BE49-F238E27FC236}">
                <a16:creationId xmlns:a16="http://schemas.microsoft.com/office/drawing/2014/main" id="{58F135E1-3A33-47D9-AFBE-3447861E18A2}"/>
              </a:ext>
            </a:extLst>
          </p:cNvPr>
          <p:cNvSpPr/>
          <p:nvPr/>
        </p:nvSpPr>
        <p:spPr>
          <a:xfrm>
            <a:off x="8018266" y="4150522"/>
            <a:ext cx="3662665" cy="17106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kstvak 33">
            <a:extLst>
              <a:ext uri="{FF2B5EF4-FFF2-40B4-BE49-F238E27FC236}">
                <a16:creationId xmlns:a16="http://schemas.microsoft.com/office/drawing/2014/main" id="{2AC7B8F1-C36B-49A9-B5A7-AACDE58A443E}"/>
              </a:ext>
            </a:extLst>
          </p:cNvPr>
          <p:cNvSpPr txBox="1"/>
          <p:nvPr/>
        </p:nvSpPr>
        <p:spPr>
          <a:xfrm>
            <a:off x="8018266" y="3638998"/>
            <a:ext cx="3656323" cy="1769715"/>
          </a:xfrm>
          <a:prstGeom prst="rect">
            <a:avLst/>
          </a:prstGeom>
          <a:noFill/>
        </p:spPr>
        <p:txBody>
          <a:bodyPr wrap="square" rtlCol="0">
            <a:spAutoFit/>
          </a:bodyPr>
          <a:lstStyle/>
          <a:p>
            <a:pPr algn="ctr"/>
            <a:r>
              <a:rPr lang="nl-NL" dirty="0">
                <a:solidFill>
                  <a:schemeClr val="bg1"/>
                </a:solidFill>
              </a:rPr>
              <a:t>CREATIVITEIT</a:t>
            </a:r>
          </a:p>
          <a:p>
            <a:pPr algn="l"/>
            <a:endParaRPr lang="nl-NL" sz="1400" dirty="0">
              <a:solidFill>
                <a:schemeClr val="bg1"/>
              </a:solidFill>
            </a:endParaRPr>
          </a:p>
          <a:p>
            <a:pPr algn="l"/>
            <a:r>
              <a:rPr lang="nl-NL" sz="1100" dirty="0">
                <a:solidFill>
                  <a:schemeClr val="bg1"/>
                </a:solidFill>
              </a:rPr>
              <a:t>Onze spelers spelen met vrijheid en lef. Ze nemen initiatief en verantwoordelijkheid om vanuit hun teamtaken gebruik te maken van hun specifieke kwaliteiten. </a:t>
            </a:r>
          </a:p>
          <a:p>
            <a:pPr algn="l"/>
            <a:endParaRPr lang="nl-NL" sz="1100" dirty="0">
              <a:solidFill>
                <a:schemeClr val="bg1"/>
              </a:solidFill>
            </a:endParaRPr>
          </a:p>
          <a:p>
            <a:pPr algn="l"/>
            <a:r>
              <a:rPr lang="nl-NL" sz="1100" dirty="0">
                <a:solidFill>
                  <a:schemeClr val="bg1"/>
                </a:solidFill>
              </a:rPr>
              <a:t>Spelers kennen geen angst en durven tot creatieve oplossingen te komen. Spelers krijgen de vrijheid om fouten te maken en daarvan te leren. </a:t>
            </a:r>
          </a:p>
        </p:txBody>
      </p:sp>
      <p:sp>
        <p:nvSpPr>
          <p:cNvPr id="40" name="Rechthoek 39">
            <a:extLst>
              <a:ext uri="{FF2B5EF4-FFF2-40B4-BE49-F238E27FC236}">
                <a16:creationId xmlns:a16="http://schemas.microsoft.com/office/drawing/2014/main" id="{97B34B2C-3FFB-45D3-877E-E897D8EDB81F}"/>
              </a:ext>
            </a:extLst>
          </p:cNvPr>
          <p:cNvSpPr/>
          <p:nvPr/>
        </p:nvSpPr>
        <p:spPr>
          <a:xfrm>
            <a:off x="3954830" y="1002305"/>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hthoek 40">
            <a:extLst>
              <a:ext uri="{FF2B5EF4-FFF2-40B4-BE49-F238E27FC236}">
                <a16:creationId xmlns:a16="http://schemas.microsoft.com/office/drawing/2014/main" id="{7454F775-B3DC-4454-AC9E-7CEFAF52F625}"/>
              </a:ext>
            </a:extLst>
          </p:cNvPr>
          <p:cNvSpPr/>
          <p:nvPr/>
        </p:nvSpPr>
        <p:spPr>
          <a:xfrm>
            <a:off x="3954830" y="1508334"/>
            <a:ext cx="3656324" cy="17106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kstvak 41">
            <a:extLst>
              <a:ext uri="{FF2B5EF4-FFF2-40B4-BE49-F238E27FC236}">
                <a16:creationId xmlns:a16="http://schemas.microsoft.com/office/drawing/2014/main" id="{5DB7056B-AF28-466D-88AA-03718B388086}"/>
              </a:ext>
            </a:extLst>
          </p:cNvPr>
          <p:cNvSpPr txBox="1"/>
          <p:nvPr/>
        </p:nvSpPr>
        <p:spPr>
          <a:xfrm>
            <a:off x="3948486" y="996810"/>
            <a:ext cx="3662665" cy="1938992"/>
          </a:xfrm>
          <a:prstGeom prst="rect">
            <a:avLst/>
          </a:prstGeom>
          <a:noFill/>
        </p:spPr>
        <p:txBody>
          <a:bodyPr wrap="square" rtlCol="0">
            <a:spAutoFit/>
          </a:bodyPr>
          <a:lstStyle/>
          <a:p>
            <a:pPr algn="ctr"/>
            <a:r>
              <a:rPr lang="nl-NL" dirty="0">
                <a:solidFill>
                  <a:schemeClr val="bg1"/>
                </a:solidFill>
              </a:rPr>
              <a:t>SPELPLEZIER!</a:t>
            </a:r>
          </a:p>
          <a:p>
            <a:pPr algn="l"/>
            <a:endParaRPr lang="nl-NL" sz="1400" dirty="0"/>
          </a:p>
          <a:p>
            <a:pPr algn="l"/>
            <a:r>
              <a:rPr lang="nl-NL" sz="1100" dirty="0">
                <a:solidFill>
                  <a:schemeClr val="bg1"/>
                </a:solidFill>
              </a:rPr>
              <a:t>Elke speler bij Vriendenschaar ervaart maximaal spelplezier. Dit kan bijvoorbeeld doordat hij in een team speelt dat past bij de persoonlijke sportambities van de speler. Maar ook het spelen met vrienden, vriendinnen of klasgenoten kan zorgen voor spelplezier bij spelers.</a:t>
            </a:r>
          </a:p>
          <a:p>
            <a:pPr algn="l"/>
            <a:endParaRPr lang="nl-NL" sz="1100" dirty="0">
              <a:solidFill>
                <a:schemeClr val="bg1"/>
              </a:solidFill>
            </a:endParaRPr>
          </a:p>
          <a:p>
            <a:pPr algn="l"/>
            <a:r>
              <a:rPr lang="nl-NL" sz="1100" dirty="0">
                <a:solidFill>
                  <a:schemeClr val="bg1"/>
                </a:solidFill>
              </a:rPr>
              <a:t>Bij Vriendenschaar is er plek voor alle spelers om op hun manier spelplezier te ervaren.</a:t>
            </a:r>
          </a:p>
        </p:txBody>
      </p:sp>
      <p:sp>
        <p:nvSpPr>
          <p:cNvPr id="43" name="Rechthoek 42">
            <a:extLst>
              <a:ext uri="{FF2B5EF4-FFF2-40B4-BE49-F238E27FC236}">
                <a16:creationId xmlns:a16="http://schemas.microsoft.com/office/drawing/2014/main" id="{A7EAB4F2-F1F0-4AE3-9F63-BD41D52FA5D4}"/>
              </a:ext>
            </a:extLst>
          </p:cNvPr>
          <p:cNvSpPr/>
          <p:nvPr/>
        </p:nvSpPr>
        <p:spPr>
          <a:xfrm>
            <a:off x="8011924" y="996810"/>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hthoek 43">
            <a:extLst>
              <a:ext uri="{FF2B5EF4-FFF2-40B4-BE49-F238E27FC236}">
                <a16:creationId xmlns:a16="http://schemas.microsoft.com/office/drawing/2014/main" id="{D07BBCD5-BF0B-4CF8-BA57-9E6968D2522A}"/>
              </a:ext>
            </a:extLst>
          </p:cNvPr>
          <p:cNvSpPr/>
          <p:nvPr/>
        </p:nvSpPr>
        <p:spPr>
          <a:xfrm>
            <a:off x="8011924" y="1508334"/>
            <a:ext cx="3662665" cy="17106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kstvak 44">
            <a:extLst>
              <a:ext uri="{FF2B5EF4-FFF2-40B4-BE49-F238E27FC236}">
                <a16:creationId xmlns:a16="http://schemas.microsoft.com/office/drawing/2014/main" id="{80B8FC1D-93D4-47AA-983C-C5A2A2159B09}"/>
              </a:ext>
            </a:extLst>
          </p:cNvPr>
          <p:cNvSpPr txBox="1"/>
          <p:nvPr/>
        </p:nvSpPr>
        <p:spPr>
          <a:xfrm>
            <a:off x="8011924" y="996810"/>
            <a:ext cx="3656323" cy="2139047"/>
          </a:xfrm>
          <a:prstGeom prst="rect">
            <a:avLst/>
          </a:prstGeom>
          <a:noFill/>
        </p:spPr>
        <p:txBody>
          <a:bodyPr wrap="square" rtlCol="0">
            <a:spAutoFit/>
          </a:bodyPr>
          <a:lstStyle/>
          <a:p>
            <a:pPr algn="ctr"/>
            <a:r>
              <a:rPr lang="nl-NL" dirty="0">
                <a:solidFill>
                  <a:schemeClr val="bg1"/>
                </a:solidFill>
              </a:rPr>
              <a:t>LEREN WINNEN</a:t>
            </a:r>
          </a:p>
          <a:p>
            <a:pPr algn="l"/>
            <a:endParaRPr lang="nl-NL" sz="1600" dirty="0">
              <a:solidFill>
                <a:schemeClr val="bg1"/>
              </a:solidFill>
            </a:endParaRPr>
          </a:p>
          <a:p>
            <a:r>
              <a:rPr lang="nl-NL" sz="1100" dirty="0">
                <a:solidFill>
                  <a:schemeClr val="bg1"/>
                </a:solidFill>
              </a:rPr>
              <a:t>Met de nadruk op LEREN winnen en dus niet het MOETEN winnen. Wij geloven dat het ontwikkelen van spelers bijdraagt aan het beter presteren in teamverband. Door het ontwikkelen van spelers ‘leren’ spelers winnen.</a:t>
            </a:r>
          </a:p>
          <a:p>
            <a:pPr algn="l"/>
            <a:endParaRPr lang="nl-NL" sz="1100" dirty="0">
              <a:solidFill>
                <a:schemeClr val="bg1"/>
              </a:solidFill>
            </a:endParaRPr>
          </a:p>
          <a:p>
            <a:pPr algn="l"/>
            <a:r>
              <a:rPr lang="nl-NL" sz="1100" dirty="0">
                <a:solidFill>
                  <a:schemeClr val="bg1"/>
                </a:solidFill>
              </a:rPr>
              <a:t>Alles wat we doen in trainingen en wedstrijden moet ons beter maken. Samenwerken, spelplezier, presteren, leren en willen winnen zijn de eigenschappen van winnaars.</a:t>
            </a:r>
          </a:p>
          <a:p>
            <a:pPr algn="l"/>
            <a:endParaRPr lang="nl-NL" sz="1100" dirty="0">
              <a:solidFill>
                <a:schemeClr val="bg1"/>
              </a:solidFill>
            </a:endParaRPr>
          </a:p>
        </p:txBody>
      </p:sp>
    </p:spTree>
    <p:extLst>
      <p:ext uri="{BB962C8B-B14F-4D97-AF65-F5344CB8AC3E}">
        <p14:creationId xmlns:p14="http://schemas.microsoft.com/office/powerpoint/2010/main" val="4133343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584775"/>
          </a:xfrm>
          <a:prstGeom prst="rect">
            <a:avLst/>
          </a:prstGeom>
          <a:noFill/>
        </p:spPr>
        <p:txBody>
          <a:bodyPr wrap="square" rtlCol="0">
            <a:spAutoFit/>
          </a:bodyPr>
          <a:lstStyle/>
          <a:p>
            <a:pPr algn="ctr"/>
            <a:r>
              <a:rPr lang="nl-NL" sz="3200" dirty="0">
                <a:solidFill>
                  <a:schemeClr val="bg1"/>
                </a:solidFill>
              </a:rPr>
              <a:t>Hoe spelen we?</a:t>
            </a:r>
            <a:endParaRPr lang="en-GB" sz="3200" dirty="0">
              <a:solidFill>
                <a:schemeClr val="bg1"/>
              </a:solidFill>
            </a:endParaRPr>
          </a:p>
        </p:txBody>
      </p:sp>
      <p:sp>
        <p:nvSpPr>
          <p:cNvPr id="40" name="Rechthoek 39">
            <a:extLst>
              <a:ext uri="{FF2B5EF4-FFF2-40B4-BE49-F238E27FC236}">
                <a16:creationId xmlns:a16="http://schemas.microsoft.com/office/drawing/2014/main" id="{97B34B2C-3FFB-45D3-877E-E897D8EDB81F}"/>
              </a:ext>
            </a:extLst>
          </p:cNvPr>
          <p:cNvSpPr/>
          <p:nvPr/>
        </p:nvSpPr>
        <p:spPr>
          <a:xfrm>
            <a:off x="3942146" y="721862"/>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hthoek 40">
            <a:extLst>
              <a:ext uri="{FF2B5EF4-FFF2-40B4-BE49-F238E27FC236}">
                <a16:creationId xmlns:a16="http://schemas.microsoft.com/office/drawing/2014/main" id="{7454F775-B3DC-4454-AC9E-7CEFAF52F625}"/>
              </a:ext>
            </a:extLst>
          </p:cNvPr>
          <p:cNvSpPr/>
          <p:nvPr/>
        </p:nvSpPr>
        <p:spPr>
          <a:xfrm>
            <a:off x="3942146" y="1227891"/>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kstvak 41">
            <a:extLst>
              <a:ext uri="{FF2B5EF4-FFF2-40B4-BE49-F238E27FC236}">
                <a16:creationId xmlns:a16="http://schemas.microsoft.com/office/drawing/2014/main" id="{5DB7056B-AF28-466D-88AA-03718B388086}"/>
              </a:ext>
            </a:extLst>
          </p:cNvPr>
          <p:cNvSpPr txBox="1"/>
          <p:nvPr/>
        </p:nvSpPr>
        <p:spPr>
          <a:xfrm>
            <a:off x="3935802" y="716367"/>
            <a:ext cx="3662665" cy="1261884"/>
          </a:xfrm>
          <a:prstGeom prst="rect">
            <a:avLst/>
          </a:prstGeom>
          <a:noFill/>
        </p:spPr>
        <p:txBody>
          <a:bodyPr wrap="square" rtlCol="0">
            <a:spAutoFit/>
          </a:bodyPr>
          <a:lstStyle/>
          <a:p>
            <a:pPr algn="ctr"/>
            <a:r>
              <a:rPr lang="nl-NL" sz="1600" dirty="0">
                <a:solidFill>
                  <a:schemeClr val="bg1"/>
                </a:solidFill>
              </a:rPr>
              <a:t>Speelwijze passend bij kwaliteiten spelers</a:t>
            </a:r>
          </a:p>
          <a:p>
            <a:pPr algn="l"/>
            <a:endParaRPr lang="nl-NL" sz="1600" dirty="0"/>
          </a:p>
          <a:p>
            <a:pPr algn="l"/>
            <a:r>
              <a:rPr lang="nl-NL" sz="1100" dirty="0">
                <a:solidFill>
                  <a:schemeClr val="bg1"/>
                </a:solidFill>
              </a:rPr>
              <a:t>Binnen Vriendenschaar hanteren we geen vaste formatie of speelwijze. De speelwijze wordt aangepast naar de kwaliteiten van de spelers binnen het team om de kwaliteiten van de individuele spelers maximaal te benutten.</a:t>
            </a:r>
          </a:p>
        </p:txBody>
      </p:sp>
      <p:sp>
        <p:nvSpPr>
          <p:cNvPr id="43" name="Rechthoek 42">
            <a:extLst>
              <a:ext uri="{FF2B5EF4-FFF2-40B4-BE49-F238E27FC236}">
                <a16:creationId xmlns:a16="http://schemas.microsoft.com/office/drawing/2014/main" id="{A7EAB4F2-F1F0-4AE3-9F63-BD41D52FA5D4}"/>
              </a:ext>
            </a:extLst>
          </p:cNvPr>
          <p:cNvSpPr/>
          <p:nvPr/>
        </p:nvSpPr>
        <p:spPr>
          <a:xfrm>
            <a:off x="7999240" y="716367"/>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hthoek 43">
            <a:extLst>
              <a:ext uri="{FF2B5EF4-FFF2-40B4-BE49-F238E27FC236}">
                <a16:creationId xmlns:a16="http://schemas.microsoft.com/office/drawing/2014/main" id="{D07BBCD5-BF0B-4CF8-BA57-9E6968D2522A}"/>
              </a:ext>
            </a:extLst>
          </p:cNvPr>
          <p:cNvSpPr/>
          <p:nvPr/>
        </p:nvSpPr>
        <p:spPr>
          <a:xfrm>
            <a:off x="7999240" y="1227891"/>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kstvak 44">
            <a:extLst>
              <a:ext uri="{FF2B5EF4-FFF2-40B4-BE49-F238E27FC236}">
                <a16:creationId xmlns:a16="http://schemas.microsoft.com/office/drawing/2014/main" id="{80B8FC1D-93D4-47AA-983C-C5A2A2159B09}"/>
              </a:ext>
            </a:extLst>
          </p:cNvPr>
          <p:cNvSpPr txBox="1"/>
          <p:nvPr/>
        </p:nvSpPr>
        <p:spPr>
          <a:xfrm>
            <a:off x="7999240" y="716367"/>
            <a:ext cx="3656323" cy="1261884"/>
          </a:xfrm>
          <a:prstGeom prst="rect">
            <a:avLst/>
          </a:prstGeom>
          <a:noFill/>
        </p:spPr>
        <p:txBody>
          <a:bodyPr wrap="square" rtlCol="0">
            <a:spAutoFit/>
          </a:bodyPr>
          <a:lstStyle/>
          <a:p>
            <a:pPr algn="ctr"/>
            <a:r>
              <a:rPr lang="nl-NL" sz="1600" dirty="0">
                <a:solidFill>
                  <a:schemeClr val="bg1"/>
                </a:solidFill>
              </a:rPr>
              <a:t>Speelwijze passend bij vereisten wedstrijd</a:t>
            </a:r>
          </a:p>
          <a:p>
            <a:pPr algn="l"/>
            <a:endParaRPr lang="nl-NL" sz="1600" dirty="0">
              <a:solidFill>
                <a:schemeClr val="bg1"/>
              </a:solidFill>
            </a:endParaRPr>
          </a:p>
          <a:p>
            <a:r>
              <a:rPr lang="nl-NL" sz="1100" dirty="0">
                <a:solidFill>
                  <a:schemeClr val="bg1"/>
                </a:solidFill>
              </a:rPr>
              <a:t>Binnen Vriendenschaar hanteren we geen vaste formatie of speelwijze. De speelwijze wordt aangepast naar de vereisten van de wedstrijd of competitie.</a:t>
            </a:r>
          </a:p>
          <a:p>
            <a:pPr algn="l"/>
            <a:endParaRPr lang="nl-NL" sz="1100" dirty="0">
              <a:solidFill>
                <a:schemeClr val="bg1"/>
              </a:solidFill>
            </a:endParaRPr>
          </a:p>
        </p:txBody>
      </p:sp>
      <p:sp>
        <p:nvSpPr>
          <p:cNvPr id="16" name="Rechthoek 15">
            <a:extLst>
              <a:ext uri="{FF2B5EF4-FFF2-40B4-BE49-F238E27FC236}">
                <a16:creationId xmlns:a16="http://schemas.microsoft.com/office/drawing/2014/main" id="{502ED02C-5C73-4A95-9058-3937A98BD85C}"/>
              </a:ext>
            </a:extLst>
          </p:cNvPr>
          <p:cNvSpPr/>
          <p:nvPr/>
        </p:nvSpPr>
        <p:spPr>
          <a:xfrm>
            <a:off x="3961174" y="2654862"/>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hthoek 16">
            <a:extLst>
              <a:ext uri="{FF2B5EF4-FFF2-40B4-BE49-F238E27FC236}">
                <a16:creationId xmlns:a16="http://schemas.microsoft.com/office/drawing/2014/main" id="{6BA3E834-B677-4FE5-A8C3-75401B1E9E81}"/>
              </a:ext>
            </a:extLst>
          </p:cNvPr>
          <p:cNvSpPr/>
          <p:nvPr/>
        </p:nvSpPr>
        <p:spPr>
          <a:xfrm>
            <a:off x="3961174" y="3160891"/>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kstvak 17">
            <a:extLst>
              <a:ext uri="{FF2B5EF4-FFF2-40B4-BE49-F238E27FC236}">
                <a16:creationId xmlns:a16="http://schemas.microsoft.com/office/drawing/2014/main" id="{472DF4BF-862A-42DA-B7A4-D1475E7FF25F}"/>
              </a:ext>
            </a:extLst>
          </p:cNvPr>
          <p:cNvSpPr txBox="1"/>
          <p:nvPr/>
        </p:nvSpPr>
        <p:spPr>
          <a:xfrm>
            <a:off x="3954830" y="2649367"/>
            <a:ext cx="3662665" cy="1092607"/>
          </a:xfrm>
          <a:prstGeom prst="rect">
            <a:avLst/>
          </a:prstGeom>
          <a:noFill/>
        </p:spPr>
        <p:txBody>
          <a:bodyPr wrap="square" rtlCol="0">
            <a:spAutoFit/>
          </a:bodyPr>
          <a:lstStyle/>
          <a:p>
            <a:pPr algn="ctr"/>
            <a:r>
              <a:rPr lang="nl-NL" dirty="0">
                <a:solidFill>
                  <a:schemeClr val="bg1"/>
                </a:solidFill>
              </a:rPr>
              <a:t>Verdedigend: Compact en Actief</a:t>
            </a:r>
          </a:p>
          <a:p>
            <a:pPr algn="ctr"/>
            <a:endParaRPr lang="nl-NL" sz="1400" dirty="0"/>
          </a:p>
          <a:p>
            <a:pPr algn="l"/>
            <a:r>
              <a:rPr lang="nl-NL" sz="1100" dirty="0">
                <a:solidFill>
                  <a:schemeClr val="bg1"/>
                </a:solidFill>
              </a:rPr>
              <a:t>Bij het storen van de tegenstander maken we de afstanden klein en proberen we zo veel mogelijk vooruit te verdedigen. Hierbij blijven we zo lang mogelijk actief.</a:t>
            </a:r>
          </a:p>
        </p:txBody>
      </p:sp>
      <p:sp>
        <p:nvSpPr>
          <p:cNvPr id="19" name="Rechthoek 18">
            <a:extLst>
              <a:ext uri="{FF2B5EF4-FFF2-40B4-BE49-F238E27FC236}">
                <a16:creationId xmlns:a16="http://schemas.microsoft.com/office/drawing/2014/main" id="{84BED75E-E4C2-4E34-9218-9DBF508C54E5}"/>
              </a:ext>
            </a:extLst>
          </p:cNvPr>
          <p:cNvSpPr/>
          <p:nvPr/>
        </p:nvSpPr>
        <p:spPr>
          <a:xfrm>
            <a:off x="8018268" y="2649367"/>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hthoek 19">
            <a:extLst>
              <a:ext uri="{FF2B5EF4-FFF2-40B4-BE49-F238E27FC236}">
                <a16:creationId xmlns:a16="http://schemas.microsoft.com/office/drawing/2014/main" id="{C6301C7E-F235-42C6-8EC5-12EE87B09F58}"/>
              </a:ext>
            </a:extLst>
          </p:cNvPr>
          <p:cNvSpPr/>
          <p:nvPr/>
        </p:nvSpPr>
        <p:spPr>
          <a:xfrm>
            <a:off x="8018268" y="3160891"/>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kstvak 20">
            <a:extLst>
              <a:ext uri="{FF2B5EF4-FFF2-40B4-BE49-F238E27FC236}">
                <a16:creationId xmlns:a16="http://schemas.microsoft.com/office/drawing/2014/main" id="{3B3A4824-078C-47D0-89E3-93F80D39E093}"/>
              </a:ext>
            </a:extLst>
          </p:cNvPr>
          <p:cNvSpPr txBox="1"/>
          <p:nvPr/>
        </p:nvSpPr>
        <p:spPr>
          <a:xfrm>
            <a:off x="8018268" y="2649367"/>
            <a:ext cx="3656323" cy="1123384"/>
          </a:xfrm>
          <a:prstGeom prst="rect">
            <a:avLst/>
          </a:prstGeom>
          <a:noFill/>
        </p:spPr>
        <p:txBody>
          <a:bodyPr wrap="square" rtlCol="0">
            <a:spAutoFit/>
          </a:bodyPr>
          <a:lstStyle/>
          <a:p>
            <a:pPr algn="ctr"/>
            <a:r>
              <a:rPr lang="nl-NL" dirty="0">
                <a:solidFill>
                  <a:schemeClr val="bg1"/>
                </a:solidFill>
              </a:rPr>
              <a:t>Aanvallend: Creatief en Doelgericht</a:t>
            </a:r>
          </a:p>
          <a:p>
            <a:pPr algn="ctr"/>
            <a:endParaRPr lang="nl-NL" sz="1600" dirty="0">
              <a:solidFill>
                <a:schemeClr val="bg1"/>
              </a:solidFill>
            </a:endParaRPr>
          </a:p>
          <a:p>
            <a:r>
              <a:rPr lang="nl-NL" sz="1100" dirty="0">
                <a:solidFill>
                  <a:schemeClr val="bg1"/>
                </a:solidFill>
              </a:rPr>
              <a:t>In de opbouw is er ruimte tot creativiteit, vrijheid en lef om uiteindelijk tot een doelpunt te komen.</a:t>
            </a:r>
          </a:p>
          <a:p>
            <a:pPr algn="l"/>
            <a:endParaRPr lang="nl-NL" sz="1100" dirty="0">
              <a:solidFill>
                <a:schemeClr val="bg1"/>
              </a:solidFill>
            </a:endParaRPr>
          </a:p>
        </p:txBody>
      </p:sp>
      <p:sp>
        <p:nvSpPr>
          <p:cNvPr id="23" name="Rechthoek 22">
            <a:extLst>
              <a:ext uri="{FF2B5EF4-FFF2-40B4-BE49-F238E27FC236}">
                <a16:creationId xmlns:a16="http://schemas.microsoft.com/office/drawing/2014/main" id="{D6C86EE9-E921-4EB7-81F5-6386F6C8F775}"/>
              </a:ext>
            </a:extLst>
          </p:cNvPr>
          <p:cNvSpPr/>
          <p:nvPr/>
        </p:nvSpPr>
        <p:spPr>
          <a:xfrm>
            <a:off x="3961174" y="4585611"/>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hthoek 23">
            <a:extLst>
              <a:ext uri="{FF2B5EF4-FFF2-40B4-BE49-F238E27FC236}">
                <a16:creationId xmlns:a16="http://schemas.microsoft.com/office/drawing/2014/main" id="{113180BF-C88F-4136-AACD-05357D628638}"/>
              </a:ext>
            </a:extLst>
          </p:cNvPr>
          <p:cNvSpPr/>
          <p:nvPr/>
        </p:nvSpPr>
        <p:spPr>
          <a:xfrm>
            <a:off x="3961174" y="5091640"/>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kstvak 26">
            <a:extLst>
              <a:ext uri="{FF2B5EF4-FFF2-40B4-BE49-F238E27FC236}">
                <a16:creationId xmlns:a16="http://schemas.microsoft.com/office/drawing/2014/main" id="{4257D729-FC80-495E-B53C-73D2E4C7F0AE}"/>
              </a:ext>
            </a:extLst>
          </p:cNvPr>
          <p:cNvSpPr txBox="1"/>
          <p:nvPr/>
        </p:nvSpPr>
        <p:spPr>
          <a:xfrm>
            <a:off x="3954830" y="4580116"/>
            <a:ext cx="3662665" cy="954107"/>
          </a:xfrm>
          <a:prstGeom prst="rect">
            <a:avLst/>
          </a:prstGeom>
          <a:noFill/>
        </p:spPr>
        <p:txBody>
          <a:bodyPr wrap="square" rtlCol="0">
            <a:spAutoFit/>
          </a:bodyPr>
          <a:lstStyle/>
          <a:p>
            <a:pPr algn="ctr"/>
            <a:r>
              <a:rPr lang="nl-NL" dirty="0">
                <a:solidFill>
                  <a:schemeClr val="bg1"/>
                </a:solidFill>
              </a:rPr>
              <a:t>V -&gt; A: Naar voren gericht</a:t>
            </a:r>
          </a:p>
          <a:p>
            <a:pPr algn="ctr"/>
            <a:endParaRPr lang="nl-NL" sz="1600" dirty="0"/>
          </a:p>
          <a:p>
            <a:pPr algn="l"/>
            <a:r>
              <a:rPr lang="nl-NL" sz="1100" dirty="0">
                <a:solidFill>
                  <a:schemeClr val="bg1"/>
                </a:solidFill>
              </a:rPr>
              <a:t>Na balverovering wordt er in diepte gedacht en gehandeld om zo snel mogelijk tot een scoringskans te komen.</a:t>
            </a:r>
          </a:p>
        </p:txBody>
      </p:sp>
      <p:sp>
        <p:nvSpPr>
          <p:cNvPr id="28" name="Rechthoek 27">
            <a:extLst>
              <a:ext uri="{FF2B5EF4-FFF2-40B4-BE49-F238E27FC236}">
                <a16:creationId xmlns:a16="http://schemas.microsoft.com/office/drawing/2014/main" id="{F9FBE504-1F72-4B99-BA7E-8815FD69DB12}"/>
              </a:ext>
            </a:extLst>
          </p:cNvPr>
          <p:cNvSpPr/>
          <p:nvPr/>
        </p:nvSpPr>
        <p:spPr>
          <a:xfrm>
            <a:off x="8018268" y="4580116"/>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hthoek 28">
            <a:extLst>
              <a:ext uri="{FF2B5EF4-FFF2-40B4-BE49-F238E27FC236}">
                <a16:creationId xmlns:a16="http://schemas.microsoft.com/office/drawing/2014/main" id="{9CF54410-DC8C-4964-BE7C-DF1CEC31C192}"/>
              </a:ext>
            </a:extLst>
          </p:cNvPr>
          <p:cNvSpPr/>
          <p:nvPr/>
        </p:nvSpPr>
        <p:spPr>
          <a:xfrm>
            <a:off x="8018268" y="5091640"/>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kstvak 29">
            <a:extLst>
              <a:ext uri="{FF2B5EF4-FFF2-40B4-BE49-F238E27FC236}">
                <a16:creationId xmlns:a16="http://schemas.microsoft.com/office/drawing/2014/main" id="{4BECABA1-5060-4EC5-B917-B55727C6620D}"/>
              </a:ext>
            </a:extLst>
          </p:cNvPr>
          <p:cNvSpPr txBox="1"/>
          <p:nvPr/>
        </p:nvSpPr>
        <p:spPr>
          <a:xfrm>
            <a:off x="8018268" y="4580116"/>
            <a:ext cx="3656323" cy="1292662"/>
          </a:xfrm>
          <a:prstGeom prst="rect">
            <a:avLst/>
          </a:prstGeom>
          <a:noFill/>
        </p:spPr>
        <p:txBody>
          <a:bodyPr wrap="square" rtlCol="0">
            <a:spAutoFit/>
          </a:bodyPr>
          <a:lstStyle/>
          <a:p>
            <a:pPr algn="ctr"/>
            <a:r>
              <a:rPr lang="nl-NL" sz="1800" dirty="0">
                <a:solidFill>
                  <a:schemeClr val="bg1"/>
                </a:solidFill>
              </a:rPr>
              <a:t>A -&gt; V: Compact en Agressief</a:t>
            </a:r>
          </a:p>
          <a:p>
            <a:pPr algn="l"/>
            <a:endParaRPr lang="nl-NL" sz="1600" dirty="0">
              <a:solidFill>
                <a:schemeClr val="bg1"/>
              </a:solidFill>
            </a:endParaRPr>
          </a:p>
          <a:p>
            <a:r>
              <a:rPr lang="nl-NL" sz="1100" dirty="0">
                <a:solidFill>
                  <a:schemeClr val="bg1"/>
                </a:solidFill>
              </a:rPr>
              <a:t>Bij balverlies proberen we zo snel mogelijk de bal te veroveren door agressief te storen en de afstanden tot medespelers klein te maken.</a:t>
            </a:r>
          </a:p>
          <a:p>
            <a:pPr algn="l"/>
            <a:endParaRPr lang="nl-NL" sz="1100" dirty="0">
              <a:solidFill>
                <a:schemeClr val="bg1"/>
              </a:solidFill>
            </a:endParaRPr>
          </a:p>
        </p:txBody>
      </p:sp>
    </p:spTree>
    <p:extLst>
      <p:ext uri="{BB962C8B-B14F-4D97-AF65-F5344CB8AC3E}">
        <p14:creationId xmlns:p14="http://schemas.microsoft.com/office/powerpoint/2010/main" val="1801794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Basisprincipes Verdedigen</a:t>
            </a:r>
            <a:endParaRPr lang="en-GB" sz="3200" dirty="0">
              <a:solidFill>
                <a:schemeClr val="bg1"/>
              </a:solidFill>
            </a:endParaRPr>
          </a:p>
        </p:txBody>
      </p:sp>
      <p:pic>
        <p:nvPicPr>
          <p:cNvPr id="1026" name="Picture 2">
            <a:extLst>
              <a:ext uri="{FF2B5EF4-FFF2-40B4-BE49-F238E27FC236}">
                <a16:creationId xmlns:a16="http://schemas.microsoft.com/office/drawing/2014/main" id="{B701EABD-D22C-4429-926D-DBE682A0AC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405" y="0"/>
            <a:ext cx="4532313" cy="685800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Rechte verbindingslijn 2">
            <a:extLst>
              <a:ext uri="{FF2B5EF4-FFF2-40B4-BE49-F238E27FC236}">
                <a16:creationId xmlns:a16="http://schemas.microsoft.com/office/drawing/2014/main" id="{1ADB1B7E-5D98-4201-9612-AE298E919C8A}"/>
              </a:ext>
            </a:extLst>
          </p:cNvPr>
          <p:cNvCxnSpPr>
            <a:cxnSpLocks/>
          </p:cNvCxnSpPr>
          <p:nvPr/>
        </p:nvCxnSpPr>
        <p:spPr>
          <a:xfrm>
            <a:off x="3754405" y="3429000"/>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Rechte verbindingslijn 24">
            <a:extLst>
              <a:ext uri="{FF2B5EF4-FFF2-40B4-BE49-F238E27FC236}">
                <a16:creationId xmlns:a16="http://schemas.microsoft.com/office/drawing/2014/main" id="{9A6E1FDE-7AD1-43E0-B85F-1FB8B64528C7}"/>
              </a:ext>
            </a:extLst>
          </p:cNvPr>
          <p:cNvCxnSpPr>
            <a:cxnSpLocks/>
          </p:cNvCxnSpPr>
          <p:nvPr/>
        </p:nvCxnSpPr>
        <p:spPr>
          <a:xfrm>
            <a:off x="3754405" y="5077489"/>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Rechte verbindingslijn 25">
            <a:extLst>
              <a:ext uri="{FF2B5EF4-FFF2-40B4-BE49-F238E27FC236}">
                <a16:creationId xmlns:a16="http://schemas.microsoft.com/office/drawing/2014/main" id="{8EBA5A09-2C04-40A3-A4E9-69EE9B73C03E}"/>
              </a:ext>
            </a:extLst>
          </p:cNvPr>
          <p:cNvCxnSpPr>
            <a:cxnSpLocks/>
          </p:cNvCxnSpPr>
          <p:nvPr/>
        </p:nvCxnSpPr>
        <p:spPr>
          <a:xfrm>
            <a:off x="3754405" y="1813278"/>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Tekstvak 3">
            <a:extLst>
              <a:ext uri="{FF2B5EF4-FFF2-40B4-BE49-F238E27FC236}">
                <a16:creationId xmlns:a16="http://schemas.microsoft.com/office/drawing/2014/main" id="{AF2431CF-5B04-4BD2-A216-95F3252B7558}"/>
              </a:ext>
            </a:extLst>
          </p:cNvPr>
          <p:cNvSpPr txBox="1"/>
          <p:nvPr/>
        </p:nvSpPr>
        <p:spPr>
          <a:xfrm>
            <a:off x="5385807" y="663880"/>
            <a:ext cx="1269507" cy="584775"/>
          </a:xfrm>
          <a:prstGeom prst="rect">
            <a:avLst/>
          </a:prstGeom>
          <a:noFill/>
        </p:spPr>
        <p:txBody>
          <a:bodyPr wrap="square" rtlCol="0">
            <a:spAutoFit/>
          </a:bodyPr>
          <a:lstStyle/>
          <a:p>
            <a:r>
              <a:rPr lang="nl-NL" sz="3200" dirty="0"/>
              <a:t>FASE 1</a:t>
            </a:r>
            <a:endParaRPr lang="en-GB" sz="3200" dirty="0"/>
          </a:p>
        </p:txBody>
      </p:sp>
      <p:sp>
        <p:nvSpPr>
          <p:cNvPr id="31" name="Tekstvak 30">
            <a:extLst>
              <a:ext uri="{FF2B5EF4-FFF2-40B4-BE49-F238E27FC236}">
                <a16:creationId xmlns:a16="http://schemas.microsoft.com/office/drawing/2014/main" id="{0AB418B8-1F54-4BB8-A1E1-017187A33F00}"/>
              </a:ext>
            </a:extLst>
          </p:cNvPr>
          <p:cNvSpPr txBox="1"/>
          <p:nvPr/>
        </p:nvSpPr>
        <p:spPr>
          <a:xfrm>
            <a:off x="5461246" y="2258523"/>
            <a:ext cx="1269507" cy="584775"/>
          </a:xfrm>
          <a:prstGeom prst="rect">
            <a:avLst/>
          </a:prstGeom>
          <a:noFill/>
        </p:spPr>
        <p:txBody>
          <a:bodyPr wrap="square" rtlCol="0">
            <a:spAutoFit/>
          </a:bodyPr>
          <a:lstStyle/>
          <a:p>
            <a:r>
              <a:rPr lang="nl-NL" sz="3200" dirty="0"/>
              <a:t>FASE 2</a:t>
            </a:r>
            <a:endParaRPr lang="en-GB" sz="3200" dirty="0"/>
          </a:p>
        </p:txBody>
      </p:sp>
      <p:sp>
        <p:nvSpPr>
          <p:cNvPr id="32" name="Tekstvak 31">
            <a:extLst>
              <a:ext uri="{FF2B5EF4-FFF2-40B4-BE49-F238E27FC236}">
                <a16:creationId xmlns:a16="http://schemas.microsoft.com/office/drawing/2014/main" id="{AB5C70C9-62CB-4CB9-843A-B756BC152A15}"/>
              </a:ext>
            </a:extLst>
          </p:cNvPr>
          <p:cNvSpPr txBox="1"/>
          <p:nvPr/>
        </p:nvSpPr>
        <p:spPr>
          <a:xfrm>
            <a:off x="5461245" y="3960857"/>
            <a:ext cx="1269507" cy="584775"/>
          </a:xfrm>
          <a:prstGeom prst="rect">
            <a:avLst/>
          </a:prstGeom>
          <a:noFill/>
        </p:spPr>
        <p:txBody>
          <a:bodyPr wrap="square" rtlCol="0">
            <a:spAutoFit/>
          </a:bodyPr>
          <a:lstStyle/>
          <a:p>
            <a:r>
              <a:rPr lang="nl-NL" sz="3200" dirty="0"/>
              <a:t>FASE 3</a:t>
            </a:r>
            <a:endParaRPr lang="en-GB" sz="3200" dirty="0"/>
          </a:p>
        </p:txBody>
      </p:sp>
      <p:sp>
        <p:nvSpPr>
          <p:cNvPr id="33" name="Tekstvak 32">
            <a:extLst>
              <a:ext uri="{FF2B5EF4-FFF2-40B4-BE49-F238E27FC236}">
                <a16:creationId xmlns:a16="http://schemas.microsoft.com/office/drawing/2014/main" id="{0D40A1B3-24DB-4316-8C48-4D1887FCCA5F}"/>
              </a:ext>
            </a:extLst>
          </p:cNvPr>
          <p:cNvSpPr txBox="1"/>
          <p:nvPr/>
        </p:nvSpPr>
        <p:spPr>
          <a:xfrm>
            <a:off x="5461244" y="5609345"/>
            <a:ext cx="1269507" cy="584775"/>
          </a:xfrm>
          <a:prstGeom prst="rect">
            <a:avLst/>
          </a:prstGeom>
          <a:noFill/>
        </p:spPr>
        <p:txBody>
          <a:bodyPr wrap="square" rtlCol="0">
            <a:spAutoFit/>
          </a:bodyPr>
          <a:lstStyle/>
          <a:p>
            <a:r>
              <a:rPr lang="nl-NL" sz="3200" dirty="0"/>
              <a:t>FASE 4</a:t>
            </a:r>
            <a:endParaRPr lang="en-GB" sz="3200" dirty="0"/>
          </a:p>
        </p:txBody>
      </p:sp>
      <p:sp>
        <p:nvSpPr>
          <p:cNvPr id="8" name="Tekstvak 7">
            <a:extLst>
              <a:ext uri="{FF2B5EF4-FFF2-40B4-BE49-F238E27FC236}">
                <a16:creationId xmlns:a16="http://schemas.microsoft.com/office/drawing/2014/main" id="{F27929BC-47D6-4E8A-95C5-F0385C515AF7}"/>
              </a:ext>
            </a:extLst>
          </p:cNvPr>
          <p:cNvSpPr txBox="1"/>
          <p:nvPr/>
        </p:nvSpPr>
        <p:spPr>
          <a:xfrm>
            <a:off x="8286718" y="0"/>
            <a:ext cx="3905282" cy="1169551"/>
          </a:xfrm>
          <a:prstGeom prst="rect">
            <a:avLst/>
          </a:prstGeom>
          <a:noFill/>
        </p:spPr>
        <p:txBody>
          <a:bodyPr wrap="square" rtlCol="0">
            <a:spAutoFit/>
          </a:bodyPr>
          <a:lstStyle/>
          <a:p>
            <a:r>
              <a:rPr lang="nl-NL" sz="1400" dirty="0"/>
              <a:t>Compact maken in lengte en breedte (30x30m)</a:t>
            </a:r>
          </a:p>
          <a:p>
            <a:r>
              <a:rPr lang="nl-NL" sz="1400" dirty="0"/>
              <a:t>Tegenstander lokken door het centrum te spelen</a:t>
            </a:r>
          </a:p>
          <a:p>
            <a:r>
              <a:rPr lang="nl-NL" sz="1400" dirty="0"/>
              <a:t>Hoog druk bij zwakke tegenstander</a:t>
            </a:r>
          </a:p>
          <a:p>
            <a:r>
              <a:rPr lang="nl-NL" sz="1400" dirty="0"/>
              <a:t>Andere kant altijd knijpen</a:t>
            </a:r>
          </a:p>
          <a:p>
            <a:endParaRPr lang="nl-NL" sz="1400" dirty="0"/>
          </a:p>
        </p:txBody>
      </p:sp>
      <p:sp>
        <p:nvSpPr>
          <p:cNvPr id="34" name="Tekstvak 33">
            <a:extLst>
              <a:ext uri="{FF2B5EF4-FFF2-40B4-BE49-F238E27FC236}">
                <a16:creationId xmlns:a16="http://schemas.microsoft.com/office/drawing/2014/main" id="{F117381B-7EB5-4A46-89F6-474CFA520D0C}"/>
              </a:ext>
            </a:extLst>
          </p:cNvPr>
          <p:cNvSpPr txBox="1"/>
          <p:nvPr/>
        </p:nvSpPr>
        <p:spPr>
          <a:xfrm>
            <a:off x="8286718" y="5077489"/>
            <a:ext cx="3905282" cy="1384995"/>
          </a:xfrm>
          <a:prstGeom prst="rect">
            <a:avLst/>
          </a:prstGeom>
          <a:noFill/>
        </p:spPr>
        <p:txBody>
          <a:bodyPr wrap="square" rtlCol="0">
            <a:spAutoFit/>
          </a:bodyPr>
          <a:lstStyle/>
          <a:p>
            <a:r>
              <a:rPr lang="nl-NL" sz="1400" dirty="0"/>
              <a:t>Compact maken in lengte en breedte (30x30m)</a:t>
            </a:r>
          </a:p>
          <a:p>
            <a:r>
              <a:rPr lang="nl-NL" sz="1400" dirty="0"/>
              <a:t>Centrum dichtzetten</a:t>
            </a:r>
          </a:p>
          <a:p>
            <a:r>
              <a:rPr lang="nl-NL" sz="1400" dirty="0"/>
              <a:t>Opvangen bij sterke tegenstander</a:t>
            </a:r>
          </a:p>
          <a:p>
            <a:r>
              <a:rPr lang="nl-NL" sz="1400" dirty="0"/>
              <a:t>Andere kant altijd knijpen</a:t>
            </a:r>
          </a:p>
          <a:p>
            <a:r>
              <a:rPr lang="nl-NL" sz="1400" dirty="0"/>
              <a:t>Centrale verdedigers rugdekking geven</a:t>
            </a:r>
          </a:p>
          <a:p>
            <a:endParaRPr lang="nl-NL" sz="1400" dirty="0"/>
          </a:p>
        </p:txBody>
      </p:sp>
      <p:sp>
        <p:nvSpPr>
          <p:cNvPr id="35" name="Tekstvak 34">
            <a:extLst>
              <a:ext uri="{FF2B5EF4-FFF2-40B4-BE49-F238E27FC236}">
                <a16:creationId xmlns:a16="http://schemas.microsoft.com/office/drawing/2014/main" id="{C0061E4D-AEDD-450F-8871-410FA99365D1}"/>
              </a:ext>
            </a:extLst>
          </p:cNvPr>
          <p:cNvSpPr txBox="1"/>
          <p:nvPr/>
        </p:nvSpPr>
        <p:spPr>
          <a:xfrm>
            <a:off x="8286718" y="1810675"/>
            <a:ext cx="3905282" cy="1169551"/>
          </a:xfrm>
          <a:prstGeom prst="rect">
            <a:avLst/>
          </a:prstGeom>
          <a:noFill/>
        </p:spPr>
        <p:txBody>
          <a:bodyPr wrap="square" rtlCol="0">
            <a:spAutoFit/>
          </a:bodyPr>
          <a:lstStyle/>
          <a:p>
            <a:r>
              <a:rPr lang="nl-NL" sz="1400" dirty="0"/>
              <a:t>Compact maken in lengte en breedte (30x30m)</a:t>
            </a:r>
          </a:p>
          <a:p>
            <a:r>
              <a:rPr lang="nl-NL" sz="1400" dirty="0"/>
              <a:t>Uitgangspunt kop-cirkel (HT)</a:t>
            </a:r>
          </a:p>
          <a:p>
            <a:r>
              <a:rPr lang="nl-NL" sz="1400" dirty="0"/>
              <a:t>Tegenstander lokken door het centrum te spelen</a:t>
            </a:r>
          </a:p>
          <a:p>
            <a:r>
              <a:rPr lang="nl-NL" sz="1400" dirty="0"/>
              <a:t>Andere kant altijd knijpen</a:t>
            </a:r>
          </a:p>
          <a:p>
            <a:endParaRPr lang="nl-NL" sz="1400" dirty="0"/>
          </a:p>
        </p:txBody>
      </p:sp>
      <p:sp>
        <p:nvSpPr>
          <p:cNvPr id="36" name="Tekstvak 35">
            <a:extLst>
              <a:ext uri="{FF2B5EF4-FFF2-40B4-BE49-F238E27FC236}">
                <a16:creationId xmlns:a16="http://schemas.microsoft.com/office/drawing/2014/main" id="{82F012CF-FBBE-45DA-9978-28D3802F180E}"/>
              </a:ext>
            </a:extLst>
          </p:cNvPr>
          <p:cNvSpPr txBox="1"/>
          <p:nvPr/>
        </p:nvSpPr>
        <p:spPr>
          <a:xfrm>
            <a:off x="8286718" y="3426397"/>
            <a:ext cx="3905282" cy="1384995"/>
          </a:xfrm>
          <a:prstGeom prst="rect">
            <a:avLst/>
          </a:prstGeom>
          <a:noFill/>
        </p:spPr>
        <p:txBody>
          <a:bodyPr wrap="square" rtlCol="0">
            <a:spAutoFit/>
          </a:bodyPr>
          <a:lstStyle/>
          <a:p>
            <a:r>
              <a:rPr lang="nl-NL" sz="1400" dirty="0"/>
              <a:t>Compact maken in lengte en breedte (30x30m)</a:t>
            </a:r>
          </a:p>
          <a:p>
            <a:r>
              <a:rPr lang="nl-NL" sz="1400" dirty="0"/>
              <a:t>Uitgangspunt kop-cirkel (HT)</a:t>
            </a:r>
          </a:p>
          <a:p>
            <a:r>
              <a:rPr lang="nl-NL" sz="1400" dirty="0"/>
              <a:t>Centrum dichtzetten</a:t>
            </a:r>
          </a:p>
          <a:p>
            <a:r>
              <a:rPr lang="nl-NL" sz="1400" dirty="0"/>
              <a:t>Opvangen bij sterke tegenstander</a:t>
            </a:r>
          </a:p>
          <a:p>
            <a:r>
              <a:rPr lang="nl-NL" sz="1400" dirty="0"/>
              <a:t>Andere kant altijd knijpen</a:t>
            </a:r>
          </a:p>
          <a:p>
            <a:endParaRPr lang="nl-NL" sz="1400" dirty="0"/>
          </a:p>
        </p:txBody>
      </p:sp>
    </p:spTree>
    <p:extLst>
      <p:ext uri="{BB962C8B-B14F-4D97-AF65-F5344CB8AC3E}">
        <p14:creationId xmlns:p14="http://schemas.microsoft.com/office/powerpoint/2010/main" val="42371489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2062103"/>
          </a:xfrm>
          <a:prstGeom prst="rect">
            <a:avLst/>
          </a:prstGeom>
          <a:noFill/>
        </p:spPr>
        <p:txBody>
          <a:bodyPr wrap="square" rtlCol="0">
            <a:spAutoFit/>
          </a:bodyPr>
          <a:lstStyle/>
          <a:p>
            <a:pPr algn="ctr"/>
            <a:r>
              <a:rPr lang="nl-NL" sz="3200" dirty="0">
                <a:solidFill>
                  <a:schemeClr val="bg1"/>
                </a:solidFill>
              </a:rPr>
              <a:t>Basisprincipes</a:t>
            </a:r>
          </a:p>
          <a:p>
            <a:pPr algn="ctr"/>
            <a:r>
              <a:rPr lang="nl-NL" sz="3200" dirty="0">
                <a:solidFill>
                  <a:schemeClr val="bg1"/>
                </a:solidFill>
              </a:rPr>
              <a:t>Omschakeling Verdedigen -&gt; Aanvallen</a:t>
            </a:r>
            <a:endParaRPr lang="en-GB" sz="3200" dirty="0">
              <a:solidFill>
                <a:schemeClr val="bg1"/>
              </a:solidFill>
            </a:endParaRPr>
          </a:p>
        </p:txBody>
      </p:sp>
      <p:pic>
        <p:nvPicPr>
          <p:cNvPr id="1026" name="Picture 2">
            <a:extLst>
              <a:ext uri="{FF2B5EF4-FFF2-40B4-BE49-F238E27FC236}">
                <a16:creationId xmlns:a16="http://schemas.microsoft.com/office/drawing/2014/main" id="{B701EABD-D22C-4429-926D-DBE682A0AC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405" y="0"/>
            <a:ext cx="4532313" cy="685800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Rechte verbindingslijn 2">
            <a:extLst>
              <a:ext uri="{FF2B5EF4-FFF2-40B4-BE49-F238E27FC236}">
                <a16:creationId xmlns:a16="http://schemas.microsoft.com/office/drawing/2014/main" id="{1ADB1B7E-5D98-4201-9612-AE298E919C8A}"/>
              </a:ext>
            </a:extLst>
          </p:cNvPr>
          <p:cNvCxnSpPr>
            <a:cxnSpLocks/>
          </p:cNvCxnSpPr>
          <p:nvPr/>
        </p:nvCxnSpPr>
        <p:spPr>
          <a:xfrm>
            <a:off x="3754405" y="3429000"/>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Rechte verbindingslijn 24">
            <a:extLst>
              <a:ext uri="{FF2B5EF4-FFF2-40B4-BE49-F238E27FC236}">
                <a16:creationId xmlns:a16="http://schemas.microsoft.com/office/drawing/2014/main" id="{9A6E1FDE-7AD1-43E0-B85F-1FB8B64528C7}"/>
              </a:ext>
            </a:extLst>
          </p:cNvPr>
          <p:cNvCxnSpPr>
            <a:cxnSpLocks/>
          </p:cNvCxnSpPr>
          <p:nvPr/>
        </p:nvCxnSpPr>
        <p:spPr>
          <a:xfrm>
            <a:off x="3754405" y="5077489"/>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Rechte verbindingslijn 25">
            <a:extLst>
              <a:ext uri="{FF2B5EF4-FFF2-40B4-BE49-F238E27FC236}">
                <a16:creationId xmlns:a16="http://schemas.microsoft.com/office/drawing/2014/main" id="{8EBA5A09-2C04-40A3-A4E9-69EE9B73C03E}"/>
              </a:ext>
            </a:extLst>
          </p:cNvPr>
          <p:cNvCxnSpPr>
            <a:cxnSpLocks/>
          </p:cNvCxnSpPr>
          <p:nvPr/>
        </p:nvCxnSpPr>
        <p:spPr>
          <a:xfrm>
            <a:off x="3754405" y="1813278"/>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Tekstvak 3">
            <a:extLst>
              <a:ext uri="{FF2B5EF4-FFF2-40B4-BE49-F238E27FC236}">
                <a16:creationId xmlns:a16="http://schemas.microsoft.com/office/drawing/2014/main" id="{AF2431CF-5B04-4BD2-A216-95F3252B7558}"/>
              </a:ext>
            </a:extLst>
          </p:cNvPr>
          <p:cNvSpPr txBox="1"/>
          <p:nvPr/>
        </p:nvSpPr>
        <p:spPr>
          <a:xfrm>
            <a:off x="5385807" y="663880"/>
            <a:ext cx="1269507" cy="584775"/>
          </a:xfrm>
          <a:prstGeom prst="rect">
            <a:avLst/>
          </a:prstGeom>
          <a:noFill/>
        </p:spPr>
        <p:txBody>
          <a:bodyPr wrap="square" rtlCol="0">
            <a:spAutoFit/>
          </a:bodyPr>
          <a:lstStyle/>
          <a:p>
            <a:r>
              <a:rPr lang="nl-NL" sz="3200" dirty="0"/>
              <a:t>FASE 1</a:t>
            </a:r>
            <a:endParaRPr lang="en-GB" sz="3200" dirty="0"/>
          </a:p>
        </p:txBody>
      </p:sp>
      <p:sp>
        <p:nvSpPr>
          <p:cNvPr id="31" name="Tekstvak 30">
            <a:extLst>
              <a:ext uri="{FF2B5EF4-FFF2-40B4-BE49-F238E27FC236}">
                <a16:creationId xmlns:a16="http://schemas.microsoft.com/office/drawing/2014/main" id="{0AB418B8-1F54-4BB8-A1E1-017187A33F00}"/>
              </a:ext>
            </a:extLst>
          </p:cNvPr>
          <p:cNvSpPr txBox="1"/>
          <p:nvPr/>
        </p:nvSpPr>
        <p:spPr>
          <a:xfrm>
            <a:off x="5461246" y="2258523"/>
            <a:ext cx="1269507" cy="584775"/>
          </a:xfrm>
          <a:prstGeom prst="rect">
            <a:avLst/>
          </a:prstGeom>
          <a:noFill/>
        </p:spPr>
        <p:txBody>
          <a:bodyPr wrap="square" rtlCol="0">
            <a:spAutoFit/>
          </a:bodyPr>
          <a:lstStyle/>
          <a:p>
            <a:r>
              <a:rPr lang="nl-NL" sz="3200" dirty="0"/>
              <a:t>FASE 2</a:t>
            </a:r>
            <a:endParaRPr lang="en-GB" sz="3200" dirty="0"/>
          </a:p>
        </p:txBody>
      </p:sp>
      <p:sp>
        <p:nvSpPr>
          <p:cNvPr id="32" name="Tekstvak 31">
            <a:extLst>
              <a:ext uri="{FF2B5EF4-FFF2-40B4-BE49-F238E27FC236}">
                <a16:creationId xmlns:a16="http://schemas.microsoft.com/office/drawing/2014/main" id="{AB5C70C9-62CB-4CB9-843A-B756BC152A15}"/>
              </a:ext>
            </a:extLst>
          </p:cNvPr>
          <p:cNvSpPr txBox="1"/>
          <p:nvPr/>
        </p:nvSpPr>
        <p:spPr>
          <a:xfrm>
            <a:off x="5461245" y="3960857"/>
            <a:ext cx="1269507" cy="584775"/>
          </a:xfrm>
          <a:prstGeom prst="rect">
            <a:avLst/>
          </a:prstGeom>
          <a:noFill/>
        </p:spPr>
        <p:txBody>
          <a:bodyPr wrap="square" rtlCol="0">
            <a:spAutoFit/>
          </a:bodyPr>
          <a:lstStyle/>
          <a:p>
            <a:r>
              <a:rPr lang="nl-NL" sz="3200" dirty="0"/>
              <a:t>FASE 3</a:t>
            </a:r>
            <a:endParaRPr lang="en-GB" sz="3200" dirty="0"/>
          </a:p>
        </p:txBody>
      </p:sp>
      <p:sp>
        <p:nvSpPr>
          <p:cNvPr id="33" name="Tekstvak 32">
            <a:extLst>
              <a:ext uri="{FF2B5EF4-FFF2-40B4-BE49-F238E27FC236}">
                <a16:creationId xmlns:a16="http://schemas.microsoft.com/office/drawing/2014/main" id="{0D40A1B3-24DB-4316-8C48-4D1887FCCA5F}"/>
              </a:ext>
            </a:extLst>
          </p:cNvPr>
          <p:cNvSpPr txBox="1"/>
          <p:nvPr/>
        </p:nvSpPr>
        <p:spPr>
          <a:xfrm>
            <a:off x="5461244" y="5609345"/>
            <a:ext cx="1269507" cy="584775"/>
          </a:xfrm>
          <a:prstGeom prst="rect">
            <a:avLst/>
          </a:prstGeom>
          <a:noFill/>
        </p:spPr>
        <p:txBody>
          <a:bodyPr wrap="square" rtlCol="0">
            <a:spAutoFit/>
          </a:bodyPr>
          <a:lstStyle/>
          <a:p>
            <a:r>
              <a:rPr lang="nl-NL" sz="3200" dirty="0"/>
              <a:t>FASE 4</a:t>
            </a:r>
            <a:endParaRPr lang="en-GB" sz="3200" dirty="0"/>
          </a:p>
        </p:txBody>
      </p:sp>
      <p:sp>
        <p:nvSpPr>
          <p:cNvPr id="8" name="Tekstvak 7">
            <a:extLst>
              <a:ext uri="{FF2B5EF4-FFF2-40B4-BE49-F238E27FC236}">
                <a16:creationId xmlns:a16="http://schemas.microsoft.com/office/drawing/2014/main" id="{F27929BC-47D6-4E8A-95C5-F0385C515AF7}"/>
              </a:ext>
            </a:extLst>
          </p:cNvPr>
          <p:cNvSpPr txBox="1"/>
          <p:nvPr/>
        </p:nvSpPr>
        <p:spPr>
          <a:xfrm>
            <a:off x="8286718" y="0"/>
            <a:ext cx="3905282" cy="1600438"/>
          </a:xfrm>
          <a:prstGeom prst="rect">
            <a:avLst/>
          </a:prstGeom>
          <a:noFill/>
        </p:spPr>
        <p:txBody>
          <a:bodyPr wrap="square" rtlCol="0">
            <a:spAutoFit/>
          </a:bodyPr>
          <a:lstStyle/>
          <a:p>
            <a:r>
              <a:rPr lang="nl-NL" sz="1400" dirty="0"/>
              <a:t>Altijd naar voren handelen</a:t>
            </a:r>
          </a:p>
          <a:p>
            <a:r>
              <a:rPr lang="nl-NL" sz="1400" dirty="0"/>
              <a:t>Balvast in een dribbel of pass</a:t>
            </a:r>
          </a:p>
          <a:p>
            <a:r>
              <a:rPr lang="nl-NL" sz="1400" dirty="0"/>
              <a:t>Snelle vrije trap/ingooi of spelhervatting</a:t>
            </a:r>
          </a:p>
          <a:p>
            <a:r>
              <a:rPr lang="nl-NL" sz="1400" dirty="0"/>
              <a:t>Onderlinge afstanden klein houden</a:t>
            </a:r>
            <a:br>
              <a:rPr lang="nl-NL" sz="1400" dirty="0"/>
            </a:br>
            <a:r>
              <a:rPr lang="nl-NL" sz="1400" dirty="0"/>
              <a:t>Hoog tempo</a:t>
            </a:r>
            <a:br>
              <a:rPr lang="nl-NL" sz="1400" dirty="0"/>
            </a:br>
            <a:r>
              <a:rPr lang="nl-NL" sz="1400" dirty="0"/>
              <a:t>veld groot maken</a:t>
            </a:r>
          </a:p>
          <a:p>
            <a:endParaRPr lang="nl-NL" sz="1400" dirty="0"/>
          </a:p>
        </p:txBody>
      </p:sp>
      <p:sp>
        <p:nvSpPr>
          <p:cNvPr id="34" name="Tekstvak 33">
            <a:extLst>
              <a:ext uri="{FF2B5EF4-FFF2-40B4-BE49-F238E27FC236}">
                <a16:creationId xmlns:a16="http://schemas.microsoft.com/office/drawing/2014/main" id="{F117381B-7EB5-4A46-89F6-474CFA520D0C}"/>
              </a:ext>
            </a:extLst>
          </p:cNvPr>
          <p:cNvSpPr txBox="1"/>
          <p:nvPr/>
        </p:nvSpPr>
        <p:spPr>
          <a:xfrm>
            <a:off x="8286718" y="5077489"/>
            <a:ext cx="3905282" cy="1815882"/>
          </a:xfrm>
          <a:prstGeom prst="rect">
            <a:avLst/>
          </a:prstGeom>
          <a:noFill/>
        </p:spPr>
        <p:txBody>
          <a:bodyPr wrap="square" rtlCol="0">
            <a:spAutoFit/>
          </a:bodyPr>
          <a:lstStyle/>
          <a:p>
            <a:r>
              <a:rPr lang="nl-NL" sz="1400" dirty="0"/>
              <a:t>Loopacties vooruit en bijsluiten explosief en op topsnelheid</a:t>
            </a:r>
          </a:p>
          <a:p>
            <a:r>
              <a:rPr lang="nl-NL" sz="1400" dirty="0"/>
              <a:t>Inspelen en </a:t>
            </a:r>
            <a:r>
              <a:rPr lang="nl-NL" sz="1400" dirty="0" err="1"/>
              <a:t>doorbewegen</a:t>
            </a:r>
            <a:endParaRPr lang="nl-NL" sz="1400" dirty="0"/>
          </a:p>
          <a:p>
            <a:r>
              <a:rPr lang="nl-NL" sz="1400" dirty="0"/>
              <a:t>Snelle vrije trap/ingooi of spelhervatting</a:t>
            </a:r>
          </a:p>
          <a:p>
            <a:r>
              <a:rPr lang="nl-NL" sz="1400" dirty="0"/>
              <a:t>Veld groot maken</a:t>
            </a:r>
            <a:br>
              <a:rPr lang="nl-NL" sz="1400" dirty="0"/>
            </a:br>
            <a:r>
              <a:rPr lang="nl-NL" sz="1400" dirty="0"/>
              <a:t>Hoog tempo</a:t>
            </a:r>
          </a:p>
          <a:p>
            <a:r>
              <a:rPr lang="nl-NL" sz="1400" dirty="0"/>
              <a:t>Rest-aanval altijd aanspeelbaar zijn</a:t>
            </a:r>
            <a:br>
              <a:rPr lang="nl-NL" sz="1400" dirty="0"/>
            </a:br>
            <a:r>
              <a:rPr lang="nl-NL" sz="1400" dirty="0"/>
              <a:t>Overtal </a:t>
            </a:r>
            <a:r>
              <a:rPr lang="nl-NL" sz="1400" dirty="0" err="1"/>
              <a:t>creeëren</a:t>
            </a:r>
            <a:endParaRPr lang="nl-NL" sz="1400" dirty="0"/>
          </a:p>
        </p:txBody>
      </p:sp>
      <p:sp>
        <p:nvSpPr>
          <p:cNvPr id="35" name="Tekstvak 34">
            <a:extLst>
              <a:ext uri="{FF2B5EF4-FFF2-40B4-BE49-F238E27FC236}">
                <a16:creationId xmlns:a16="http://schemas.microsoft.com/office/drawing/2014/main" id="{C0061E4D-AEDD-450F-8871-410FA99365D1}"/>
              </a:ext>
            </a:extLst>
          </p:cNvPr>
          <p:cNvSpPr txBox="1"/>
          <p:nvPr/>
        </p:nvSpPr>
        <p:spPr>
          <a:xfrm>
            <a:off x="8286718" y="1810675"/>
            <a:ext cx="3905282" cy="1815882"/>
          </a:xfrm>
          <a:prstGeom prst="rect">
            <a:avLst/>
          </a:prstGeom>
          <a:noFill/>
        </p:spPr>
        <p:txBody>
          <a:bodyPr wrap="square" rtlCol="0">
            <a:spAutoFit/>
          </a:bodyPr>
          <a:lstStyle/>
          <a:p>
            <a:r>
              <a:rPr lang="nl-NL" sz="1400" dirty="0"/>
              <a:t>Balverovering met als doel/actie een tegenaanval inzetten</a:t>
            </a:r>
          </a:p>
          <a:p>
            <a:r>
              <a:rPr lang="nl-NL" sz="1400" dirty="0"/>
              <a:t>Altijd naar voren handelen</a:t>
            </a:r>
          </a:p>
          <a:p>
            <a:r>
              <a:rPr lang="nl-NL" sz="1400" dirty="0"/>
              <a:t>Balvast in een dribbel of pass</a:t>
            </a:r>
          </a:p>
          <a:p>
            <a:r>
              <a:rPr lang="nl-NL" sz="1400" dirty="0"/>
              <a:t>Snelle vrije trap/ingooi of spelhervatting</a:t>
            </a:r>
            <a:br>
              <a:rPr lang="nl-NL" sz="1400" dirty="0"/>
            </a:br>
            <a:r>
              <a:rPr lang="nl-NL" sz="1400" dirty="0"/>
              <a:t>Hoog tempo</a:t>
            </a:r>
            <a:br>
              <a:rPr lang="nl-NL" sz="1400" dirty="0"/>
            </a:br>
            <a:r>
              <a:rPr lang="nl-NL" sz="1400" dirty="0"/>
              <a:t>Veld groot maken</a:t>
            </a:r>
            <a:br>
              <a:rPr lang="nl-NL" sz="1400" dirty="0"/>
            </a:br>
            <a:endParaRPr lang="nl-NL" sz="1400" dirty="0"/>
          </a:p>
        </p:txBody>
      </p:sp>
      <p:sp>
        <p:nvSpPr>
          <p:cNvPr id="36" name="Tekstvak 35">
            <a:extLst>
              <a:ext uri="{FF2B5EF4-FFF2-40B4-BE49-F238E27FC236}">
                <a16:creationId xmlns:a16="http://schemas.microsoft.com/office/drawing/2014/main" id="{82F012CF-FBBE-45DA-9978-28D3802F180E}"/>
              </a:ext>
            </a:extLst>
          </p:cNvPr>
          <p:cNvSpPr txBox="1"/>
          <p:nvPr/>
        </p:nvSpPr>
        <p:spPr>
          <a:xfrm>
            <a:off x="8286718" y="3426397"/>
            <a:ext cx="3905282" cy="1600438"/>
          </a:xfrm>
          <a:prstGeom prst="rect">
            <a:avLst/>
          </a:prstGeom>
          <a:noFill/>
        </p:spPr>
        <p:txBody>
          <a:bodyPr wrap="square" rtlCol="0">
            <a:spAutoFit/>
          </a:bodyPr>
          <a:lstStyle/>
          <a:p>
            <a:r>
              <a:rPr lang="nl-NL" sz="1400" dirty="0"/>
              <a:t>Loopacties vooruit en bijsluiten explosief en op topsnelheid</a:t>
            </a:r>
          </a:p>
          <a:p>
            <a:r>
              <a:rPr lang="nl-NL" sz="1400" dirty="0"/>
              <a:t>Inspelen en </a:t>
            </a:r>
            <a:r>
              <a:rPr lang="nl-NL" sz="1400" dirty="0" err="1"/>
              <a:t>doorbewegen</a:t>
            </a:r>
            <a:endParaRPr lang="nl-NL" sz="1400" dirty="0"/>
          </a:p>
          <a:p>
            <a:r>
              <a:rPr lang="nl-NL" sz="1400" dirty="0"/>
              <a:t>Snelle vrije trap/ingooi of spelhervatting</a:t>
            </a:r>
          </a:p>
          <a:p>
            <a:r>
              <a:rPr lang="nl-NL" sz="1400" dirty="0"/>
              <a:t>Veld groot maken</a:t>
            </a:r>
            <a:br>
              <a:rPr lang="nl-NL" sz="1400" dirty="0"/>
            </a:br>
            <a:r>
              <a:rPr lang="nl-NL" sz="1400" dirty="0"/>
              <a:t>Hoog tempo</a:t>
            </a:r>
          </a:p>
          <a:p>
            <a:r>
              <a:rPr lang="nl-NL" sz="1400" dirty="0"/>
              <a:t>Rest-aanval altijd aanspeelbaar zijn</a:t>
            </a:r>
          </a:p>
        </p:txBody>
      </p:sp>
    </p:spTree>
    <p:extLst>
      <p:ext uri="{BB962C8B-B14F-4D97-AF65-F5344CB8AC3E}">
        <p14:creationId xmlns:p14="http://schemas.microsoft.com/office/powerpoint/2010/main" val="41974171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Basisprincipes Aanvallen</a:t>
            </a:r>
            <a:endParaRPr lang="en-GB" sz="3200" dirty="0">
              <a:solidFill>
                <a:schemeClr val="bg1"/>
              </a:solidFill>
            </a:endParaRPr>
          </a:p>
        </p:txBody>
      </p:sp>
      <p:pic>
        <p:nvPicPr>
          <p:cNvPr id="1026" name="Picture 2">
            <a:extLst>
              <a:ext uri="{FF2B5EF4-FFF2-40B4-BE49-F238E27FC236}">
                <a16:creationId xmlns:a16="http://schemas.microsoft.com/office/drawing/2014/main" id="{B701EABD-D22C-4429-926D-DBE682A0AC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405" y="0"/>
            <a:ext cx="4532313" cy="685800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Rechte verbindingslijn 2">
            <a:extLst>
              <a:ext uri="{FF2B5EF4-FFF2-40B4-BE49-F238E27FC236}">
                <a16:creationId xmlns:a16="http://schemas.microsoft.com/office/drawing/2014/main" id="{1ADB1B7E-5D98-4201-9612-AE298E919C8A}"/>
              </a:ext>
            </a:extLst>
          </p:cNvPr>
          <p:cNvCxnSpPr>
            <a:cxnSpLocks/>
          </p:cNvCxnSpPr>
          <p:nvPr/>
        </p:nvCxnSpPr>
        <p:spPr>
          <a:xfrm>
            <a:off x="3754405" y="3429000"/>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Rechte verbindingslijn 24">
            <a:extLst>
              <a:ext uri="{FF2B5EF4-FFF2-40B4-BE49-F238E27FC236}">
                <a16:creationId xmlns:a16="http://schemas.microsoft.com/office/drawing/2014/main" id="{9A6E1FDE-7AD1-43E0-B85F-1FB8B64528C7}"/>
              </a:ext>
            </a:extLst>
          </p:cNvPr>
          <p:cNvCxnSpPr>
            <a:cxnSpLocks/>
          </p:cNvCxnSpPr>
          <p:nvPr/>
        </p:nvCxnSpPr>
        <p:spPr>
          <a:xfrm>
            <a:off x="3754405" y="5077489"/>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Rechte verbindingslijn 25">
            <a:extLst>
              <a:ext uri="{FF2B5EF4-FFF2-40B4-BE49-F238E27FC236}">
                <a16:creationId xmlns:a16="http://schemas.microsoft.com/office/drawing/2014/main" id="{8EBA5A09-2C04-40A3-A4E9-69EE9B73C03E}"/>
              </a:ext>
            </a:extLst>
          </p:cNvPr>
          <p:cNvCxnSpPr>
            <a:cxnSpLocks/>
          </p:cNvCxnSpPr>
          <p:nvPr/>
        </p:nvCxnSpPr>
        <p:spPr>
          <a:xfrm>
            <a:off x="3754405" y="1813278"/>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Tekstvak 3">
            <a:extLst>
              <a:ext uri="{FF2B5EF4-FFF2-40B4-BE49-F238E27FC236}">
                <a16:creationId xmlns:a16="http://schemas.microsoft.com/office/drawing/2014/main" id="{AF2431CF-5B04-4BD2-A216-95F3252B7558}"/>
              </a:ext>
            </a:extLst>
          </p:cNvPr>
          <p:cNvSpPr txBox="1"/>
          <p:nvPr/>
        </p:nvSpPr>
        <p:spPr>
          <a:xfrm>
            <a:off x="5385807" y="663880"/>
            <a:ext cx="1269507" cy="584775"/>
          </a:xfrm>
          <a:prstGeom prst="rect">
            <a:avLst/>
          </a:prstGeom>
          <a:noFill/>
        </p:spPr>
        <p:txBody>
          <a:bodyPr wrap="square" rtlCol="0">
            <a:spAutoFit/>
          </a:bodyPr>
          <a:lstStyle/>
          <a:p>
            <a:r>
              <a:rPr lang="nl-NL" sz="3200" dirty="0"/>
              <a:t>FASE 4</a:t>
            </a:r>
            <a:endParaRPr lang="en-GB" sz="3200" dirty="0"/>
          </a:p>
        </p:txBody>
      </p:sp>
      <p:sp>
        <p:nvSpPr>
          <p:cNvPr id="31" name="Tekstvak 30">
            <a:extLst>
              <a:ext uri="{FF2B5EF4-FFF2-40B4-BE49-F238E27FC236}">
                <a16:creationId xmlns:a16="http://schemas.microsoft.com/office/drawing/2014/main" id="{0AB418B8-1F54-4BB8-A1E1-017187A33F00}"/>
              </a:ext>
            </a:extLst>
          </p:cNvPr>
          <p:cNvSpPr txBox="1"/>
          <p:nvPr/>
        </p:nvSpPr>
        <p:spPr>
          <a:xfrm>
            <a:off x="5461246" y="2258523"/>
            <a:ext cx="1269507" cy="584775"/>
          </a:xfrm>
          <a:prstGeom prst="rect">
            <a:avLst/>
          </a:prstGeom>
          <a:noFill/>
        </p:spPr>
        <p:txBody>
          <a:bodyPr wrap="square" rtlCol="0">
            <a:spAutoFit/>
          </a:bodyPr>
          <a:lstStyle/>
          <a:p>
            <a:r>
              <a:rPr lang="nl-NL" sz="3200" dirty="0"/>
              <a:t>FASE 3</a:t>
            </a:r>
            <a:endParaRPr lang="en-GB" sz="3200" dirty="0"/>
          </a:p>
        </p:txBody>
      </p:sp>
      <p:sp>
        <p:nvSpPr>
          <p:cNvPr id="32" name="Tekstvak 31">
            <a:extLst>
              <a:ext uri="{FF2B5EF4-FFF2-40B4-BE49-F238E27FC236}">
                <a16:creationId xmlns:a16="http://schemas.microsoft.com/office/drawing/2014/main" id="{AB5C70C9-62CB-4CB9-843A-B756BC152A15}"/>
              </a:ext>
            </a:extLst>
          </p:cNvPr>
          <p:cNvSpPr txBox="1"/>
          <p:nvPr/>
        </p:nvSpPr>
        <p:spPr>
          <a:xfrm>
            <a:off x="5461245" y="3960857"/>
            <a:ext cx="1269507" cy="584775"/>
          </a:xfrm>
          <a:prstGeom prst="rect">
            <a:avLst/>
          </a:prstGeom>
          <a:noFill/>
        </p:spPr>
        <p:txBody>
          <a:bodyPr wrap="square" rtlCol="0">
            <a:spAutoFit/>
          </a:bodyPr>
          <a:lstStyle/>
          <a:p>
            <a:r>
              <a:rPr lang="nl-NL" sz="3200" dirty="0"/>
              <a:t>FASE 2</a:t>
            </a:r>
            <a:endParaRPr lang="en-GB" sz="3200" dirty="0"/>
          </a:p>
        </p:txBody>
      </p:sp>
      <p:sp>
        <p:nvSpPr>
          <p:cNvPr id="33" name="Tekstvak 32">
            <a:extLst>
              <a:ext uri="{FF2B5EF4-FFF2-40B4-BE49-F238E27FC236}">
                <a16:creationId xmlns:a16="http://schemas.microsoft.com/office/drawing/2014/main" id="{0D40A1B3-24DB-4316-8C48-4D1887FCCA5F}"/>
              </a:ext>
            </a:extLst>
          </p:cNvPr>
          <p:cNvSpPr txBox="1"/>
          <p:nvPr/>
        </p:nvSpPr>
        <p:spPr>
          <a:xfrm>
            <a:off x="5461244" y="5609345"/>
            <a:ext cx="1269507" cy="584775"/>
          </a:xfrm>
          <a:prstGeom prst="rect">
            <a:avLst/>
          </a:prstGeom>
          <a:noFill/>
        </p:spPr>
        <p:txBody>
          <a:bodyPr wrap="square" rtlCol="0">
            <a:spAutoFit/>
          </a:bodyPr>
          <a:lstStyle/>
          <a:p>
            <a:r>
              <a:rPr lang="nl-NL" sz="3200" dirty="0"/>
              <a:t>FASE 1</a:t>
            </a:r>
            <a:endParaRPr lang="en-GB" sz="3200" dirty="0"/>
          </a:p>
        </p:txBody>
      </p:sp>
      <p:sp>
        <p:nvSpPr>
          <p:cNvPr id="8" name="Tekstvak 7">
            <a:extLst>
              <a:ext uri="{FF2B5EF4-FFF2-40B4-BE49-F238E27FC236}">
                <a16:creationId xmlns:a16="http://schemas.microsoft.com/office/drawing/2014/main" id="{F27929BC-47D6-4E8A-95C5-F0385C515AF7}"/>
              </a:ext>
            </a:extLst>
          </p:cNvPr>
          <p:cNvSpPr txBox="1"/>
          <p:nvPr/>
        </p:nvSpPr>
        <p:spPr>
          <a:xfrm>
            <a:off x="8286718" y="0"/>
            <a:ext cx="3905282" cy="1600438"/>
          </a:xfrm>
          <a:prstGeom prst="rect">
            <a:avLst/>
          </a:prstGeom>
          <a:noFill/>
        </p:spPr>
        <p:txBody>
          <a:bodyPr wrap="square" rtlCol="0">
            <a:spAutoFit/>
          </a:bodyPr>
          <a:lstStyle/>
          <a:p>
            <a:r>
              <a:rPr lang="nl-NL" sz="1400" dirty="0"/>
              <a:t>Hoog baltempo</a:t>
            </a:r>
          </a:p>
          <a:p>
            <a:r>
              <a:rPr lang="nl-NL" sz="1400" dirty="0"/>
              <a:t>Vrijheid in loopacties, creativiteit</a:t>
            </a:r>
          </a:p>
          <a:p>
            <a:r>
              <a:rPr lang="nl-NL" sz="1400" dirty="0"/>
              <a:t>Groot speelveld</a:t>
            </a:r>
          </a:p>
          <a:p>
            <a:r>
              <a:rPr lang="nl-NL" sz="1400" dirty="0"/>
              <a:t>Bewaken restverdediging</a:t>
            </a:r>
          </a:p>
          <a:p>
            <a:r>
              <a:rPr lang="nl-NL" sz="1400" dirty="0"/>
              <a:t>Stel tegenstander voor keuzes</a:t>
            </a:r>
          </a:p>
          <a:p>
            <a:r>
              <a:rPr lang="nl-NL" sz="1400" dirty="0"/>
              <a:t>Diepte voor breedte</a:t>
            </a:r>
          </a:p>
          <a:p>
            <a:endParaRPr lang="nl-NL" sz="1400" dirty="0"/>
          </a:p>
        </p:txBody>
      </p:sp>
      <p:sp>
        <p:nvSpPr>
          <p:cNvPr id="34" name="Tekstvak 33">
            <a:extLst>
              <a:ext uri="{FF2B5EF4-FFF2-40B4-BE49-F238E27FC236}">
                <a16:creationId xmlns:a16="http://schemas.microsoft.com/office/drawing/2014/main" id="{F117381B-7EB5-4A46-89F6-474CFA520D0C}"/>
              </a:ext>
            </a:extLst>
          </p:cNvPr>
          <p:cNvSpPr txBox="1"/>
          <p:nvPr/>
        </p:nvSpPr>
        <p:spPr>
          <a:xfrm>
            <a:off x="8286718" y="5077489"/>
            <a:ext cx="3905282" cy="1169551"/>
          </a:xfrm>
          <a:prstGeom prst="rect">
            <a:avLst/>
          </a:prstGeom>
          <a:noFill/>
        </p:spPr>
        <p:txBody>
          <a:bodyPr wrap="square" rtlCol="0">
            <a:spAutoFit/>
          </a:bodyPr>
          <a:lstStyle/>
          <a:p>
            <a:r>
              <a:rPr lang="nl-NL" sz="1400" dirty="0"/>
              <a:t>Weinig risico in de passing</a:t>
            </a:r>
          </a:p>
          <a:p>
            <a:r>
              <a:rPr lang="nl-NL" sz="1400" dirty="0"/>
              <a:t>Uitgangspunt is opbouw vanaf de keeper</a:t>
            </a:r>
          </a:p>
          <a:p>
            <a:r>
              <a:rPr lang="nl-NL" sz="1400" dirty="0"/>
              <a:t>Creëren van een overtal rondom de bal</a:t>
            </a:r>
          </a:p>
          <a:p>
            <a:r>
              <a:rPr lang="nl-NL" sz="1400" dirty="0"/>
              <a:t>Hoog bal tempo</a:t>
            </a:r>
          </a:p>
          <a:p>
            <a:endParaRPr lang="nl-NL" sz="1400" dirty="0"/>
          </a:p>
        </p:txBody>
      </p:sp>
      <p:sp>
        <p:nvSpPr>
          <p:cNvPr id="35" name="Tekstvak 34">
            <a:extLst>
              <a:ext uri="{FF2B5EF4-FFF2-40B4-BE49-F238E27FC236}">
                <a16:creationId xmlns:a16="http://schemas.microsoft.com/office/drawing/2014/main" id="{C0061E4D-AEDD-450F-8871-410FA99365D1}"/>
              </a:ext>
            </a:extLst>
          </p:cNvPr>
          <p:cNvSpPr txBox="1"/>
          <p:nvPr/>
        </p:nvSpPr>
        <p:spPr>
          <a:xfrm>
            <a:off x="8286718" y="1810675"/>
            <a:ext cx="3905282" cy="1600438"/>
          </a:xfrm>
          <a:prstGeom prst="rect">
            <a:avLst/>
          </a:prstGeom>
          <a:noFill/>
        </p:spPr>
        <p:txBody>
          <a:bodyPr wrap="square" rtlCol="0">
            <a:spAutoFit/>
          </a:bodyPr>
          <a:lstStyle/>
          <a:p>
            <a:r>
              <a:rPr lang="nl-NL" sz="1400" dirty="0"/>
              <a:t>Weinig risico in de passing</a:t>
            </a:r>
          </a:p>
          <a:p>
            <a:r>
              <a:rPr lang="nl-NL" sz="1400" dirty="0"/>
              <a:t>Vrijheid in loopacties, creativiteit</a:t>
            </a:r>
          </a:p>
          <a:p>
            <a:r>
              <a:rPr lang="nl-NL" sz="1400" dirty="0"/>
              <a:t>Creëren van een overtal rondom de bal</a:t>
            </a:r>
          </a:p>
          <a:p>
            <a:r>
              <a:rPr lang="nl-NL" sz="1400" dirty="0"/>
              <a:t>Hoog bal tempo</a:t>
            </a:r>
          </a:p>
          <a:p>
            <a:r>
              <a:rPr lang="nl-NL" sz="1400" dirty="0"/>
              <a:t>Diepte voor breedte</a:t>
            </a:r>
          </a:p>
          <a:p>
            <a:r>
              <a:rPr lang="nl-NL" sz="1400" dirty="0"/>
              <a:t>Bewaken restverdediging</a:t>
            </a:r>
          </a:p>
          <a:p>
            <a:r>
              <a:rPr lang="nl-NL" sz="1400" dirty="0"/>
              <a:t>Stel tegenstander voor keuzes</a:t>
            </a:r>
          </a:p>
        </p:txBody>
      </p:sp>
      <p:sp>
        <p:nvSpPr>
          <p:cNvPr id="36" name="Tekstvak 35">
            <a:extLst>
              <a:ext uri="{FF2B5EF4-FFF2-40B4-BE49-F238E27FC236}">
                <a16:creationId xmlns:a16="http://schemas.microsoft.com/office/drawing/2014/main" id="{82F012CF-FBBE-45DA-9978-28D3802F180E}"/>
              </a:ext>
            </a:extLst>
          </p:cNvPr>
          <p:cNvSpPr txBox="1"/>
          <p:nvPr/>
        </p:nvSpPr>
        <p:spPr>
          <a:xfrm>
            <a:off x="8286718" y="3426397"/>
            <a:ext cx="3905282" cy="1384995"/>
          </a:xfrm>
          <a:prstGeom prst="rect">
            <a:avLst/>
          </a:prstGeom>
          <a:noFill/>
        </p:spPr>
        <p:txBody>
          <a:bodyPr wrap="square" rtlCol="0">
            <a:spAutoFit/>
          </a:bodyPr>
          <a:lstStyle/>
          <a:p>
            <a:r>
              <a:rPr lang="nl-NL" sz="1400" dirty="0"/>
              <a:t>Weinig risico in de passing</a:t>
            </a:r>
          </a:p>
          <a:p>
            <a:r>
              <a:rPr lang="nl-NL" sz="1400" dirty="0"/>
              <a:t>Uitgangspunt is opbouw vanaf de keeper</a:t>
            </a:r>
          </a:p>
          <a:p>
            <a:r>
              <a:rPr lang="nl-NL" sz="1400" dirty="0"/>
              <a:t>Creëren van een overtal rondom de bal</a:t>
            </a:r>
          </a:p>
          <a:p>
            <a:r>
              <a:rPr lang="nl-NL" sz="1400" dirty="0"/>
              <a:t>Hoog baltempo</a:t>
            </a:r>
          </a:p>
          <a:p>
            <a:r>
              <a:rPr lang="nl-NL" sz="1400" dirty="0"/>
              <a:t>Diepte voor breedte</a:t>
            </a:r>
          </a:p>
          <a:p>
            <a:r>
              <a:rPr lang="nl-NL" sz="1400" dirty="0"/>
              <a:t>Bewaken restverdediging</a:t>
            </a:r>
          </a:p>
        </p:txBody>
      </p:sp>
    </p:spTree>
    <p:extLst>
      <p:ext uri="{BB962C8B-B14F-4D97-AF65-F5344CB8AC3E}">
        <p14:creationId xmlns:p14="http://schemas.microsoft.com/office/powerpoint/2010/main" val="100366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2062103"/>
          </a:xfrm>
          <a:prstGeom prst="rect">
            <a:avLst/>
          </a:prstGeom>
          <a:noFill/>
        </p:spPr>
        <p:txBody>
          <a:bodyPr wrap="square" rtlCol="0">
            <a:spAutoFit/>
          </a:bodyPr>
          <a:lstStyle/>
          <a:p>
            <a:pPr algn="ctr"/>
            <a:r>
              <a:rPr lang="nl-NL" sz="3200" dirty="0">
                <a:solidFill>
                  <a:schemeClr val="bg1"/>
                </a:solidFill>
              </a:rPr>
              <a:t>Basisprincipes</a:t>
            </a:r>
          </a:p>
          <a:p>
            <a:pPr algn="ctr"/>
            <a:r>
              <a:rPr lang="nl-NL" sz="3200" dirty="0">
                <a:solidFill>
                  <a:schemeClr val="bg1"/>
                </a:solidFill>
              </a:rPr>
              <a:t>Omschakeling Aanvallen -&gt; Verdedigen</a:t>
            </a:r>
            <a:endParaRPr lang="en-GB" sz="3200" dirty="0">
              <a:solidFill>
                <a:schemeClr val="bg1"/>
              </a:solidFill>
            </a:endParaRPr>
          </a:p>
        </p:txBody>
      </p:sp>
      <p:pic>
        <p:nvPicPr>
          <p:cNvPr id="1026" name="Picture 2">
            <a:extLst>
              <a:ext uri="{FF2B5EF4-FFF2-40B4-BE49-F238E27FC236}">
                <a16:creationId xmlns:a16="http://schemas.microsoft.com/office/drawing/2014/main" id="{B701EABD-D22C-4429-926D-DBE682A0AC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405" y="0"/>
            <a:ext cx="4532313" cy="685800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Rechte verbindingslijn 2">
            <a:extLst>
              <a:ext uri="{FF2B5EF4-FFF2-40B4-BE49-F238E27FC236}">
                <a16:creationId xmlns:a16="http://schemas.microsoft.com/office/drawing/2014/main" id="{1ADB1B7E-5D98-4201-9612-AE298E919C8A}"/>
              </a:ext>
            </a:extLst>
          </p:cNvPr>
          <p:cNvCxnSpPr>
            <a:cxnSpLocks/>
          </p:cNvCxnSpPr>
          <p:nvPr/>
        </p:nvCxnSpPr>
        <p:spPr>
          <a:xfrm>
            <a:off x="3754405" y="3429000"/>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Rechte verbindingslijn 24">
            <a:extLst>
              <a:ext uri="{FF2B5EF4-FFF2-40B4-BE49-F238E27FC236}">
                <a16:creationId xmlns:a16="http://schemas.microsoft.com/office/drawing/2014/main" id="{9A6E1FDE-7AD1-43E0-B85F-1FB8B64528C7}"/>
              </a:ext>
            </a:extLst>
          </p:cNvPr>
          <p:cNvCxnSpPr>
            <a:cxnSpLocks/>
          </p:cNvCxnSpPr>
          <p:nvPr/>
        </p:nvCxnSpPr>
        <p:spPr>
          <a:xfrm>
            <a:off x="3754405" y="5077489"/>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Rechte verbindingslijn 25">
            <a:extLst>
              <a:ext uri="{FF2B5EF4-FFF2-40B4-BE49-F238E27FC236}">
                <a16:creationId xmlns:a16="http://schemas.microsoft.com/office/drawing/2014/main" id="{8EBA5A09-2C04-40A3-A4E9-69EE9B73C03E}"/>
              </a:ext>
            </a:extLst>
          </p:cNvPr>
          <p:cNvCxnSpPr>
            <a:cxnSpLocks/>
          </p:cNvCxnSpPr>
          <p:nvPr/>
        </p:nvCxnSpPr>
        <p:spPr>
          <a:xfrm>
            <a:off x="3754405" y="1813278"/>
            <a:ext cx="8437595"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Tekstvak 3">
            <a:extLst>
              <a:ext uri="{FF2B5EF4-FFF2-40B4-BE49-F238E27FC236}">
                <a16:creationId xmlns:a16="http://schemas.microsoft.com/office/drawing/2014/main" id="{AF2431CF-5B04-4BD2-A216-95F3252B7558}"/>
              </a:ext>
            </a:extLst>
          </p:cNvPr>
          <p:cNvSpPr txBox="1"/>
          <p:nvPr/>
        </p:nvSpPr>
        <p:spPr>
          <a:xfrm>
            <a:off x="5385807" y="663880"/>
            <a:ext cx="1269507" cy="584775"/>
          </a:xfrm>
          <a:prstGeom prst="rect">
            <a:avLst/>
          </a:prstGeom>
          <a:noFill/>
        </p:spPr>
        <p:txBody>
          <a:bodyPr wrap="square" rtlCol="0">
            <a:spAutoFit/>
          </a:bodyPr>
          <a:lstStyle/>
          <a:p>
            <a:r>
              <a:rPr lang="nl-NL" sz="3200" dirty="0"/>
              <a:t>FASE 1</a:t>
            </a:r>
            <a:endParaRPr lang="en-GB" sz="3200" dirty="0"/>
          </a:p>
        </p:txBody>
      </p:sp>
      <p:sp>
        <p:nvSpPr>
          <p:cNvPr id="31" name="Tekstvak 30">
            <a:extLst>
              <a:ext uri="{FF2B5EF4-FFF2-40B4-BE49-F238E27FC236}">
                <a16:creationId xmlns:a16="http://schemas.microsoft.com/office/drawing/2014/main" id="{0AB418B8-1F54-4BB8-A1E1-017187A33F00}"/>
              </a:ext>
            </a:extLst>
          </p:cNvPr>
          <p:cNvSpPr txBox="1"/>
          <p:nvPr/>
        </p:nvSpPr>
        <p:spPr>
          <a:xfrm>
            <a:off x="5461246" y="2258523"/>
            <a:ext cx="1269507" cy="584775"/>
          </a:xfrm>
          <a:prstGeom prst="rect">
            <a:avLst/>
          </a:prstGeom>
          <a:noFill/>
        </p:spPr>
        <p:txBody>
          <a:bodyPr wrap="square" rtlCol="0">
            <a:spAutoFit/>
          </a:bodyPr>
          <a:lstStyle/>
          <a:p>
            <a:r>
              <a:rPr lang="nl-NL" sz="3200" dirty="0"/>
              <a:t>FASE 2</a:t>
            </a:r>
            <a:endParaRPr lang="en-GB" sz="3200" dirty="0"/>
          </a:p>
        </p:txBody>
      </p:sp>
      <p:sp>
        <p:nvSpPr>
          <p:cNvPr id="32" name="Tekstvak 31">
            <a:extLst>
              <a:ext uri="{FF2B5EF4-FFF2-40B4-BE49-F238E27FC236}">
                <a16:creationId xmlns:a16="http://schemas.microsoft.com/office/drawing/2014/main" id="{AB5C70C9-62CB-4CB9-843A-B756BC152A15}"/>
              </a:ext>
            </a:extLst>
          </p:cNvPr>
          <p:cNvSpPr txBox="1"/>
          <p:nvPr/>
        </p:nvSpPr>
        <p:spPr>
          <a:xfrm>
            <a:off x="5461245" y="3960857"/>
            <a:ext cx="1269507" cy="584775"/>
          </a:xfrm>
          <a:prstGeom prst="rect">
            <a:avLst/>
          </a:prstGeom>
          <a:noFill/>
        </p:spPr>
        <p:txBody>
          <a:bodyPr wrap="square" rtlCol="0">
            <a:spAutoFit/>
          </a:bodyPr>
          <a:lstStyle/>
          <a:p>
            <a:r>
              <a:rPr lang="nl-NL" sz="3200" dirty="0"/>
              <a:t>FASE 3</a:t>
            </a:r>
            <a:endParaRPr lang="en-GB" sz="3200" dirty="0"/>
          </a:p>
        </p:txBody>
      </p:sp>
      <p:sp>
        <p:nvSpPr>
          <p:cNvPr id="33" name="Tekstvak 32">
            <a:extLst>
              <a:ext uri="{FF2B5EF4-FFF2-40B4-BE49-F238E27FC236}">
                <a16:creationId xmlns:a16="http://schemas.microsoft.com/office/drawing/2014/main" id="{0D40A1B3-24DB-4316-8C48-4D1887FCCA5F}"/>
              </a:ext>
            </a:extLst>
          </p:cNvPr>
          <p:cNvSpPr txBox="1"/>
          <p:nvPr/>
        </p:nvSpPr>
        <p:spPr>
          <a:xfrm>
            <a:off x="5461244" y="5609345"/>
            <a:ext cx="1269507" cy="584775"/>
          </a:xfrm>
          <a:prstGeom prst="rect">
            <a:avLst/>
          </a:prstGeom>
          <a:noFill/>
        </p:spPr>
        <p:txBody>
          <a:bodyPr wrap="square" rtlCol="0">
            <a:spAutoFit/>
          </a:bodyPr>
          <a:lstStyle/>
          <a:p>
            <a:r>
              <a:rPr lang="nl-NL" sz="3200" dirty="0"/>
              <a:t>FASE 4</a:t>
            </a:r>
            <a:endParaRPr lang="en-GB" sz="3200" dirty="0"/>
          </a:p>
        </p:txBody>
      </p:sp>
      <p:sp>
        <p:nvSpPr>
          <p:cNvPr id="8" name="Tekstvak 7">
            <a:extLst>
              <a:ext uri="{FF2B5EF4-FFF2-40B4-BE49-F238E27FC236}">
                <a16:creationId xmlns:a16="http://schemas.microsoft.com/office/drawing/2014/main" id="{F27929BC-47D6-4E8A-95C5-F0385C515AF7}"/>
              </a:ext>
            </a:extLst>
          </p:cNvPr>
          <p:cNvSpPr txBox="1"/>
          <p:nvPr/>
        </p:nvSpPr>
        <p:spPr>
          <a:xfrm>
            <a:off x="8286718" y="0"/>
            <a:ext cx="3905282" cy="738664"/>
          </a:xfrm>
          <a:prstGeom prst="rect">
            <a:avLst/>
          </a:prstGeom>
          <a:noFill/>
        </p:spPr>
        <p:txBody>
          <a:bodyPr wrap="square" rtlCol="0">
            <a:spAutoFit/>
          </a:bodyPr>
          <a:lstStyle/>
          <a:p>
            <a:r>
              <a:rPr lang="nl-NL" sz="1400" dirty="0"/>
              <a:t>Op hoog tempo</a:t>
            </a:r>
          </a:p>
          <a:p>
            <a:r>
              <a:rPr lang="nl-NL" sz="1400" dirty="0"/>
              <a:t>Bal binnen 5 sec veroveren</a:t>
            </a:r>
          </a:p>
          <a:p>
            <a:endParaRPr lang="nl-NL" sz="1400" dirty="0"/>
          </a:p>
        </p:txBody>
      </p:sp>
      <p:sp>
        <p:nvSpPr>
          <p:cNvPr id="34" name="Tekstvak 33">
            <a:extLst>
              <a:ext uri="{FF2B5EF4-FFF2-40B4-BE49-F238E27FC236}">
                <a16:creationId xmlns:a16="http://schemas.microsoft.com/office/drawing/2014/main" id="{F117381B-7EB5-4A46-89F6-474CFA520D0C}"/>
              </a:ext>
            </a:extLst>
          </p:cNvPr>
          <p:cNvSpPr txBox="1"/>
          <p:nvPr/>
        </p:nvSpPr>
        <p:spPr>
          <a:xfrm>
            <a:off x="8286718" y="5077489"/>
            <a:ext cx="3905282" cy="1600438"/>
          </a:xfrm>
          <a:prstGeom prst="rect">
            <a:avLst/>
          </a:prstGeom>
          <a:noFill/>
        </p:spPr>
        <p:txBody>
          <a:bodyPr wrap="square" rtlCol="0">
            <a:spAutoFit/>
          </a:bodyPr>
          <a:lstStyle/>
          <a:p>
            <a:r>
              <a:rPr lang="nl-NL" sz="1400" dirty="0"/>
              <a:t>Verdedigen dieptespel tegenstander</a:t>
            </a:r>
          </a:p>
          <a:p>
            <a:r>
              <a:rPr lang="nl-NL" sz="1400" dirty="0"/>
              <a:t>Rugdekking (2</a:t>
            </a:r>
            <a:r>
              <a:rPr lang="nl-NL" sz="1400" baseline="30000" dirty="0"/>
              <a:t>e</a:t>
            </a:r>
            <a:r>
              <a:rPr lang="nl-NL" sz="1400" dirty="0"/>
              <a:t> man) </a:t>
            </a:r>
          </a:p>
          <a:p>
            <a:r>
              <a:rPr lang="nl-NL" sz="1400" dirty="0"/>
              <a:t>Binnen 5 sec bal veroveren</a:t>
            </a:r>
          </a:p>
          <a:p>
            <a:r>
              <a:rPr lang="nl-NL" sz="1400" dirty="0"/>
              <a:t>Hoog tempo</a:t>
            </a:r>
            <a:endParaRPr lang="en-GB" sz="1400" dirty="0"/>
          </a:p>
          <a:p>
            <a:r>
              <a:rPr lang="nl-NL" sz="1400" dirty="0"/>
              <a:t>Verkleinen speelveld</a:t>
            </a:r>
          </a:p>
          <a:p>
            <a:r>
              <a:rPr lang="nl-NL" sz="1400" dirty="0"/>
              <a:t>Onderlinge afstand klein houden</a:t>
            </a:r>
          </a:p>
          <a:p>
            <a:r>
              <a:rPr lang="nl-NL" sz="1400" dirty="0"/>
              <a:t>Aangesloten verdediging</a:t>
            </a:r>
            <a:endParaRPr lang="en-GB" sz="1400" dirty="0"/>
          </a:p>
        </p:txBody>
      </p:sp>
      <p:sp>
        <p:nvSpPr>
          <p:cNvPr id="35" name="Tekstvak 34">
            <a:extLst>
              <a:ext uri="{FF2B5EF4-FFF2-40B4-BE49-F238E27FC236}">
                <a16:creationId xmlns:a16="http://schemas.microsoft.com/office/drawing/2014/main" id="{C0061E4D-AEDD-450F-8871-410FA99365D1}"/>
              </a:ext>
            </a:extLst>
          </p:cNvPr>
          <p:cNvSpPr txBox="1"/>
          <p:nvPr/>
        </p:nvSpPr>
        <p:spPr>
          <a:xfrm>
            <a:off x="8286718" y="1810675"/>
            <a:ext cx="3905282" cy="1169551"/>
          </a:xfrm>
          <a:prstGeom prst="rect">
            <a:avLst/>
          </a:prstGeom>
          <a:noFill/>
        </p:spPr>
        <p:txBody>
          <a:bodyPr wrap="square" rtlCol="0">
            <a:spAutoFit/>
          </a:bodyPr>
          <a:lstStyle/>
          <a:p>
            <a:r>
              <a:rPr lang="nl-NL" sz="1400" dirty="0"/>
              <a:t>Hoog tempo</a:t>
            </a:r>
          </a:p>
          <a:p>
            <a:r>
              <a:rPr lang="nl-NL" sz="1400" dirty="0"/>
              <a:t>Bal binnen 5 sec veroveren</a:t>
            </a:r>
          </a:p>
          <a:p>
            <a:r>
              <a:rPr lang="nl-NL" sz="1400" dirty="0"/>
              <a:t>Midden dicht</a:t>
            </a:r>
          </a:p>
          <a:p>
            <a:r>
              <a:rPr lang="nl-NL" sz="1400" dirty="0"/>
              <a:t>Dieptespel eruit halen</a:t>
            </a:r>
            <a:endParaRPr lang="en-GB" sz="1400" dirty="0"/>
          </a:p>
          <a:p>
            <a:endParaRPr lang="nl-NL" sz="1400" dirty="0"/>
          </a:p>
        </p:txBody>
      </p:sp>
      <p:sp>
        <p:nvSpPr>
          <p:cNvPr id="36" name="Tekstvak 35">
            <a:extLst>
              <a:ext uri="{FF2B5EF4-FFF2-40B4-BE49-F238E27FC236}">
                <a16:creationId xmlns:a16="http://schemas.microsoft.com/office/drawing/2014/main" id="{82F012CF-FBBE-45DA-9978-28D3802F180E}"/>
              </a:ext>
            </a:extLst>
          </p:cNvPr>
          <p:cNvSpPr txBox="1"/>
          <p:nvPr/>
        </p:nvSpPr>
        <p:spPr>
          <a:xfrm>
            <a:off x="8286718" y="3426397"/>
            <a:ext cx="3905282" cy="1169551"/>
          </a:xfrm>
          <a:prstGeom prst="rect">
            <a:avLst/>
          </a:prstGeom>
          <a:noFill/>
        </p:spPr>
        <p:txBody>
          <a:bodyPr wrap="square" rtlCol="0">
            <a:spAutoFit/>
          </a:bodyPr>
          <a:lstStyle/>
          <a:p>
            <a:r>
              <a:rPr lang="nl-NL" sz="1400" dirty="0"/>
              <a:t>Hoog tempo</a:t>
            </a:r>
          </a:p>
          <a:p>
            <a:r>
              <a:rPr lang="nl-NL" sz="1400" dirty="0"/>
              <a:t>Midden dicht</a:t>
            </a:r>
          </a:p>
          <a:p>
            <a:r>
              <a:rPr lang="nl-NL" sz="1400" dirty="0"/>
              <a:t>Bal binnen 5 sec veroveren</a:t>
            </a:r>
          </a:p>
          <a:p>
            <a:r>
              <a:rPr lang="nl-NL" sz="1400" dirty="0"/>
              <a:t>Dieptespel eruit halen</a:t>
            </a:r>
            <a:endParaRPr lang="en-GB" sz="1400" dirty="0"/>
          </a:p>
          <a:p>
            <a:r>
              <a:rPr lang="nl-NL" sz="1400" dirty="0"/>
              <a:t>Verkleinen speelveld</a:t>
            </a:r>
          </a:p>
        </p:txBody>
      </p:sp>
    </p:spTree>
    <p:extLst>
      <p:ext uri="{BB962C8B-B14F-4D97-AF65-F5344CB8AC3E}">
        <p14:creationId xmlns:p14="http://schemas.microsoft.com/office/powerpoint/2010/main" val="302471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Hoe ziet zo’n training er uit ?</a:t>
            </a:r>
            <a:endParaRPr lang="en-GB" sz="3200" dirty="0">
              <a:solidFill>
                <a:schemeClr val="bg1"/>
              </a:solidFill>
            </a:endParaRPr>
          </a:p>
        </p:txBody>
      </p:sp>
      <p:sp>
        <p:nvSpPr>
          <p:cNvPr id="8" name="Tekstvak 7">
            <a:extLst>
              <a:ext uri="{FF2B5EF4-FFF2-40B4-BE49-F238E27FC236}">
                <a16:creationId xmlns:a16="http://schemas.microsoft.com/office/drawing/2014/main" id="{F27929BC-47D6-4E8A-95C5-F0385C515AF7}"/>
              </a:ext>
            </a:extLst>
          </p:cNvPr>
          <p:cNvSpPr txBox="1"/>
          <p:nvPr/>
        </p:nvSpPr>
        <p:spPr>
          <a:xfrm>
            <a:off x="4500781" y="565752"/>
            <a:ext cx="6953282" cy="307777"/>
          </a:xfrm>
          <a:prstGeom prst="rect">
            <a:avLst/>
          </a:prstGeom>
          <a:noFill/>
        </p:spPr>
        <p:txBody>
          <a:bodyPr wrap="square" rtlCol="0">
            <a:spAutoFit/>
          </a:bodyPr>
          <a:lstStyle/>
          <a:p>
            <a:r>
              <a:rPr lang="nl-NL" sz="1400" dirty="0"/>
              <a:t>Voorbeeldtraining ? JO10-1 demo formulier</a:t>
            </a:r>
          </a:p>
        </p:txBody>
      </p:sp>
      <p:pic>
        <p:nvPicPr>
          <p:cNvPr id="3" name="Picture 2">
            <a:extLst>
              <a:ext uri="{FF2B5EF4-FFF2-40B4-BE49-F238E27FC236}">
                <a16:creationId xmlns:a16="http://schemas.microsoft.com/office/drawing/2014/main" id="{194EFE2C-792A-428D-8CAE-2747A36DED33}"/>
              </a:ext>
            </a:extLst>
          </p:cNvPr>
          <p:cNvPicPr>
            <a:picLocks noChangeAspect="1"/>
          </p:cNvPicPr>
          <p:nvPr/>
        </p:nvPicPr>
        <p:blipFill>
          <a:blip r:embed="rId3"/>
          <a:stretch>
            <a:fillRect/>
          </a:stretch>
        </p:blipFill>
        <p:spPr>
          <a:xfrm>
            <a:off x="4276077" y="458072"/>
            <a:ext cx="3639846" cy="3598660"/>
          </a:xfrm>
          <a:prstGeom prst="rect">
            <a:avLst/>
          </a:prstGeom>
        </p:spPr>
      </p:pic>
      <p:pic>
        <p:nvPicPr>
          <p:cNvPr id="7" name="Picture 6">
            <a:extLst>
              <a:ext uri="{FF2B5EF4-FFF2-40B4-BE49-F238E27FC236}">
                <a16:creationId xmlns:a16="http://schemas.microsoft.com/office/drawing/2014/main" id="{58BBDEA3-8E76-416B-8751-5010E23D7C71}"/>
              </a:ext>
            </a:extLst>
          </p:cNvPr>
          <p:cNvPicPr>
            <a:picLocks noChangeAspect="1"/>
          </p:cNvPicPr>
          <p:nvPr/>
        </p:nvPicPr>
        <p:blipFill>
          <a:blip r:embed="rId4"/>
          <a:stretch>
            <a:fillRect/>
          </a:stretch>
        </p:blipFill>
        <p:spPr>
          <a:xfrm>
            <a:off x="8241921" y="565752"/>
            <a:ext cx="3353157" cy="3279577"/>
          </a:xfrm>
          <a:prstGeom prst="rect">
            <a:avLst/>
          </a:prstGeom>
        </p:spPr>
      </p:pic>
      <p:pic>
        <p:nvPicPr>
          <p:cNvPr id="10" name="Picture 9">
            <a:extLst>
              <a:ext uri="{FF2B5EF4-FFF2-40B4-BE49-F238E27FC236}">
                <a16:creationId xmlns:a16="http://schemas.microsoft.com/office/drawing/2014/main" id="{81C261E9-486A-4A7A-88B9-B1A1437563DB}"/>
              </a:ext>
            </a:extLst>
          </p:cNvPr>
          <p:cNvPicPr>
            <a:picLocks noChangeAspect="1"/>
          </p:cNvPicPr>
          <p:nvPr/>
        </p:nvPicPr>
        <p:blipFill>
          <a:blip r:embed="rId5"/>
          <a:stretch>
            <a:fillRect/>
          </a:stretch>
        </p:blipFill>
        <p:spPr>
          <a:xfrm>
            <a:off x="5167910" y="4296761"/>
            <a:ext cx="4593248" cy="1995487"/>
          </a:xfrm>
          <a:prstGeom prst="rect">
            <a:avLst/>
          </a:prstGeom>
        </p:spPr>
      </p:pic>
    </p:spTree>
    <p:extLst>
      <p:ext uri="{BB962C8B-B14F-4D97-AF65-F5344CB8AC3E}">
        <p14:creationId xmlns:p14="http://schemas.microsoft.com/office/powerpoint/2010/main" val="231326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Hoe ziet zo’n training er uit ?</a:t>
            </a:r>
            <a:endParaRPr lang="en-GB" sz="3200" dirty="0">
              <a:solidFill>
                <a:schemeClr val="bg1"/>
              </a:solidFill>
            </a:endParaRPr>
          </a:p>
        </p:txBody>
      </p:sp>
      <p:sp>
        <p:nvSpPr>
          <p:cNvPr id="9" name="Tekstvak 7">
            <a:extLst>
              <a:ext uri="{FF2B5EF4-FFF2-40B4-BE49-F238E27FC236}">
                <a16:creationId xmlns:a16="http://schemas.microsoft.com/office/drawing/2014/main" id="{E2771CB0-97C7-4935-9AF8-1831D8C474AE}"/>
              </a:ext>
            </a:extLst>
          </p:cNvPr>
          <p:cNvSpPr txBox="1"/>
          <p:nvPr/>
        </p:nvSpPr>
        <p:spPr>
          <a:xfrm>
            <a:off x="4500781" y="565752"/>
            <a:ext cx="6953282" cy="3108543"/>
          </a:xfrm>
          <a:prstGeom prst="rect">
            <a:avLst/>
          </a:prstGeom>
          <a:noFill/>
        </p:spPr>
        <p:txBody>
          <a:bodyPr wrap="square" rtlCol="0">
            <a:spAutoFit/>
          </a:bodyPr>
          <a:lstStyle/>
          <a:p>
            <a:pPr marL="285750" indent="-285750">
              <a:buFont typeface="Arial" panose="020B0604020202020204" pitchFamily="34" charset="0"/>
              <a:buChar char="•"/>
            </a:pPr>
            <a:r>
              <a:rPr lang="nl-NL" sz="1400" dirty="0"/>
              <a:t>Vragende wijs de doelstelling naar voren laten komen (niet voorzeggen)</a:t>
            </a:r>
          </a:p>
          <a:p>
            <a:pPr marL="285750" indent="-285750">
              <a:buFont typeface="Arial" panose="020B0604020202020204" pitchFamily="34" charset="0"/>
              <a:buChar char="•"/>
            </a:pPr>
            <a:r>
              <a:rPr lang="nl-NL" sz="1400" dirty="0"/>
              <a:t>Uitdaging in de oefening </a:t>
            </a:r>
            <a:r>
              <a:rPr lang="nl-NL" sz="1400" dirty="0" err="1"/>
              <a:t>dmv</a:t>
            </a:r>
            <a:r>
              <a:rPr lang="nl-NL" sz="1400" dirty="0"/>
              <a:t> toevoegen methodische stappen</a:t>
            </a:r>
          </a:p>
          <a:p>
            <a:pPr marL="285750" indent="-285750">
              <a:buFont typeface="Arial" panose="020B0604020202020204" pitchFamily="34" charset="0"/>
              <a:buChar char="•"/>
            </a:pPr>
            <a:r>
              <a:rPr lang="nl-NL" sz="1400" dirty="0"/>
              <a:t>Eisen stellen</a:t>
            </a:r>
          </a:p>
          <a:p>
            <a:pPr marL="285750" indent="-285750">
              <a:buFont typeface="Arial" panose="020B0604020202020204" pitchFamily="34" charset="0"/>
              <a:buChar char="•"/>
            </a:pPr>
            <a:r>
              <a:rPr lang="nl-NL" sz="1400" dirty="0"/>
              <a:t>Juiste coach momenten</a:t>
            </a:r>
          </a:p>
          <a:p>
            <a:pPr marL="285750" indent="-285750">
              <a:buFont typeface="Arial" panose="020B0604020202020204" pitchFamily="34" charset="0"/>
              <a:buChar char="•"/>
            </a:pPr>
            <a:endParaRPr lang="nl-NL" sz="1400" dirty="0"/>
          </a:p>
          <a:p>
            <a:pPr marL="285750" indent="-285750">
              <a:buFont typeface="Arial" panose="020B0604020202020204" pitchFamily="34" charset="0"/>
              <a:buChar char="•"/>
            </a:pPr>
            <a:r>
              <a:rPr lang="nl-NL" sz="1400" dirty="0"/>
              <a:t>Goed is NIET goed genoeg</a:t>
            </a:r>
          </a:p>
          <a:p>
            <a:pPr marL="285750" indent="-285750">
              <a:buFont typeface="Arial" panose="020B0604020202020204" pitchFamily="34" charset="0"/>
              <a:buChar char="•"/>
            </a:pPr>
            <a:r>
              <a:rPr lang="nl-NL" sz="1400" dirty="0"/>
              <a:t>‘goede pass Ali maar zou je hem de volgende keer nog strakker kunnen inpassen ?’</a:t>
            </a:r>
          </a:p>
          <a:p>
            <a:pPr marL="285750" indent="-285750">
              <a:buFont typeface="Arial" panose="020B0604020202020204" pitchFamily="34" charset="0"/>
              <a:buChar char="•"/>
            </a:pPr>
            <a:endParaRPr lang="nl-NL" sz="1400" dirty="0"/>
          </a:p>
          <a:p>
            <a:pPr marL="285750" indent="-285750">
              <a:buFont typeface="Arial" panose="020B0604020202020204" pitchFamily="34" charset="0"/>
              <a:buChar char="•"/>
            </a:pPr>
            <a:r>
              <a:rPr lang="nl-NL" sz="1400" dirty="0"/>
              <a:t>Impliciet coachen </a:t>
            </a:r>
            <a:r>
              <a:rPr lang="nl-NL" sz="1400" dirty="0" err="1"/>
              <a:t>dmv</a:t>
            </a:r>
            <a:r>
              <a:rPr lang="nl-NL" sz="1400" dirty="0"/>
              <a:t> het kiezen van de juiste ruimte, materialen en regels/ stappen</a:t>
            </a:r>
          </a:p>
          <a:p>
            <a:pPr marL="285750" indent="-285750">
              <a:buFont typeface="Arial" panose="020B0604020202020204" pitchFamily="34" charset="0"/>
              <a:buChar char="•"/>
            </a:pPr>
            <a:r>
              <a:rPr lang="nl-NL" sz="1400" dirty="0"/>
              <a:t>De trainer/Coach heeft GEEN controller/joystick in zijn handen</a:t>
            </a:r>
          </a:p>
          <a:p>
            <a:pPr marL="285750" indent="-285750">
              <a:buFont typeface="Arial" panose="020B0604020202020204" pitchFamily="34" charset="0"/>
              <a:buChar char="•"/>
            </a:pPr>
            <a:endParaRPr lang="nl-NL" sz="1400" dirty="0"/>
          </a:p>
          <a:p>
            <a:pPr marL="285750" indent="-285750">
              <a:buFont typeface="Arial" panose="020B0604020202020204" pitchFamily="34" charset="0"/>
              <a:buChar char="•"/>
            </a:pPr>
            <a:r>
              <a:rPr lang="nl-NL" sz="1400" dirty="0"/>
              <a:t>2 keer per fase een trainersbijeenkomst om de trainingen maar ook spelers te bespreken</a:t>
            </a:r>
          </a:p>
          <a:p>
            <a:pPr marL="285750" indent="-285750">
              <a:buFont typeface="Arial" panose="020B0604020202020204" pitchFamily="34" charset="0"/>
              <a:buChar char="•"/>
            </a:pPr>
            <a:r>
              <a:rPr lang="nl-NL" sz="1400" dirty="0"/>
              <a:t>Wekelijkse aanwezigheid technisch coördinator voor observeren trainers en spelers maar ook voor vragen/ opmerkingen van trainers/ouders.</a:t>
            </a:r>
          </a:p>
        </p:txBody>
      </p:sp>
    </p:spTree>
    <p:extLst>
      <p:ext uri="{BB962C8B-B14F-4D97-AF65-F5344CB8AC3E}">
        <p14:creationId xmlns:p14="http://schemas.microsoft.com/office/powerpoint/2010/main" val="2782041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584775"/>
          </a:xfrm>
          <a:prstGeom prst="rect">
            <a:avLst/>
          </a:prstGeom>
          <a:noFill/>
        </p:spPr>
        <p:txBody>
          <a:bodyPr wrap="square" rtlCol="0">
            <a:spAutoFit/>
          </a:bodyPr>
          <a:lstStyle/>
          <a:p>
            <a:pPr algn="ctr"/>
            <a:r>
              <a:rPr lang="nl-NL" sz="3200" dirty="0">
                <a:solidFill>
                  <a:schemeClr val="bg1"/>
                </a:solidFill>
              </a:rPr>
              <a:t>Hoe trainen we?</a:t>
            </a:r>
            <a:endParaRPr lang="en-GB" sz="3200" dirty="0">
              <a:solidFill>
                <a:schemeClr val="bg1"/>
              </a:solidFill>
            </a:endParaRPr>
          </a:p>
        </p:txBody>
      </p:sp>
      <p:sp>
        <p:nvSpPr>
          <p:cNvPr id="40" name="Rechthoek 39">
            <a:extLst>
              <a:ext uri="{FF2B5EF4-FFF2-40B4-BE49-F238E27FC236}">
                <a16:creationId xmlns:a16="http://schemas.microsoft.com/office/drawing/2014/main" id="{97B34B2C-3FFB-45D3-877E-E897D8EDB81F}"/>
              </a:ext>
            </a:extLst>
          </p:cNvPr>
          <p:cNvSpPr/>
          <p:nvPr/>
        </p:nvSpPr>
        <p:spPr>
          <a:xfrm>
            <a:off x="3942146" y="721862"/>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hthoek 40">
            <a:extLst>
              <a:ext uri="{FF2B5EF4-FFF2-40B4-BE49-F238E27FC236}">
                <a16:creationId xmlns:a16="http://schemas.microsoft.com/office/drawing/2014/main" id="{7454F775-B3DC-4454-AC9E-7CEFAF52F625}"/>
              </a:ext>
            </a:extLst>
          </p:cNvPr>
          <p:cNvSpPr/>
          <p:nvPr/>
        </p:nvSpPr>
        <p:spPr>
          <a:xfrm>
            <a:off x="3942146" y="1227891"/>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kstvak 41">
            <a:extLst>
              <a:ext uri="{FF2B5EF4-FFF2-40B4-BE49-F238E27FC236}">
                <a16:creationId xmlns:a16="http://schemas.microsoft.com/office/drawing/2014/main" id="{5DB7056B-AF28-466D-88AA-03718B388086}"/>
              </a:ext>
            </a:extLst>
          </p:cNvPr>
          <p:cNvSpPr txBox="1"/>
          <p:nvPr/>
        </p:nvSpPr>
        <p:spPr>
          <a:xfrm>
            <a:off x="3935802" y="716367"/>
            <a:ext cx="3662665" cy="954107"/>
          </a:xfrm>
          <a:prstGeom prst="rect">
            <a:avLst/>
          </a:prstGeom>
          <a:noFill/>
        </p:spPr>
        <p:txBody>
          <a:bodyPr wrap="square" rtlCol="0">
            <a:spAutoFit/>
          </a:bodyPr>
          <a:lstStyle/>
          <a:p>
            <a:pPr algn="ctr"/>
            <a:r>
              <a:rPr lang="nl-NL" dirty="0">
                <a:solidFill>
                  <a:schemeClr val="bg1"/>
                </a:solidFill>
              </a:rPr>
              <a:t>Wedstrijdecht</a:t>
            </a:r>
          </a:p>
          <a:p>
            <a:pPr algn="l"/>
            <a:endParaRPr lang="nl-NL" sz="1400" dirty="0"/>
          </a:p>
          <a:p>
            <a:pPr algn="l"/>
            <a:r>
              <a:rPr lang="nl-NL" sz="1100" dirty="0">
                <a:solidFill>
                  <a:schemeClr val="bg1"/>
                </a:solidFill>
              </a:rPr>
              <a:t>De trainingen zijn gebaseerd op situaties die in de wedstrijd voorkomen. Hierop wordt de organisatie ook uitgezet.</a:t>
            </a:r>
          </a:p>
        </p:txBody>
      </p:sp>
      <p:sp>
        <p:nvSpPr>
          <p:cNvPr id="43" name="Rechthoek 42">
            <a:extLst>
              <a:ext uri="{FF2B5EF4-FFF2-40B4-BE49-F238E27FC236}">
                <a16:creationId xmlns:a16="http://schemas.microsoft.com/office/drawing/2014/main" id="{A7EAB4F2-F1F0-4AE3-9F63-BD41D52FA5D4}"/>
              </a:ext>
            </a:extLst>
          </p:cNvPr>
          <p:cNvSpPr/>
          <p:nvPr/>
        </p:nvSpPr>
        <p:spPr>
          <a:xfrm>
            <a:off x="7999240" y="716367"/>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hthoek 43">
            <a:extLst>
              <a:ext uri="{FF2B5EF4-FFF2-40B4-BE49-F238E27FC236}">
                <a16:creationId xmlns:a16="http://schemas.microsoft.com/office/drawing/2014/main" id="{D07BBCD5-BF0B-4CF8-BA57-9E6968D2522A}"/>
              </a:ext>
            </a:extLst>
          </p:cNvPr>
          <p:cNvSpPr/>
          <p:nvPr/>
        </p:nvSpPr>
        <p:spPr>
          <a:xfrm>
            <a:off x="7999240" y="1227891"/>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kstvak 44">
            <a:extLst>
              <a:ext uri="{FF2B5EF4-FFF2-40B4-BE49-F238E27FC236}">
                <a16:creationId xmlns:a16="http://schemas.microsoft.com/office/drawing/2014/main" id="{80B8FC1D-93D4-47AA-983C-C5A2A2159B09}"/>
              </a:ext>
            </a:extLst>
          </p:cNvPr>
          <p:cNvSpPr txBox="1"/>
          <p:nvPr/>
        </p:nvSpPr>
        <p:spPr>
          <a:xfrm>
            <a:off x="7999240" y="716367"/>
            <a:ext cx="3656323" cy="1123384"/>
          </a:xfrm>
          <a:prstGeom prst="rect">
            <a:avLst/>
          </a:prstGeom>
          <a:noFill/>
        </p:spPr>
        <p:txBody>
          <a:bodyPr wrap="square" rtlCol="0">
            <a:spAutoFit/>
          </a:bodyPr>
          <a:lstStyle/>
          <a:p>
            <a:pPr algn="ctr"/>
            <a:r>
              <a:rPr lang="nl-NL" dirty="0">
                <a:solidFill>
                  <a:schemeClr val="bg1"/>
                </a:solidFill>
              </a:rPr>
              <a:t>Met bal</a:t>
            </a:r>
          </a:p>
          <a:p>
            <a:pPr algn="ctr"/>
            <a:endParaRPr lang="nl-NL" sz="1400" dirty="0">
              <a:solidFill>
                <a:schemeClr val="bg1"/>
              </a:solidFill>
            </a:endParaRPr>
          </a:p>
          <a:p>
            <a:r>
              <a:rPr lang="nl-NL" sz="1100" dirty="0">
                <a:solidFill>
                  <a:schemeClr val="bg1"/>
                </a:solidFill>
              </a:rPr>
              <a:t>Elke speler moet zo veel mogelijk balcontacten hebben per training. Tijdens de training worden er zo veel mogelijk oefeningen met bal uitgevoerd.</a:t>
            </a:r>
          </a:p>
        </p:txBody>
      </p:sp>
      <p:sp>
        <p:nvSpPr>
          <p:cNvPr id="16" name="Rechthoek 15">
            <a:extLst>
              <a:ext uri="{FF2B5EF4-FFF2-40B4-BE49-F238E27FC236}">
                <a16:creationId xmlns:a16="http://schemas.microsoft.com/office/drawing/2014/main" id="{502ED02C-5C73-4A95-9058-3937A98BD85C}"/>
              </a:ext>
            </a:extLst>
          </p:cNvPr>
          <p:cNvSpPr/>
          <p:nvPr/>
        </p:nvSpPr>
        <p:spPr>
          <a:xfrm>
            <a:off x="3961174" y="2654862"/>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hthoek 16">
            <a:extLst>
              <a:ext uri="{FF2B5EF4-FFF2-40B4-BE49-F238E27FC236}">
                <a16:creationId xmlns:a16="http://schemas.microsoft.com/office/drawing/2014/main" id="{6BA3E834-B677-4FE5-A8C3-75401B1E9E81}"/>
              </a:ext>
            </a:extLst>
          </p:cNvPr>
          <p:cNvSpPr/>
          <p:nvPr/>
        </p:nvSpPr>
        <p:spPr>
          <a:xfrm>
            <a:off x="3961174" y="3160891"/>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kstvak 17">
            <a:extLst>
              <a:ext uri="{FF2B5EF4-FFF2-40B4-BE49-F238E27FC236}">
                <a16:creationId xmlns:a16="http://schemas.microsoft.com/office/drawing/2014/main" id="{472DF4BF-862A-42DA-B7A4-D1475E7FF25F}"/>
              </a:ext>
            </a:extLst>
          </p:cNvPr>
          <p:cNvSpPr txBox="1"/>
          <p:nvPr/>
        </p:nvSpPr>
        <p:spPr>
          <a:xfrm>
            <a:off x="3954830" y="2649367"/>
            <a:ext cx="3662665" cy="923330"/>
          </a:xfrm>
          <a:prstGeom prst="rect">
            <a:avLst/>
          </a:prstGeom>
          <a:noFill/>
        </p:spPr>
        <p:txBody>
          <a:bodyPr wrap="square" rtlCol="0">
            <a:spAutoFit/>
          </a:bodyPr>
          <a:lstStyle/>
          <a:p>
            <a:pPr algn="ctr"/>
            <a:r>
              <a:rPr lang="nl-NL" dirty="0">
                <a:solidFill>
                  <a:schemeClr val="bg1"/>
                </a:solidFill>
              </a:rPr>
              <a:t>Kracht van herhalen</a:t>
            </a:r>
          </a:p>
          <a:p>
            <a:pPr algn="ctr"/>
            <a:endParaRPr lang="nl-NL" sz="1400" dirty="0"/>
          </a:p>
          <a:p>
            <a:pPr algn="l"/>
            <a:r>
              <a:rPr lang="nl-NL" sz="1100" dirty="0">
                <a:solidFill>
                  <a:schemeClr val="bg1"/>
                </a:solidFill>
              </a:rPr>
              <a:t>Spelers leren door te herhalen. Je kan beter veel trainen op weinig, dan weinig trainen op veel.</a:t>
            </a:r>
          </a:p>
        </p:txBody>
      </p:sp>
      <p:sp>
        <p:nvSpPr>
          <p:cNvPr id="19" name="Rechthoek 18">
            <a:extLst>
              <a:ext uri="{FF2B5EF4-FFF2-40B4-BE49-F238E27FC236}">
                <a16:creationId xmlns:a16="http://schemas.microsoft.com/office/drawing/2014/main" id="{84BED75E-E4C2-4E34-9218-9DBF508C54E5}"/>
              </a:ext>
            </a:extLst>
          </p:cNvPr>
          <p:cNvSpPr/>
          <p:nvPr/>
        </p:nvSpPr>
        <p:spPr>
          <a:xfrm>
            <a:off x="8018268" y="2649367"/>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hthoek 19">
            <a:extLst>
              <a:ext uri="{FF2B5EF4-FFF2-40B4-BE49-F238E27FC236}">
                <a16:creationId xmlns:a16="http://schemas.microsoft.com/office/drawing/2014/main" id="{C6301C7E-F235-42C6-8EC5-12EE87B09F58}"/>
              </a:ext>
            </a:extLst>
          </p:cNvPr>
          <p:cNvSpPr/>
          <p:nvPr/>
        </p:nvSpPr>
        <p:spPr>
          <a:xfrm>
            <a:off x="8018268" y="3160891"/>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kstvak 20">
            <a:extLst>
              <a:ext uri="{FF2B5EF4-FFF2-40B4-BE49-F238E27FC236}">
                <a16:creationId xmlns:a16="http://schemas.microsoft.com/office/drawing/2014/main" id="{3B3A4824-078C-47D0-89E3-93F80D39E093}"/>
              </a:ext>
            </a:extLst>
          </p:cNvPr>
          <p:cNvSpPr txBox="1"/>
          <p:nvPr/>
        </p:nvSpPr>
        <p:spPr>
          <a:xfrm>
            <a:off x="8018268" y="2649367"/>
            <a:ext cx="3656323" cy="1123384"/>
          </a:xfrm>
          <a:prstGeom prst="rect">
            <a:avLst/>
          </a:prstGeom>
          <a:noFill/>
        </p:spPr>
        <p:txBody>
          <a:bodyPr wrap="square" rtlCol="0">
            <a:spAutoFit/>
          </a:bodyPr>
          <a:lstStyle/>
          <a:p>
            <a:pPr algn="ctr"/>
            <a:r>
              <a:rPr lang="nl-NL" dirty="0">
                <a:solidFill>
                  <a:schemeClr val="bg1"/>
                </a:solidFill>
              </a:rPr>
              <a:t>Verhogen van weerstand</a:t>
            </a:r>
          </a:p>
          <a:p>
            <a:pPr algn="ctr"/>
            <a:endParaRPr lang="nl-NL" sz="1600" dirty="0">
              <a:solidFill>
                <a:schemeClr val="bg1"/>
              </a:solidFill>
            </a:endParaRPr>
          </a:p>
          <a:p>
            <a:r>
              <a:rPr lang="nl-NL" sz="1100" dirty="0">
                <a:solidFill>
                  <a:schemeClr val="bg1"/>
                </a:solidFill>
              </a:rPr>
              <a:t>Spelers leren door weerstandsverhoging. Spelers moeten worden uitgedaagd om zichzelf te blijven ontwikkelen.</a:t>
            </a:r>
          </a:p>
          <a:p>
            <a:pPr algn="l"/>
            <a:endParaRPr lang="nl-NL" sz="1100" dirty="0">
              <a:solidFill>
                <a:schemeClr val="bg1"/>
              </a:solidFill>
            </a:endParaRPr>
          </a:p>
        </p:txBody>
      </p:sp>
      <p:sp>
        <p:nvSpPr>
          <p:cNvPr id="23" name="Rechthoek 22">
            <a:extLst>
              <a:ext uri="{FF2B5EF4-FFF2-40B4-BE49-F238E27FC236}">
                <a16:creationId xmlns:a16="http://schemas.microsoft.com/office/drawing/2014/main" id="{D6C86EE9-E921-4EB7-81F5-6386F6C8F775}"/>
              </a:ext>
            </a:extLst>
          </p:cNvPr>
          <p:cNvSpPr/>
          <p:nvPr/>
        </p:nvSpPr>
        <p:spPr>
          <a:xfrm>
            <a:off x="3961174" y="4585611"/>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hthoek 23">
            <a:extLst>
              <a:ext uri="{FF2B5EF4-FFF2-40B4-BE49-F238E27FC236}">
                <a16:creationId xmlns:a16="http://schemas.microsoft.com/office/drawing/2014/main" id="{113180BF-C88F-4136-AACD-05357D628638}"/>
              </a:ext>
            </a:extLst>
          </p:cNvPr>
          <p:cNvSpPr/>
          <p:nvPr/>
        </p:nvSpPr>
        <p:spPr>
          <a:xfrm>
            <a:off x="3961174" y="5091640"/>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kstvak 26">
            <a:extLst>
              <a:ext uri="{FF2B5EF4-FFF2-40B4-BE49-F238E27FC236}">
                <a16:creationId xmlns:a16="http://schemas.microsoft.com/office/drawing/2014/main" id="{4257D729-FC80-495E-B53C-73D2E4C7F0AE}"/>
              </a:ext>
            </a:extLst>
          </p:cNvPr>
          <p:cNvSpPr txBox="1"/>
          <p:nvPr/>
        </p:nvSpPr>
        <p:spPr>
          <a:xfrm>
            <a:off x="3954830" y="4580116"/>
            <a:ext cx="3662665" cy="954107"/>
          </a:xfrm>
          <a:prstGeom prst="rect">
            <a:avLst/>
          </a:prstGeom>
          <a:noFill/>
        </p:spPr>
        <p:txBody>
          <a:bodyPr wrap="square" rtlCol="0">
            <a:spAutoFit/>
          </a:bodyPr>
          <a:lstStyle/>
          <a:p>
            <a:pPr algn="ctr"/>
            <a:r>
              <a:rPr lang="nl-NL" dirty="0">
                <a:solidFill>
                  <a:schemeClr val="bg1"/>
                </a:solidFill>
              </a:rPr>
              <a:t>Hoge kwaliteit en intensiteit</a:t>
            </a:r>
          </a:p>
          <a:p>
            <a:pPr algn="ctr"/>
            <a:endParaRPr lang="nl-NL" sz="1600" dirty="0"/>
          </a:p>
          <a:p>
            <a:pPr algn="l"/>
            <a:r>
              <a:rPr lang="nl-NL" sz="1100" dirty="0">
                <a:solidFill>
                  <a:schemeClr val="bg1"/>
                </a:solidFill>
              </a:rPr>
              <a:t>Trainingen zijn van een hoge kwaliteit, waarin er veel gevraagd van de spelers.</a:t>
            </a:r>
          </a:p>
        </p:txBody>
      </p:sp>
      <p:sp>
        <p:nvSpPr>
          <p:cNvPr id="28" name="Rechthoek 27">
            <a:extLst>
              <a:ext uri="{FF2B5EF4-FFF2-40B4-BE49-F238E27FC236}">
                <a16:creationId xmlns:a16="http://schemas.microsoft.com/office/drawing/2014/main" id="{F9FBE504-1F72-4B99-BA7E-8815FD69DB12}"/>
              </a:ext>
            </a:extLst>
          </p:cNvPr>
          <p:cNvSpPr/>
          <p:nvPr/>
        </p:nvSpPr>
        <p:spPr>
          <a:xfrm>
            <a:off x="8018268" y="4580116"/>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hthoek 28">
            <a:extLst>
              <a:ext uri="{FF2B5EF4-FFF2-40B4-BE49-F238E27FC236}">
                <a16:creationId xmlns:a16="http://schemas.microsoft.com/office/drawing/2014/main" id="{9CF54410-DC8C-4964-BE7C-DF1CEC31C192}"/>
              </a:ext>
            </a:extLst>
          </p:cNvPr>
          <p:cNvSpPr/>
          <p:nvPr/>
        </p:nvSpPr>
        <p:spPr>
          <a:xfrm>
            <a:off x="8018268" y="5091640"/>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kstvak 29">
            <a:extLst>
              <a:ext uri="{FF2B5EF4-FFF2-40B4-BE49-F238E27FC236}">
                <a16:creationId xmlns:a16="http://schemas.microsoft.com/office/drawing/2014/main" id="{4BECABA1-5060-4EC5-B917-B55727C6620D}"/>
              </a:ext>
            </a:extLst>
          </p:cNvPr>
          <p:cNvSpPr txBox="1"/>
          <p:nvPr/>
        </p:nvSpPr>
        <p:spPr>
          <a:xfrm>
            <a:off x="8018268" y="4580116"/>
            <a:ext cx="3656323" cy="1631216"/>
          </a:xfrm>
          <a:prstGeom prst="rect">
            <a:avLst/>
          </a:prstGeom>
          <a:noFill/>
        </p:spPr>
        <p:txBody>
          <a:bodyPr wrap="square" rtlCol="0">
            <a:spAutoFit/>
          </a:bodyPr>
          <a:lstStyle/>
          <a:p>
            <a:pPr algn="ctr"/>
            <a:r>
              <a:rPr lang="nl-NL" sz="1800" dirty="0">
                <a:solidFill>
                  <a:schemeClr val="bg1"/>
                </a:solidFill>
              </a:rPr>
              <a:t>Doelstellingen per categorie</a:t>
            </a:r>
          </a:p>
          <a:p>
            <a:pPr algn="l"/>
            <a:endParaRPr lang="nl-NL" sz="1600" dirty="0">
              <a:solidFill>
                <a:schemeClr val="bg1"/>
              </a:solidFill>
            </a:endParaRPr>
          </a:p>
          <a:p>
            <a:r>
              <a:rPr lang="nl-NL" sz="1100" dirty="0">
                <a:solidFill>
                  <a:schemeClr val="bg1"/>
                </a:solidFill>
              </a:rPr>
              <a:t>Elke leeftijdscategorie heeft zijn eigen leeftijdsspecifieke kenmerken. Voor elke leeftijdscategorie worden er doelstellingen gekozen die passen bij de leeftijd en het team. Als leidraad wordt hiervoor het jeugdvoetballeerproces van de KNVB genomen.</a:t>
            </a:r>
          </a:p>
          <a:p>
            <a:pPr algn="l"/>
            <a:endParaRPr lang="nl-NL" sz="1100" dirty="0">
              <a:solidFill>
                <a:schemeClr val="bg1"/>
              </a:solidFill>
            </a:endParaRPr>
          </a:p>
        </p:txBody>
      </p:sp>
    </p:spTree>
    <p:extLst>
      <p:ext uri="{BB962C8B-B14F-4D97-AF65-F5344CB8AC3E}">
        <p14:creationId xmlns:p14="http://schemas.microsoft.com/office/powerpoint/2010/main" val="2761901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Jeugdvoetbal-</a:t>
            </a:r>
          </a:p>
          <a:p>
            <a:pPr algn="ctr"/>
            <a:r>
              <a:rPr lang="nl-NL" sz="3200" dirty="0">
                <a:solidFill>
                  <a:schemeClr val="bg1"/>
                </a:solidFill>
              </a:rPr>
              <a:t>Leerproces KNVB</a:t>
            </a:r>
          </a:p>
        </p:txBody>
      </p:sp>
      <p:sp>
        <p:nvSpPr>
          <p:cNvPr id="74" name="Tekstvak 73">
            <a:extLst>
              <a:ext uri="{FF2B5EF4-FFF2-40B4-BE49-F238E27FC236}">
                <a16:creationId xmlns:a16="http://schemas.microsoft.com/office/drawing/2014/main" id="{173387B1-9897-44A5-ACE8-10D0858E1CAE}"/>
              </a:ext>
            </a:extLst>
          </p:cNvPr>
          <p:cNvSpPr txBox="1"/>
          <p:nvPr/>
        </p:nvSpPr>
        <p:spPr>
          <a:xfrm>
            <a:off x="8030949" y="5322292"/>
            <a:ext cx="3656324" cy="1431161"/>
          </a:xfrm>
          <a:prstGeom prst="rect">
            <a:avLst/>
          </a:prstGeom>
          <a:noFill/>
        </p:spPr>
        <p:txBody>
          <a:bodyPr wrap="square" rtlCol="0">
            <a:spAutoFit/>
          </a:bodyPr>
          <a:lstStyle/>
          <a:p>
            <a:pPr algn="ctr"/>
            <a:r>
              <a:rPr lang="nl-NL" dirty="0">
                <a:solidFill>
                  <a:schemeClr val="bg1"/>
                </a:solidFill>
              </a:rPr>
              <a:t>MO13/MO15/MO17/MO20?</a:t>
            </a:r>
          </a:p>
          <a:p>
            <a:pPr algn="l"/>
            <a:endParaRPr lang="nl-NL" sz="1400" dirty="0"/>
          </a:p>
          <a:p>
            <a:pPr algn="ctr"/>
            <a:r>
              <a:rPr lang="nl-NL" sz="1100" dirty="0">
                <a:solidFill>
                  <a:schemeClr val="bg1"/>
                </a:solidFill>
              </a:rPr>
              <a:t>Vanaf de MO13 worden er aparte meidenteams gevormd. Teams worden ingedeeld op basis van:</a:t>
            </a:r>
            <a:br>
              <a:rPr lang="nl-NL" sz="1100" dirty="0">
                <a:solidFill>
                  <a:schemeClr val="bg1"/>
                </a:solidFill>
              </a:rPr>
            </a:br>
            <a:r>
              <a:rPr lang="nl-NL" sz="1100" dirty="0">
                <a:solidFill>
                  <a:schemeClr val="bg1"/>
                </a:solidFill>
              </a:rPr>
              <a:t>- Voetbalvaardigheden</a:t>
            </a:r>
            <a:br>
              <a:rPr lang="nl-NL" sz="1100" dirty="0">
                <a:solidFill>
                  <a:schemeClr val="bg1"/>
                </a:solidFill>
              </a:rPr>
            </a:br>
            <a:r>
              <a:rPr lang="nl-NL" sz="1100" dirty="0">
                <a:solidFill>
                  <a:schemeClr val="bg1"/>
                </a:solidFill>
              </a:rPr>
              <a:t>- Vriendinnen</a:t>
            </a:r>
            <a:br>
              <a:rPr lang="nl-NL" sz="1100" dirty="0">
                <a:solidFill>
                  <a:schemeClr val="bg1"/>
                </a:solidFill>
              </a:rPr>
            </a:br>
            <a:endParaRPr lang="nl-NL" sz="1100" dirty="0">
              <a:solidFill>
                <a:schemeClr val="bg1"/>
              </a:solidFill>
            </a:endParaRPr>
          </a:p>
        </p:txBody>
      </p:sp>
      <p:pic>
        <p:nvPicPr>
          <p:cNvPr id="4" name="Afbeelding 3">
            <a:extLst>
              <a:ext uri="{FF2B5EF4-FFF2-40B4-BE49-F238E27FC236}">
                <a16:creationId xmlns:a16="http://schemas.microsoft.com/office/drawing/2014/main" id="{2185F0D7-E074-42E2-9371-AB8975DBC3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0353" y="3313985"/>
            <a:ext cx="6381192" cy="3439468"/>
          </a:xfrm>
          <a:prstGeom prst="rect">
            <a:avLst/>
          </a:prstGeom>
        </p:spPr>
      </p:pic>
      <p:pic>
        <p:nvPicPr>
          <p:cNvPr id="9" name="Afbeelding 8">
            <a:extLst>
              <a:ext uri="{FF2B5EF4-FFF2-40B4-BE49-F238E27FC236}">
                <a16:creationId xmlns:a16="http://schemas.microsoft.com/office/drawing/2014/main" id="{977ED0AE-65CB-4686-9191-CCABAA7C0B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0353" y="159983"/>
            <a:ext cx="6381192" cy="2994019"/>
          </a:xfrm>
          <a:prstGeom prst="rect">
            <a:avLst/>
          </a:prstGeom>
        </p:spPr>
      </p:pic>
    </p:spTree>
    <p:extLst>
      <p:ext uri="{BB962C8B-B14F-4D97-AF65-F5344CB8AC3E}">
        <p14:creationId xmlns:p14="http://schemas.microsoft.com/office/powerpoint/2010/main" val="600515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569660"/>
          </a:xfrm>
          <a:prstGeom prst="rect">
            <a:avLst/>
          </a:prstGeom>
          <a:noFill/>
        </p:spPr>
        <p:txBody>
          <a:bodyPr wrap="square" rtlCol="0">
            <a:spAutoFit/>
          </a:bodyPr>
          <a:lstStyle/>
          <a:p>
            <a:pPr algn="ctr"/>
            <a:r>
              <a:rPr lang="nl-NL" sz="3200" dirty="0">
                <a:solidFill>
                  <a:schemeClr val="bg1"/>
                </a:solidFill>
              </a:rPr>
              <a:t>O8 t/m O12</a:t>
            </a:r>
          </a:p>
          <a:p>
            <a:pPr algn="ctr"/>
            <a:r>
              <a:rPr lang="nl-NL" sz="3200" dirty="0">
                <a:solidFill>
                  <a:schemeClr val="bg1"/>
                </a:solidFill>
              </a:rPr>
              <a:t>Module</a:t>
            </a:r>
          </a:p>
          <a:p>
            <a:pPr algn="ctr"/>
            <a:r>
              <a:rPr lang="nl-NL" sz="3200" dirty="0">
                <a:solidFill>
                  <a:schemeClr val="bg1"/>
                </a:solidFill>
              </a:rPr>
              <a:t>‘Gelijke Kansen’</a:t>
            </a:r>
          </a:p>
        </p:txBody>
      </p:sp>
      <p:sp>
        <p:nvSpPr>
          <p:cNvPr id="74" name="Tekstvak 73">
            <a:extLst>
              <a:ext uri="{FF2B5EF4-FFF2-40B4-BE49-F238E27FC236}">
                <a16:creationId xmlns:a16="http://schemas.microsoft.com/office/drawing/2014/main" id="{173387B1-9897-44A5-ACE8-10D0858E1CAE}"/>
              </a:ext>
            </a:extLst>
          </p:cNvPr>
          <p:cNvSpPr txBox="1"/>
          <p:nvPr/>
        </p:nvSpPr>
        <p:spPr>
          <a:xfrm>
            <a:off x="8030949" y="5322292"/>
            <a:ext cx="3656324" cy="1431161"/>
          </a:xfrm>
          <a:prstGeom prst="rect">
            <a:avLst/>
          </a:prstGeom>
          <a:noFill/>
        </p:spPr>
        <p:txBody>
          <a:bodyPr wrap="square" rtlCol="0">
            <a:spAutoFit/>
          </a:bodyPr>
          <a:lstStyle/>
          <a:p>
            <a:pPr algn="ctr"/>
            <a:r>
              <a:rPr lang="nl-NL" dirty="0">
                <a:solidFill>
                  <a:schemeClr val="bg1"/>
                </a:solidFill>
              </a:rPr>
              <a:t>MO13/MO15/MO17/MO20?</a:t>
            </a:r>
          </a:p>
          <a:p>
            <a:pPr algn="l"/>
            <a:endParaRPr lang="nl-NL" sz="1400" dirty="0"/>
          </a:p>
          <a:p>
            <a:pPr algn="ctr"/>
            <a:r>
              <a:rPr lang="nl-NL" sz="1100" dirty="0">
                <a:solidFill>
                  <a:schemeClr val="bg1"/>
                </a:solidFill>
              </a:rPr>
              <a:t>Vanaf de MO13 worden er aparte meidenteams gevormd. Teams worden ingedeeld op basis van:</a:t>
            </a:r>
            <a:br>
              <a:rPr lang="nl-NL" sz="1100" dirty="0">
                <a:solidFill>
                  <a:schemeClr val="bg1"/>
                </a:solidFill>
              </a:rPr>
            </a:br>
            <a:r>
              <a:rPr lang="nl-NL" sz="1100" dirty="0">
                <a:solidFill>
                  <a:schemeClr val="bg1"/>
                </a:solidFill>
              </a:rPr>
              <a:t>- Voetbalvaardigheden</a:t>
            </a:r>
            <a:br>
              <a:rPr lang="nl-NL" sz="1100" dirty="0">
                <a:solidFill>
                  <a:schemeClr val="bg1"/>
                </a:solidFill>
              </a:rPr>
            </a:br>
            <a:r>
              <a:rPr lang="nl-NL" sz="1100" dirty="0">
                <a:solidFill>
                  <a:schemeClr val="bg1"/>
                </a:solidFill>
              </a:rPr>
              <a:t>- Vriendinnen</a:t>
            </a:r>
            <a:br>
              <a:rPr lang="nl-NL" sz="1100" dirty="0">
                <a:solidFill>
                  <a:schemeClr val="bg1"/>
                </a:solidFill>
              </a:rPr>
            </a:br>
            <a:endParaRPr lang="nl-NL" sz="1100" dirty="0">
              <a:solidFill>
                <a:schemeClr val="bg1"/>
              </a:solidFill>
            </a:endParaRPr>
          </a:p>
        </p:txBody>
      </p:sp>
      <p:sp>
        <p:nvSpPr>
          <p:cNvPr id="4" name="Tekstvak 3">
            <a:extLst>
              <a:ext uri="{FF2B5EF4-FFF2-40B4-BE49-F238E27FC236}">
                <a16:creationId xmlns:a16="http://schemas.microsoft.com/office/drawing/2014/main" id="{02AB762C-9C68-4EA4-A008-ADAF29FEEBFF}"/>
              </a:ext>
            </a:extLst>
          </p:cNvPr>
          <p:cNvSpPr txBox="1"/>
          <p:nvPr/>
        </p:nvSpPr>
        <p:spPr>
          <a:xfrm>
            <a:off x="4170262" y="279918"/>
            <a:ext cx="7657458" cy="7017306"/>
          </a:xfrm>
          <a:prstGeom prst="rect">
            <a:avLst/>
          </a:prstGeom>
          <a:noFill/>
        </p:spPr>
        <p:txBody>
          <a:bodyPr wrap="square" rtlCol="0">
            <a:spAutoFit/>
          </a:bodyPr>
          <a:lstStyle/>
          <a:p>
            <a:pPr algn="l"/>
            <a:r>
              <a:rPr lang="nl-NL" sz="1600" dirty="0"/>
              <a:t>In seizoen 2020/2021 zijn we in de onderbouw gestart met een pilot waarbij we in samenwerking met FC Utrecht een opleidingsplan hebben ontwikkeld.</a:t>
            </a:r>
          </a:p>
          <a:p>
            <a:pPr algn="l"/>
            <a:endParaRPr lang="nl-NL" sz="1600" dirty="0"/>
          </a:p>
          <a:p>
            <a:pPr algn="l"/>
            <a:r>
              <a:rPr lang="nl-NL" sz="1600" dirty="0"/>
              <a:t>We bieden alle spelers in deze leeftijdscategorie ‘gelijke kansen’. De basisprincipes zijn:</a:t>
            </a:r>
          </a:p>
          <a:p>
            <a:pPr marL="457200" indent="-457200" algn="l">
              <a:buAutoNum type="arabicPeriod"/>
            </a:pPr>
            <a:r>
              <a:rPr lang="nl-NL" sz="1600" dirty="0"/>
              <a:t>Niet selecteren op jonge leeftijd, maar een massale benadering</a:t>
            </a:r>
          </a:p>
          <a:p>
            <a:pPr marL="457200" indent="-457200" algn="l">
              <a:buAutoNum type="arabicPeriod"/>
            </a:pPr>
            <a:r>
              <a:rPr lang="nl-NL" sz="1600" dirty="0"/>
              <a:t>Gelijke begeleiding, gelijke trainingen en gelijke trainingsfrequentie</a:t>
            </a:r>
          </a:p>
          <a:p>
            <a:pPr marL="457200" indent="-457200" algn="l">
              <a:buAutoNum type="arabicPeriod"/>
            </a:pPr>
            <a:r>
              <a:rPr lang="nl-NL" sz="1600" dirty="0"/>
              <a:t>Veilige omgeving inclusief pedagogisch sportklimaat</a:t>
            </a:r>
          </a:p>
          <a:p>
            <a:pPr algn="l"/>
            <a:endParaRPr lang="nl-NL" sz="1600" dirty="0"/>
          </a:p>
          <a:p>
            <a:pPr algn="l"/>
            <a:r>
              <a:rPr lang="nl-NL" sz="1600" dirty="0"/>
              <a:t>De spelers krijgen een vast gezicht (trainer) op het team en zullen trainen met hun eigen team en het circuit volgen. 2 keer per maand zullen de teams samen trainen met een ander (hoger) team om alvast te proeven aan een wat hoger tempo/ niveau. Daarnaast zal er vanaf de JO11 ook individueel gecoacht worden op de ontwikkeling van iedere speler. Wij geloven dat het ontwikkelen van individuele spelers bijdraagt aan het beter presteren in teamverband op langere termijn: leren winnen. </a:t>
            </a:r>
          </a:p>
          <a:p>
            <a:pPr algn="l"/>
            <a:endParaRPr lang="nl-NL" sz="1600" dirty="0"/>
          </a:p>
          <a:p>
            <a:pPr algn="l"/>
            <a:r>
              <a:rPr lang="nl-NL" sz="1600" dirty="0"/>
              <a:t>Op de training worden spelers (willekeurig) ingedeeld in kleine groepen van 6-8 spelers. Door in kleine wisselende groepen gemengd te trainen:</a:t>
            </a:r>
          </a:p>
          <a:p>
            <a:pPr marL="457200" indent="-457200" algn="l">
              <a:buAutoNum type="arabicPeriod"/>
            </a:pPr>
            <a:r>
              <a:rPr lang="en-GB" sz="1600" dirty="0" err="1"/>
              <a:t>creëren</a:t>
            </a:r>
            <a:r>
              <a:rPr lang="en-GB" sz="1600" dirty="0"/>
              <a:t> we </a:t>
            </a:r>
            <a:r>
              <a:rPr lang="en-GB" sz="1600" dirty="0" err="1"/>
              <a:t>veel</a:t>
            </a:r>
            <a:r>
              <a:rPr lang="en-GB" sz="1600" dirty="0"/>
              <a:t> </a:t>
            </a:r>
            <a:r>
              <a:rPr lang="en-GB" sz="1600" dirty="0" err="1"/>
              <a:t>nieuwe</a:t>
            </a:r>
            <a:r>
              <a:rPr lang="en-GB" sz="1600" dirty="0"/>
              <a:t> </a:t>
            </a:r>
            <a:r>
              <a:rPr lang="en-GB" sz="1600" dirty="0" err="1"/>
              <a:t>voetbaluitdagingen</a:t>
            </a:r>
            <a:r>
              <a:rPr lang="en-GB" sz="1600" dirty="0"/>
              <a:t> </a:t>
            </a:r>
            <a:r>
              <a:rPr lang="en-GB" sz="1600" dirty="0" err="1"/>
              <a:t>waarbij</a:t>
            </a:r>
            <a:r>
              <a:rPr lang="en-GB" sz="1600" dirty="0"/>
              <a:t> </a:t>
            </a:r>
            <a:r>
              <a:rPr lang="en-GB" sz="1600" dirty="0" err="1"/>
              <a:t>spelers</a:t>
            </a:r>
            <a:r>
              <a:rPr lang="en-GB" sz="1600" dirty="0"/>
              <a:t> </a:t>
            </a:r>
            <a:r>
              <a:rPr lang="en-GB" sz="1600" dirty="0" err="1"/>
              <a:t>zelf</a:t>
            </a:r>
            <a:r>
              <a:rPr lang="en-GB" sz="1600" dirty="0"/>
              <a:t> op </a:t>
            </a:r>
            <a:r>
              <a:rPr lang="en-GB" sz="1600" dirty="0" err="1"/>
              <a:t>zoek</a:t>
            </a:r>
            <a:r>
              <a:rPr lang="en-GB" sz="1600" dirty="0"/>
              <a:t> </a:t>
            </a:r>
            <a:r>
              <a:rPr lang="en-GB" sz="1600" dirty="0" err="1"/>
              <a:t>moeten</a:t>
            </a:r>
            <a:r>
              <a:rPr lang="en-GB" sz="1600" dirty="0"/>
              <a:t> </a:t>
            </a:r>
            <a:r>
              <a:rPr lang="en-GB" sz="1600" dirty="0" err="1"/>
              <a:t>gaan</a:t>
            </a:r>
            <a:r>
              <a:rPr lang="en-GB" sz="1600" dirty="0"/>
              <a:t> </a:t>
            </a:r>
            <a:r>
              <a:rPr lang="en-GB" sz="1600" dirty="0" err="1"/>
              <a:t>naar</a:t>
            </a:r>
            <a:r>
              <a:rPr lang="en-GB" sz="1600" dirty="0"/>
              <a:t> </a:t>
            </a:r>
            <a:r>
              <a:rPr lang="en-GB" sz="1600" dirty="0" err="1"/>
              <a:t>oplossingen</a:t>
            </a:r>
            <a:r>
              <a:rPr lang="en-GB" sz="1600" dirty="0"/>
              <a:t>: ‘</a:t>
            </a:r>
            <a:r>
              <a:rPr lang="en-GB" sz="1600" dirty="0" err="1"/>
              <a:t>creatieve</a:t>
            </a:r>
            <a:r>
              <a:rPr lang="en-GB" sz="1600" dirty="0"/>
              <a:t> </a:t>
            </a:r>
            <a:r>
              <a:rPr lang="en-GB" sz="1600" dirty="0" err="1"/>
              <a:t>ontwikkeling</a:t>
            </a:r>
            <a:r>
              <a:rPr lang="en-GB" sz="1600" dirty="0"/>
              <a:t>’.</a:t>
            </a:r>
          </a:p>
          <a:p>
            <a:pPr marL="457200" indent="-457200" algn="l">
              <a:buAutoNum type="arabicPeriod"/>
            </a:pPr>
            <a:r>
              <a:rPr lang="en-GB" sz="1600" dirty="0" err="1"/>
              <a:t>heeft</a:t>
            </a:r>
            <a:r>
              <a:rPr lang="en-GB" sz="1600" dirty="0"/>
              <a:t> </a:t>
            </a:r>
            <a:r>
              <a:rPr lang="en-GB" sz="1600" dirty="0" err="1"/>
              <a:t>elke</a:t>
            </a:r>
            <a:r>
              <a:rPr lang="en-GB" sz="1600" dirty="0"/>
              <a:t> </a:t>
            </a:r>
            <a:r>
              <a:rPr lang="en-GB" sz="1600" dirty="0" err="1"/>
              <a:t>speler</a:t>
            </a:r>
            <a:r>
              <a:rPr lang="en-GB" sz="1600" dirty="0"/>
              <a:t> </a:t>
            </a:r>
            <a:r>
              <a:rPr lang="en-GB" sz="1600" dirty="0" err="1"/>
              <a:t>veel</a:t>
            </a:r>
            <a:r>
              <a:rPr lang="en-GB" sz="1600" dirty="0"/>
              <a:t> </a:t>
            </a:r>
            <a:r>
              <a:rPr lang="en-GB" sz="1600" dirty="0" err="1"/>
              <a:t>balcontacten</a:t>
            </a:r>
            <a:r>
              <a:rPr lang="en-GB" sz="1600" dirty="0"/>
              <a:t> op de training.</a:t>
            </a:r>
          </a:p>
          <a:p>
            <a:pPr marL="457200" indent="-457200" algn="l">
              <a:buAutoNum type="arabicPeriod"/>
            </a:pPr>
            <a:r>
              <a:rPr lang="nl-NL" sz="1600" dirty="0"/>
              <a:t>kunnen de trainers de ontwikkeling van iedere speler goed begeleiden.</a:t>
            </a:r>
            <a:endParaRPr lang="en-GB" sz="1600" dirty="0"/>
          </a:p>
          <a:p>
            <a:pPr marL="457200" indent="-457200" algn="l">
              <a:buAutoNum type="arabicPeriod"/>
            </a:pPr>
            <a:r>
              <a:rPr lang="en-GB" sz="1600" dirty="0" err="1"/>
              <a:t>leren</a:t>
            </a:r>
            <a:r>
              <a:rPr lang="en-GB" sz="1600" dirty="0"/>
              <a:t> </a:t>
            </a:r>
            <a:r>
              <a:rPr lang="en-GB" sz="1600" dirty="0" err="1"/>
              <a:t>spelers</a:t>
            </a:r>
            <a:r>
              <a:rPr lang="en-GB" sz="1600" dirty="0"/>
              <a:t> </a:t>
            </a:r>
            <a:r>
              <a:rPr lang="en-GB" sz="1600" dirty="0" err="1"/>
              <a:t>veel</a:t>
            </a:r>
            <a:r>
              <a:rPr lang="en-GB" sz="1600" dirty="0"/>
              <a:t> </a:t>
            </a:r>
            <a:r>
              <a:rPr lang="en-GB" sz="1600" dirty="0" err="1"/>
              <a:t>nieuwe</a:t>
            </a:r>
            <a:r>
              <a:rPr lang="en-GB" sz="1600" dirty="0"/>
              <a:t> </a:t>
            </a:r>
            <a:r>
              <a:rPr lang="en-GB" sz="1600" dirty="0" err="1"/>
              <a:t>vriendjes</a:t>
            </a:r>
            <a:r>
              <a:rPr lang="en-GB" sz="1600" dirty="0"/>
              <a:t> </a:t>
            </a:r>
            <a:r>
              <a:rPr lang="en-GB" sz="1600" dirty="0" err="1"/>
              <a:t>kennen</a:t>
            </a:r>
            <a:r>
              <a:rPr lang="en-GB" sz="1600" dirty="0"/>
              <a:t>.</a:t>
            </a:r>
          </a:p>
          <a:p>
            <a:pPr marL="457200" indent="-457200" algn="l">
              <a:buAutoNum type="arabicPeriod"/>
            </a:pPr>
            <a:r>
              <a:rPr lang="en-GB" sz="1600" dirty="0"/>
              <a:t>is er </a:t>
            </a:r>
            <a:r>
              <a:rPr lang="en-GB" sz="1600" dirty="0" err="1"/>
              <a:t>meer</a:t>
            </a:r>
            <a:r>
              <a:rPr lang="en-GB" sz="1600" dirty="0"/>
              <a:t> </a:t>
            </a:r>
            <a:r>
              <a:rPr lang="en-GB" sz="1600" dirty="0" err="1"/>
              <a:t>betrokkenheid</a:t>
            </a:r>
            <a:r>
              <a:rPr lang="en-GB" sz="1600" dirty="0"/>
              <a:t> </a:t>
            </a:r>
            <a:r>
              <a:rPr lang="en-GB" sz="1600" dirty="0" err="1"/>
              <a:t>binnen</a:t>
            </a:r>
            <a:r>
              <a:rPr lang="en-GB" sz="1600" dirty="0"/>
              <a:t> de </a:t>
            </a:r>
            <a:r>
              <a:rPr lang="en-GB" sz="1600" dirty="0" err="1"/>
              <a:t>leeftijdscategorie</a:t>
            </a:r>
            <a:r>
              <a:rPr lang="en-GB" sz="1600" dirty="0"/>
              <a:t>.</a:t>
            </a:r>
          </a:p>
          <a:p>
            <a:pPr algn="l"/>
            <a:endParaRPr lang="nl-NL" sz="1600" dirty="0"/>
          </a:p>
          <a:p>
            <a:pPr algn="l"/>
            <a:r>
              <a:rPr lang="nl-NL" sz="1600" dirty="0"/>
              <a:t>Het model zou moeten zorgen voor meer gelijkwaardigheid in het voetbalprogramma en de begeleiding van alle jeugdvoetballers. Zo beleven alle spelers en speelsters </a:t>
            </a:r>
            <a:r>
              <a:rPr lang="nl-NL" sz="1600" b="1" dirty="0">
                <a:solidFill>
                  <a:srgbClr val="FF0000"/>
                </a:solidFill>
              </a:rPr>
              <a:t>plezier</a:t>
            </a:r>
            <a:r>
              <a:rPr lang="nl-NL" sz="1600" dirty="0"/>
              <a:t> aan de sport en is iedereen in staat om zijn of haar persoonlijke top te bereiken.</a:t>
            </a:r>
          </a:p>
          <a:p>
            <a:pPr algn="l"/>
            <a:endParaRPr lang="en-GB" dirty="0"/>
          </a:p>
        </p:txBody>
      </p:sp>
    </p:spTree>
    <p:extLst>
      <p:ext uri="{BB962C8B-B14F-4D97-AF65-F5344CB8AC3E}">
        <p14:creationId xmlns:p14="http://schemas.microsoft.com/office/powerpoint/2010/main" val="2548873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O13 t/m O19</a:t>
            </a:r>
          </a:p>
          <a:p>
            <a:pPr algn="ctr"/>
            <a:r>
              <a:rPr lang="nl-NL" sz="3200" dirty="0">
                <a:solidFill>
                  <a:schemeClr val="bg1"/>
                </a:solidFill>
              </a:rPr>
              <a:t>Manier van trainen</a:t>
            </a:r>
          </a:p>
        </p:txBody>
      </p:sp>
      <p:sp>
        <p:nvSpPr>
          <p:cNvPr id="74" name="Tekstvak 73">
            <a:extLst>
              <a:ext uri="{FF2B5EF4-FFF2-40B4-BE49-F238E27FC236}">
                <a16:creationId xmlns:a16="http://schemas.microsoft.com/office/drawing/2014/main" id="{173387B1-9897-44A5-ACE8-10D0858E1CAE}"/>
              </a:ext>
            </a:extLst>
          </p:cNvPr>
          <p:cNvSpPr txBox="1"/>
          <p:nvPr/>
        </p:nvSpPr>
        <p:spPr>
          <a:xfrm>
            <a:off x="8030949" y="5322292"/>
            <a:ext cx="3656324" cy="1431161"/>
          </a:xfrm>
          <a:prstGeom prst="rect">
            <a:avLst/>
          </a:prstGeom>
          <a:noFill/>
        </p:spPr>
        <p:txBody>
          <a:bodyPr wrap="square" rtlCol="0">
            <a:spAutoFit/>
          </a:bodyPr>
          <a:lstStyle/>
          <a:p>
            <a:pPr algn="ctr"/>
            <a:r>
              <a:rPr lang="nl-NL" dirty="0">
                <a:solidFill>
                  <a:schemeClr val="bg1"/>
                </a:solidFill>
              </a:rPr>
              <a:t>MO13/MO15/MO17/MO20?</a:t>
            </a:r>
          </a:p>
          <a:p>
            <a:pPr algn="l"/>
            <a:endParaRPr lang="nl-NL" sz="1400" dirty="0"/>
          </a:p>
          <a:p>
            <a:pPr algn="ctr"/>
            <a:r>
              <a:rPr lang="nl-NL" sz="1100" dirty="0">
                <a:solidFill>
                  <a:schemeClr val="bg1"/>
                </a:solidFill>
              </a:rPr>
              <a:t>Vanaf de MO13 worden er aparte meidenteams gevormd. Teams worden ingedeeld op basis van:</a:t>
            </a:r>
            <a:br>
              <a:rPr lang="nl-NL" sz="1100" dirty="0">
                <a:solidFill>
                  <a:schemeClr val="bg1"/>
                </a:solidFill>
              </a:rPr>
            </a:br>
            <a:r>
              <a:rPr lang="nl-NL" sz="1100" dirty="0">
                <a:solidFill>
                  <a:schemeClr val="bg1"/>
                </a:solidFill>
              </a:rPr>
              <a:t>- Voetbalvaardigheden</a:t>
            </a:r>
            <a:br>
              <a:rPr lang="nl-NL" sz="1100" dirty="0">
                <a:solidFill>
                  <a:schemeClr val="bg1"/>
                </a:solidFill>
              </a:rPr>
            </a:br>
            <a:r>
              <a:rPr lang="nl-NL" sz="1100" dirty="0">
                <a:solidFill>
                  <a:schemeClr val="bg1"/>
                </a:solidFill>
              </a:rPr>
              <a:t>- Vriendinnen</a:t>
            </a:r>
            <a:br>
              <a:rPr lang="nl-NL" sz="1100" dirty="0">
                <a:solidFill>
                  <a:schemeClr val="bg1"/>
                </a:solidFill>
              </a:rPr>
            </a:br>
            <a:endParaRPr lang="nl-NL" sz="1100" dirty="0">
              <a:solidFill>
                <a:schemeClr val="bg1"/>
              </a:solidFill>
            </a:endParaRPr>
          </a:p>
        </p:txBody>
      </p:sp>
      <p:sp>
        <p:nvSpPr>
          <p:cNvPr id="4" name="Tekstvak 3">
            <a:extLst>
              <a:ext uri="{FF2B5EF4-FFF2-40B4-BE49-F238E27FC236}">
                <a16:creationId xmlns:a16="http://schemas.microsoft.com/office/drawing/2014/main" id="{02AB762C-9C68-4EA4-A008-ADAF29FEEBFF}"/>
              </a:ext>
            </a:extLst>
          </p:cNvPr>
          <p:cNvSpPr txBox="1"/>
          <p:nvPr/>
        </p:nvSpPr>
        <p:spPr>
          <a:xfrm>
            <a:off x="4170262" y="279918"/>
            <a:ext cx="7657458" cy="1846659"/>
          </a:xfrm>
          <a:prstGeom prst="rect">
            <a:avLst/>
          </a:prstGeom>
          <a:noFill/>
        </p:spPr>
        <p:txBody>
          <a:bodyPr wrap="square" rtlCol="0">
            <a:spAutoFit/>
          </a:bodyPr>
          <a:lstStyle/>
          <a:p>
            <a:pPr algn="l"/>
            <a:r>
              <a:rPr lang="nl-NL" sz="1600" dirty="0"/>
              <a:t>Vanaf de O13 wordt er in vaste teams getraind. Echter wordt de betrokkenheid tussen teams binnen de leeftijdscategorie zo groot mogelijk gehouden. Minimaal één keer in de maand wordt er gezamenlijk getraind. Daarnaast is de trainer van het talententeam verantwoordelijk om de trainers van de breedteteams te voorzien van oefenstof en trainingsmethodes. Tevens kan de trainer van het talententeam enkele keren in het seizoen de training van de breedteteams verzorgen. </a:t>
            </a:r>
          </a:p>
          <a:p>
            <a:pPr algn="l"/>
            <a:endParaRPr lang="en-GB" dirty="0"/>
          </a:p>
        </p:txBody>
      </p:sp>
    </p:spTree>
    <p:extLst>
      <p:ext uri="{BB962C8B-B14F-4D97-AF65-F5344CB8AC3E}">
        <p14:creationId xmlns:p14="http://schemas.microsoft.com/office/powerpoint/2010/main" val="1952655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Breed Motorische</a:t>
            </a:r>
          </a:p>
          <a:p>
            <a:pPr algn="ctr"/>
            <a:r>
              <a:rPr lang="nl-NL" sz="3200" dirty="0">
                <a:solidFill>
                  <a:schemeClr val="bg1"/>
                </a:solidFill>
              </a:rPr>
              <a:t>Ontwikkeling</a:t>
            </a:r>
          </a:p>
        </p:txBody>
      </p:sp>
      <p:sp>
        <p:nvSpPr>
          <p:cNvPr id="4" name="Tekstvak 3">
            <a:extLst>
              <a:ext uri="{FF2B5EF4-FFF2-40B4-BE49-F238E27FC236}">
                <a16:creationId xmlns:a16="http://schemas.microsoft.com/office/drawing/2014/main" id="{02AB762C-9C68-4EA4-A008-ADAF29FEEBFF}"/>
              </a:ext>
            </a:extLst>
          </p:cNvPr>
          <p:cNvSpPr txBox="1"/>
          <p:nvPr/>
        </p:nvSpPr>
        <p:spPr>
          <a:xfrm>
            <a:off x="4170262" y="279918"/>
            <a:ext cx="7657458" cy="2308324"/>
          </a:xfrm>
          <a:prstGeom prst="rect">
            <a:avLst/>
          </a:prstGeom>
          <a:noFill/>
        </p:spPr>
        <p:txBody>
          <a:bodyPr wrap="square" rtlCol="0">
            <a:spAutoFit/>
          </a:bodyPr>
          <a:lstStyle/>
          <a:p>
            <a:r>
              <a:rPr lang="nl-NL" sz="1600" dirty="0"/>
              <a:t>Onderzoek laat zien dat goed ontwikkelde motorische vaardigheden ban belang zijn om deel te nemen aan sport- en spelactiviteiten in de kinderjaren en op latere leeftijd. Sporters die zich op jongen leeftijd motorisch éénzijdig hebben ontwikkeld, hebben dus een relatief hoog risico op uitval in hun doelsport, en tegelijkertijd ook vaak niet de motorische basis om op latere leeftijd anderzijds fysiek actief te blijven. </a:t>
            </a:r>
          </a:p>
          <a:p>
            <a:endParaRPr lang="nl-NL" sz="1600" dirty="0"/>
          </a:p>
          <a:p>
            <a:r>
              <a:rPr lang="nl-NL" sz="1600" dirty="0"/>
              <a:t>Breed Motorische Ontwikkeling geeft kinderen de brede motorische basis voor een leven lang plezier in sporten en bewegen. Goed voor het kind, de maatschappij, de breedtesport en op termijn ook de topsport.</a:t>
            </a:r>
          </a:p>
        </p:txBody>
      </p:sp>
      <p:pic>
        <p:nvPicPr>
          <p:cNvPr id="1028" name="Picture 4" descr="De Schijf van 10! de praktische invulling van een breed motorische  ontwikkeling en veelzijdig bewegen – Athletic Skills Model (ASM)">
            <a:extLst>
              <a:ext uri="{FF2B5EF4-FFF2-40B4-BE49-F238E27FC236}">
                <a16:creationId xmlns:a16="http://schemas.microsoft.com/office/drawing/2014/main" id="{1FBD3171-A8DE-4427-87FC-A77C8EA4F1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11" y="2859924"/>
            <a:ext cx="3538422" cy="3538422"/>
          </a:xfrm>
          <a:prstGeom prst="rect">
            <a:avLst/>
          </a:prstGeom>
          <a:noFill/>
          <a:extLst>
            <a:ext uri="{909E8E84-426E-40DD-AFC4-6F175D3DCCD1}">
              <a14:hiddenFill xmlns:a14="http://schemas.microsoft.com/office/drawing/2010/main">
                <a:solidFill>
                  <a:srgbClr val="FFFFFF"/>
                </a:solidFill>
              </a14:hiddenFill>
            </a:ext>
          </a:extLst>
        </p:spPr>
      </p:pic>
      <p:sp>
        <p:nvSpPr>
          <p:cNvPr id="8" name="Rechthoek 7">
            <a:extLst>
              <a:ext uri="{FF2B5EF4-FFF2-40B4-BE49-F238E27FC236}">
                <a16:creationId xmlns:a16="http://schemas.microsoft.com/office/drawing/2014/main" id="{4E49A0E6-C555-4767-963B-D8AE1D084718}"/>
              </a:ext>
            </a:extLst>
          </p:cNvPr>
          <p:cNvSpPr/>
          <p:nvPr/>
        </p:nvSpPr>
        <p:spPr>
          <a:xfrm>
            <a:off x="4170262" y="2742438"/>
            <a:ext cx="2253196"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hthoek 8">
            <a:extLst>
              <a:ext uri="{FF2B5EF4-FFF2-40B4-BE49-F238E27FC236}">
                <a16:creationId xmlns:a16="http://schemas.microsoft.com/office/drawing/2014/main" id="{0DF8DE07-4604-4E17-997F-010B9A819246}"/>
              </a:ext>
            </a:extLst>
          </p:cNvPr>
          <p:cNvSpPr/>
          <p:nvPr/>
        </p:nvSpPr>
        <p:spPr>
          <a:xfrm>
            <a:off x="4170262" y="3253961"/>
            <a:ext cx="2253196" cy="16731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kstvak 9">
            <a:extLst>
              <a:ext uri="{FF2B5EF4-FFF2-40B4-BE49-F238E27FC236}">
                <a16:creationId xmlns:a16="http://schemas.microsoft.com/office/drawing/2014/main" id="{4224F77A-890A-4CA7-9388-5768FB5E80E4}"/>
              </a:ext>
            </a:extLst>
          </p:cNvPr>
          <p:cNvSpPr txBox="1"/>
          <p:nvPr/>
        </p:nvSpPr>
        <p:spPr>
          <a:xfrm>
            <a:off x="4170262" y="2742438"/>
            <a:ext cx="2253196" cy="2308324"/>
          </a:xfrm>
          <a:prstGeom prst="rect">
            <a:avLst/>
          </a:prstGeom>
          <a:noFill/>
        </p:spPr>
        <p:txBody>
          <a:bodyPr wrap="square" rtlCol="0">
            <a:spAutoFit/>
          </a:bodyPr>
          <a:lstStyle/>
          <a:p>
            <a:pPr algn="ctr"/>
            <a:r>
              <a:rPr lang="nl-NL" sz="1800" dirty="0">
                <a:solidFill>
                  <a:schemeClr val="bg1"/>
                </a:solidFill>
              </a:rPr>
              <a:t>Speelfase (6-12)</a:t>
            </a:r>
          </a:p>
          <a:p>
            <a:pPr algn="ctr"/>
            <a:endParaRPr lang="nl-NL" sz="1600" dirty="0">
              <a:solidFill>
                <a:schemeClr val="bg1"/>
              </a:solidFill>
            </a:endParaRPr>
          </a:p>
          <a:p>
            <a:pPr algn="ctr"/>
            <a:r>
              <a:rPr lang="nl-NL" sz="1100" dirty="0">
                <a:solidFill>
                  <a:schemeClr val="bg1"/>
                </a:solidFill>
              </a:rPr>
              <a:t>Gaan &amp;  Lopen</a:t>
            </a:r>
          </a:p>
          <a:p>
            <a:pPr algn="ctr"/>
            <a:r>
              <a:rPr lang="nl-NL" sz="1100" dirty="0">
                <a:solidFill>
                  <a:schemeClr val="bg1"/>
                </a:solidFill>
              </a:rPr>
              <a:t>Balanceren &amp; Vallen</a:t>
            </a:r>
          </a:p>
          <a:p>
            <a:pPr algn="ctr"/>
            <a:r>
              <a:rPr lang="nl-NL" sz="1100" dirty="0">
                <a:solidFill>
                  <a:schemeClr val="bg1"/>
                </a:solidFill>
              </a:rPr>
              <a:t>Stoeien &amp; Vechten</a:t>
            </a:r>
          </a:p>
          <a:p>
            <a:pPr algn="ctr"/>
            <a:r>
              <a:rPr lang="nl-NL" sz="1100" dirty="0">
                <a:solidFill>
                  <a:schemeClr val="bg1"/>
                </a:solidFill>
              </a:rPr>
              <a:t>Springen &amp; Landen</a:t>
            </a:r>
          </a:p>
          <a:p>
            <a:pPr algn="ctr"/>
            <a:r>
              <a:rPr lang="nl-NL" sz="1100" dirty="0">
                <a:solidFill>
                  <a:schemeClr val="bg1"/>
                </a:solidFill>
              </a:rPr>
              <a:t>Gooien, vangen, werpen &amp; slaan</a:t>
            </a:r>
          </a:p>
          <a:p>
            <a:pPr algn="ctr"/>
            <a:r>
              <a:rPr lang="nl-NL" sz="1100" dirty="0">
                <a:solidFill>
                  <a:schemeClr val="bg1"/>
                </a:solidFill>
              </a:rPr>
              <a:t>Trappen, schieten &amp; mikken</a:t>
            </a:r>
          </a:p>
          <a:p>
            <a:pPr algn="ctr"/>
            <a:r>
              <a:rPr lang="nl-NL" sz="1100" dirty="0">
                <a:solidFill>
                  <a:schemeClr val="bg1"/>
                </a:solidFill>
              </a:rPr>
              <a:t>Zwaaien &amp; Slingeren</a:t>
            </a:r>
          </a:p>
          <a:p>
            <a:pPr algn="ctr"/>
            <a:r>
              <a:rPr lang="nl-NL" sz="1100" dirty="0">
                <a:solidFill>
                  <a:schemeClr val="bg1"/>
                </a:solidFill>
              </a:rPr>
              <a:t>Klimmen &amp; Klauteren</a:t>
            </a:r>
          </a:p>
          <a:p>
            <a:pPr algn="ctr"/>
            <a:r>
              <a:rPr lang="nl-NL" sz="1100" dirty="0">
                <a:solidFill>
                  <a:schemeClr val="bg1"/>
                </a:solidFill>
              </a:rPr>
              <a:t>Bewegen op muziek</a:t>
            </a:r>
          </a:p>
          <a:p>
            <a:pPr algn="l"/>
            <a:endParaRPr lang="nl-NL" sz="1100" dirty="0">
              <a:solidFill>
                <a:schemeClr val="bg1"/>
              </a:solidFill>
            </a:endParaRPr>
          </a:p>
        </p:txBody>
      </p:sp>
      <p:sp>
        <p:nvSpPr>
          <p:cNvPr id="11" name="Rechthoek 10">
            <a:extLst>
              <a:ext uri="{FF2B5EF4-FFF2-40B4-BE49-F238E27FC236}">
                <a16:creationId xmlns:a16="http://schemas.microsoft.com/office/drawing/2014/main" id="{6287F49D-17B1-441B-B6EF-0F42F8984253}"/>
              </a:ext>
            </a:extLst>
          </p:cNvPr>
          <p:cNvSpPr/>
          <p:nvPr/>
        </p:nvSpPr>
        <p:spPr>
          <a:xfrm>
            <a:off x="9467122" y="2742438"/>
            <a:ext cx="2253196"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hthoek 11">
            <a:extLst>
              <a:ext uri="{FF2B5EF4-FFF2-40B4-BE49-F238E27FC236}">
                <a16:creationId xmlns:a16="http://schemas.microsoft.com/office/drawing/2014/main" id="{A1E7495F-844F-4072-B717-46E9E7E32C85}"/>
              </a:ext>
            </a:extLst>
          </p:cNvPr>
          <p:cNvSpPr/>
          <p:nvPr/>
        </p:nvSpPr>
        <p:spPr>
          <a:xfrm>
            <a:off x="9467122" y="3253961"/>
            <a:ext cx="2253196" cy="16731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kstvak 12">
            <a:extLst>
              <a:ext uri="{FF2B5EF4-FFF2-40B4-BE49-F238E27FC236}">
                <a16:creationId xmlns:a16="http://schemas.microsoft.com/office/drawing/2014/main" id="{75CB660C-0218-4AFA-9C89-772E9F04C6F5}"/>
              </a:ext>
            </a:extLst>
          </p:cNvPr>
          <p:cNvSpPr txBox="1"/>
          <p:nvPr/>
        </p:nvSpPr>
        <p:spPr>
          <a:xfrm>
            <a:off x="9467122" y="2742438"/>
            <a:ext cx="2253196" cy="2323713"/>
          </a:xfrm>
          <a:prstGeom prst="rect">
            <a:avLst/>
          </a:prstGeom>
          <a:noFill/>
        </p:spPr>
        <p:txBody>
          <a:bodyPr wrap="square" rtlCol="0">
            <a:spAutoFit/>
          </a:bodyPr>
          <a:lstStyle/>
          <a:p>
            <a:pPr algn="ctr"/>
            <a:r>
              <a:rPr lang="nl-NL" sz="1800" dirty="0">
                <a:solidFill>
                  <a:schemeClr val="bg1"/>
                </a:solidFill>
              </a:rPr>
              <a:t>Investering 16+</a:t>
            </a:r>
          </a:p>
          <a:p>
            <a:pPr algn="l"/>
            <a:endParaRPr lang="nl-NL" sz="1600" dirty="0">
              <a:solidFill>
                <a:schemeClr val="bg1"/>
              </a:solidFill>
            </a:endParaRPr>
          </a:p>
          <a:p>
            <a:pPr algn="ctr"/>
            <a:r>
              <a:rPr lang="nl-NL" sz="2000" dirty="0">
                <a:solidFill>
                  <a:schemeClr val="bg1"/>
                </a:solidFill>
              </a:rPr>
              <a:t>Wendbaarheid</a:t>
            </a:r>
          </a:p>
          <a:p>
            <a:pPr algn="ctr"/>
            <a:r>
              <a:rPr lang="nl-NL" sz="2000" dirty="0">
                <a:solidFill>
                  <a:schemeClr val="bg1"/>
                </a:solidFill>
              </a:rPr>
              <a:t>Stabiliteit</a:t>
            </a:r>
          </a:p>
          <a:p>
            <a:pPr algn="ctr"/>
            <a:r>
              <a:rPr lang="nl-NL" sz="2000" dirty="0">
                <a:solidFill>
                  <a:schemeClr val="bg1"/>
                </a:solidFill>
              </a:rPr>
              <a:t>Flexibiliteit</a:t>
            </a:r>
          </a:p>
          <a:p>
            <a:pPr algn="ctr"/>
            <a:r>
              <a:rPr lang="nl-NL" sz="2000" dirty="0">
                <a:solidFill>
                  <a:schemeClr val="bg1"/>
                </a:solidFill>
              </a:rPr>
              <a:t>Conditie</a:t>
            </a:r>
          </a:p>
          <a:p>
            <a:pPr algn="ctr"/>
            <a:r>
              <a:rPr lang="nl-NL" sz="2000" dirty="0">
                <a:solidFill>
                  <a:schemeClr val="bg1"/>
                </a:solidFill>
              </a:rPr>
              <a:t>Kracht</a:t>
            </a:r>
          </a:p>
          <a:p>
            <a:pPr algn="l"/>
            <a:endParaRPr lang="nl-NL" sz="1100" dirty="0">
              <a:solidFill>
                <a:schemeClr val="bg1"/>
              </a:solidFill>
            </a:endParaRPr>
          </a:p>
        </p:txBody>
      </p:sp>
      <p:sp>
        <p:nvSpPr>
          <p:cNvPr id="14" name="Rechthoek 13">
            <a:extLst>
              <a:ext uri="{FF2B5EF4-FFF2-40B4-BE49-F238E27FC236}">
                <a16:creationId xmlns:a16="http://schemas.microsoft.com/office/drawing/2014/main" id="{C7E262B9-CF5C-4682-ADD3-B06EC1BA64D3}"/>
              </a:ext>
            </a:extLst>
          </p:cNvPr>
          <p:cNvSpPr/>
          <p:nvPr/>
        </p:nvSpPr>
        <p:spPr>
          <a:xfrm>
            <a:off x="6818692" y="2742438"/>
            <a:ext cx="2253196"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hthoek 14">
            <a:extLst>
              <a:ext uri="{FF2B5EF4-FFF2-40B4-BE49-F238E27FC236}">
                <a16:creationId xmlns:a16="http://schemas.microsoft.com/office/drawing/2014/main" id="{FD8E579C-9DD0-4E1B-ADD8-3C167DAB0CC2}"/>
              </a:ext>
            </a:extLst>
          </p:cNvPr>
          <p:cNvSpPr/>
          <p:nvPr/>
        </p:nvSpPr>
        <p:spPr>
          <a:xfrm>
            <a:off x="6818692" y="3253961"/>
            <a:ext cx="2253196" cy="16731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kstvak 15">
            <a:extLst>
              <a:ext uri="{FF2B5EF4-FFF2-40B4-BE49-F238E27FC236}">
                <a16:creationId xmlns:a16="http://schemas.microsoft.com/office/drawing/2014/main" id="{7F537861-5A07-457F-BB40-FD6C56B78E87}"/>
              </a:ext>
            </a:extLst>
          </p:cNvPr>
          <p:cNvSpPr txBox="1"/>
          <p:nvPr/>
        </p:nvSpPr>
        <p:spPr>
          <a:xfrm>
            <a:off x="6818692" y="2742438"/>
            <a:ext cx="2253196" cy="2015936"/>
          </a:xfrm>
          <a:prstGeom prst="rect">
            <a:avLst/>
          </a:prstGeom>
          <a:noFill/>
        </p:spPr>
        <p:txBody>
          <a:bodyPr wrap="square" rtlCol="0">
            <a:spAutoFit/>
          </a:bodyPr>
          <a:lstStyle/>
          <a:p>
            <a:pPr algn="ctr"/>
            <a:r>
              <a:rPr lang="nl-NL" sz="1800" dirty="0">
                <a:solidFill>
                  <a:schemeClr val="bg1"/>
                </a:solidFill>
              </a:rPr>
              <a:t>Specialisatie (13-15)</a:t>
            </a:r>
          </a:p>
          <a:p>
            <a:pPr algn="ctr"/>
            <a:endParaRPr lang="nl-NL" sz="1600" dirty="0">
              <a:solidFill>
                <a:schemeClr val="bg1"/>
              </a:solidFill>
            </a:endParaRPr>
          </a:p>
          <a:p>
            <a:pPr algn="ctr"/>
            <a:r>
              <a:rPr lang="nl-NL" sz="1600" dirty="0">
                <a:solidFill>
                  <a:schemeClr val="bg1"/>
                </a:solidFill>
              </a:rPr>
              <a:t>Wendbaarheid</a:t>
            </a:r>
          </a:p>
          <a:p>
            <a:pPr algn="ctr"/>
            <a:r>
              <a:rPr lang="nl-NL" sz="1600" dirty="0">
                <a:solidFill>
                  <a:schemeClr val="bg1"/>
                </a:solidFill>
              </a:rPr>
              <a:t>Stabiliteit (atletische houding &amp; balans)</a:t>
            </a:r>
          </a:p>
          <a:p>
            <a:pPr algn="ctr"/>
            <a:r>
              <a:rPr lang="nl-NL" sz="1600" dirty="0">
                <a:solidFill>
                  <a:schemeClr val="bg1"/>
                </a:solidFill>
              </a:rPr>
              <a:t>Flexibiliteit (</a:t>
            </a:r>
            <a:r>
              <a:rPr lang="nl-NL" sz="1600" dirty="0" err="1">
                <a:solidFill>
                  <a:schemeClr val="bg1"/>
                </a:solidFill>
              </a:rPr>
              <a:t>leningheid</a:t>
            </a:r>
            <a:r>
              <a:rPr lang="nl-NL" sz="1600" dirty="0">
                <a:solidFill>
                  <a:schemeClr val="bg1"/>
                </a:solidFill>
              </a:rPr>
              <a:t> &amp; mobiliteit)</a:t>
            </a:r>
          </a:p>
          <a:p>
            <a:pPr algn="l"/>
            <a:endParaRPr lang="nl-NL" sz="1100" dirty="0">
              <a:solidFill>
                <a:schemeClr val="bg1"/>
              </a:solidFill>
            </a:endParaRPr>
          </a:p>
        </p:txBody>
      </p:sp>
      <p:sp>
        <p:nvSpPr>
          <p:cNvPr id="17" name="Tekstvak 16">
            <a:extLst>
              <a:ext uri="{FF2B5EF4-FFF2-40B4-BE49-F238E27FC236}">
                <a16:creationId xmlns:a16="http://schemas.microsoft.com/office/drawing/2014/main" id="{150C34DD-02C1-45AF-AC9C-726EDD337C62}"/>
              </a:ext>
            </a:extLst>
          </p:cNvPr>
          <p:cNvSpPr txBox="1"/>
          <p:nvPr/>
        </p:nvSpPr>
        <p:spPr>
          <a:xfrm>
            <a:off x="4170262" y="5073572"/>
            <a:ext cx="7657458" cy="1323439"/>
          </a:xfrm>
          <a:prstGeom prst="rect">
            <a:avLst/>
          </a:prstGeom>
          <a:noFill/>
        </p:spPr>
        <p:txBody>
          <a:bodyPr wrap="square" rtlCol="0">
            <a:spAutoFit/>
          </a:bodyPr>
          <a:lstStyle/>
          <a:p>
            <a:r>
              <a:rPr lang="nl-NL" sz="1600" dirty="0"/>
              <a:t>Vriendenschaar probeert door BMO en gevarieerd trainen de motorische ontwikkeling van spelers te verbeteren. Voetbal raakt niet alle onderdelen van de motorische ontwikkeling. Daarom gaat Vriendenschaar samenwerkingen aan met andere sportverenigingen (o.a. Judo en Atletiek) om spelers zo breed mogelijk motorisch te ontwikkelen. Vriendenschaar biedt dus meer dan alleen ‘voetbal’.</a:t>
            </a:r>
          </a:p>
        </p:txBody>
      </p:sp>
    </p:spTree>
    <p:extLst>
      <p:ext uri="{BB962C8B-B14F-4D97-AF65-F5344CB8AC3E}">
        <p14:creationId xmlns:p14="http://schemas.microsoft.com/office/powerpoint/2010/main" val="1351617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584775"/>
          </a:xfrm>
          <a:prstGeom prst="rect">
            <a:avLst/>
          </a:prstGeom>
          <a:noFill/>
        </p:spPr>
        <p:txBody>
          <a:bodyPr wrap="square" rtlCol="0">
            <a:spAutoFit/>
          </a:bodyPr>
          <a:lstStyle/>
          <a:p>
            <a:pPr algn="ctr"/>
            <a:r>
              <a:rPr lang="nl-NL" sz="3200">
                <a:solidFill>
                  <a:schemeClr val="bg1"/>
                </a:solidFill>
              </a:rPr>
              <a:t>Hoe coachen </a:t>
            </a:r>
            <a:r>
              <a:rPr lang="nl-NL" sz="3200" dirty="0">
                <a:solidFill>
                  <a:schemeClr val="bg1"/>
                </a:solidFill>
              </a:rPr>
              <a:t>we?</a:t>
            </a:r>
            <a:endParaRPr lang="en-GB" sz="3200" dirty="0">
              <a:solidFill>
                <a:schemeClr val="bg1"/>
              </a:solidFill>
            </a:endParaRPr>
          </a:p>
        </p:txBody>
      </p:sp>
      <p:sp>
        <p:nvSpPr>
          <p:cNvPr id="40" name="Rechthoek 39">
            <a:extLst>
              <a:ext uri="{FF2B5EF4-FFF2-40B4-BE49-F238E27FC236}">
                <a16:creationId xmlns:a16="http://schemas.microsoft.com/office/drawing/2014/main" id="{97B34B2C-3FFB-45D3-877E-E897D8EDB81F}"/>
              </a:ext>
            </a:extLst>
          </p:cNvPr>
          <p:cNvSpPr/>
          <p:nvPr/>
        </p:nvSpPr>
        <p:spPr>
          <a:xfrm>
            <a:off x="3942146" y="721862"/>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hthoek 40">
            <a:extLst>
              <a:ext uri="{FF2B5EF4-FFF2-40B4-BE49-F238E27FC236}">
                <a16:creationId xmlns:a16="http://schemas.microsoft.com/office/drawing/2014/main" id="{7454F775-B3DC-4454-AC9E-7CEFAF52F625}"/>
              </a:ext>
            </a:extLst>
          </p:cNvPr>
          <p:cNvSpPr/>
          <p:nvPr/>
        </p:nvSpPr>
        <p:spPr>
          <a:xfrm>
            <a:off x="3942146" y="1227891"/>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kstvak 41">
            <a:extLst>
              <a:ext uri="{FF2B5EF4-FFF2-40B4-BE49-F238E27FC236}">
                <a16:creationId xmlns:a16="http://schemas.microsoft.com/office/drawing/2014/main" id="{5DB7056B-AF28-466D-88AA-03718B388086}"/>
              </a:ext>
            </a:extLst>
          </p:cNvPr>
          <p:cNvSpPr txBox="1"/>
          <p:nvPr/>
        </p:nvSpPr>
        <p:spPr>
          <a:xfrm>
            <a:off x="3935802" y="716367"/>
            <a:ext cx="3662665" cy="1600438"/>
          </a:xfrm>
          <a:prstGeom prst="rect">
            <a:avLst/>
          </a:prstGeom>
          <a:noFill/>
        </p:spPr>
        <p:txBody>
          <a:bodyPr wrap="square" rtlCol="0">
            <a:spAutoFit/>
          </a:bodyPr>
          <a:lstStyle/>
          <a:p>
            <a:pPr algn="ctr"/>
            <a:r>
              <a:rPr lang="nl-NL" dirty="0">
                <a:solidFill>
                  <a:schemeClr val="bg1"/>
                </a:solidFill>
              </a:rPr>
              <a:t>Creatieve Ontwikkeling</a:t>
            </a:r>
          </a:p>
          <a:p>
            <a:pPr algn="l"/>
            <a:endParaRPr lang="nl-NL" sz="1400" dirty="0"/>
          </a:p>
          <a:p>
            <a:pPr algn="l"/>
            <a:r>
              <a:rPr lang="nl-NL" sz="1100" dirty="0">
                <a:solidFill>
                  <a:schemeClr val="bg1"/>
                </a:solidFill>
              </a:rPr>
              <a:t>Spelers moeten daarom vrijheid krijgen in het zoeken naar oplossingen voor voetbalproblemen zonder dat trainers voorzeggen wat ze moeten doen. Anders creëer je robotjes die niet zelf keuzes kunnen maken. </a:t>
            </a:r>
          </a:p>
          <a:p>
            <a:pPr algn="l"/>
            <a:endParaRPr lang="nl-NL" sz="1100" dirty="0">
              <a:solidFill>
                <a:schemeClr val="bg1"/>
              </a:solidFill>
            </a:endParaRPr>
          </a:p>
          <a:p>
            <a:pPr algn="l"/>
            <a:r>
              <a:rPr lang="nl-NL" sz="1100" dirty="0">
                <a:solidFill>
                  <a:schemeClr val="bg1"/>
                </a:solidFill>
              </a:rPr>
              <a:t>DIRECTIEF COACHEN IS EEN ABSOLUTE NO-GO!</a:t>
            </a:r>
          </a:p>
        </p:txBody>
      </p:sp>
      <p:sp>
        <p:nvSpPr>
          <p:cNvPr id="43" name="Rechthoek 42">
            <a:extLst>
              <a:ext uri="{FF2B5EF4-FFF2-40B4-BE49-F238E27FC236}">
                <a16:creationId xmlns:a16="http://schemas.microsoft.com/office/drawing/2014/main" id="{A7EAB4F2-F1F0-4AE3-9F63-BD41D52FA5D4}"/>
              </a:ext>
            </a:extLst>
          </p:cNvPr>
          <p:cNvSpPr/>
          <p:nvPr/>
        </p:nvSpPr>
        <p:spPr>
          <a:xfrm>
            <a:off x="7999240" y="716367"/>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hthoek 43">
            <a:extLst>
              <a:ext uri="{FF2B5EF4-FFF2-40B4-BE49-F238E27FC236}">
                <a16:creationId xmlns:a16="http://schemas.microsoft.com/office/drawing/2014/main" id="{D07BBCD5-BF0B-4CF8-BA57-9E6968D2522A}"/>
              </a:ext>
            </a:extLst>
          </p:cNvPr>
          <p:cNvSpPr/>
          <p:nvPr/>
        </p:nvSpPr>
        <p:spPr>
          <a:xfrm>
            <a:off x="7999240" y="1227891"/>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kstvak 44">
            <a:extLst>
              <a:ext uri="{FF2B5EF4-FFF2-40B4-BE49-F238E27FC236}">
                <a16:creationId xmlns:a16="http://schemas.microsoft.com/office/drawing/2014/main" id="{80B8FC1D-93D4-47AA-983C-C5A2A2159B09}"/>
              </a:ext>
            </a:extLst>
          </p:cNvPr>
          <p:cNvSpPr txBox="1"/>
          <p:nvPr/>
        </p:nvSpPr>
        <p:spPr>
          <a:xfrm>
            <a:off x="7999240" y="716367"/>
            <a:ext cx="3656323" cy="754053"/>
          </a:xfrm>
          <a:prstGeom prst="rect">
            <a:avLst/>
          </a:prstGeom>
          <a:noFill/>
        </p:spPr>
        <p:txBody>
          <a:bodyPr wrap="square" rtlCol="0">
            <a:spAutoFit/>
          </a:bodyPr>
          <a:lstStyle/>
          <a:p>
            <a:pPr algn="ctr"/>
            <a:r>
              <a:rPr lang="nl-NL" dirty="0">
                <a:solidFill>
                  <a:schemeClr val="bg1"/>
                </a:solidFill>
              </a:rPr>
              <a:t>Complimenten geven!</a:t>
            </a:r>
          </a:p>
          <a:p>
            <a:pPr algn="ctr"/>
            <a:endParaRPr lang="nl-NL" sz="1400" dirty="0">
              <a:solidFill>
                <a:schemeClr val="bg1"/>
              </a:solidFill>
            </a:endParaRPr>
          </a:p>
          <a:p>
            <a:r>
              <a:rPr lang="nl-NL" sz="1100" dirty="0">
                <a:solidFill>
                  <a:schemeClr val="bg1"/>
                </a:solidFill>
              </a:rPr>
              <a:t>…</a:t>
            </a:r>
          </a:p>
        </p:txBody>
      </p:sp>
      <p:sp>
        <p:nvSpPr>
          <p:cNvPr id="16" name="Rechthoek 15">
            <a:extLst>
              <a:ext uri="{FF2B5EF4-FFF2-40B4-BE49-F238E27FC236}">
                <a16:creationId xmlns:a16="http://schemas.microsoft.com/office/drawing/2014/main" id="{502ED02C-5C73-4A95-9058-3937A98BD85C}"/>
              </a:ext>
            </a:extLst>
          </p:cNvPr>
          <p:cNvSpPr/>
          <p:nvPr/>
        </p:nvSpPr>
        <p:spPr>
          <a:xfrm>
            <a:off x="3961174" y="2654862"/>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hthoek 16">
            <a:extLst>
              <a:ext uri="{FF2B5EF4-FFF2-40B4-BE49-F238E27FC236}">
                <a16:creationId xmlns:a16="http://schemas.microsoft.com/office/drawing/2014/main" id="{6BA3E834-B677-4FE5-A8C3-75401B1E9E81}"/>
              </a:ext>
            </a:extLst>
          </p:cNvPr>
          <p:cNvSpPr/>
          <p:nvPr/>
        </p:nvSpPr>
        <p:spPr>
          <a:xfrm>
            <a:off x="3961174" y="3160891"/>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kstvak 17">
            <a:extLst>
              <a:ext uri="{FF2B5EF4-FFF2-40B4-BE49-F238E27FC236}">
                <a16:creationId xmlns:a16="http://schemas.microsoft.com/office/drawing/2014/main" id="{472DF4BF-862A-42DA-B7A4-D1475E7FF25F}"/>
              </a:ext>
            </a:extLst>
          </p:cNvPr>
          <p:cNvSpPr txBox="1"/>
          <p:nvPr/>
        </p:nvSpPr>
        <p:spPr>
          <a:xfrm>
            <a:off x="3954830" y="2649367"/>
            <a:ext cx="3662665" cy="754053"/>
          </a:xfrm>
          <a:prstGeom prst="rect">
            <a:avLst/>
          </a:prstGeom>
          <a:noFill/>
        </p:spPr>
        <p:txBody>
          <a:bodyPr wrap="square" rtlCol="0">
            <a:spAutoFit/>
          </a:bodyPr>
          <a:lstStyle/>
          <a:p>
            <a:pPr algn="ctr"/>
            <a:r>
              <a:rPr lang="nl-NL" dirty="0">
                <a:solidFill>
                  <a:schemeClr val="bg1"/>
                </a:solidFill>
              </a:rPr>
              <a:t>Eerlijk, duidelijk en oprecht</a:t>
            </a:r>
          </a:p>
          <a:p>
            <a:pPr algn="ctr"/>
            <a:endParaRPr lang="nl-NL" sz="1400" dirty="0"/>
          </a:p>
          <a:p>
            <a:pPr algn="l"/>
            <a:r>
              <a:rPr lang="nl-NL" sz="1100" dirty="0">
                <a:solidFill>
                  <a:schemeClr val="bg1"/>
                </a:solidFill>
              </a:rPr>
              <a:t>…</a:t>
            </a:r>
          </a:p>
        </p:txBody>
      </p:sp>
      <p:sp>
        <p:nvSpPr>
          <p:cNvPr id="19" name="Rechthoek 18">
            <a:extLst>
              <a:ext uri="{FF2B5EF4-FFF2-40B4-BE49-F238E27FC236}">
                <a16:creationId xmlns:a16="http://schemas.microsoft.com/office/drawing/2014/main" id="{84BED75E-E4C2-4E34-9218-9DBF508C54E5}"/>
              </a:ext>
            </a:extLst>
          </p:cNvPr>
          <p:cNvSpPr/>
          <p:nvPr/>
        </p:nvSpPr>
        <p:spPr>
          <a:xfrm>
            <a:off x="8018268" y="2649367"/>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hthoek 19">
            <a:extLst>
              <a:ext uri="{FF2B5EF4-FFF2-40B4-BE49-F238E27FC236}">
                <a16:creationId xmlns:a16="http://schemas.microsoft.com/office/drawing/2014/main" id="{C6301C7E-F235-42C6-8EC5-12EE87B09F58}"/>
              </a:ext>
            </a:extLst>
          </p:cNvPr>
          <p:cNvSpPr/>
          <p:nvPr/>
        </p:nvSpPr>
        <p:spPr>
          <a:xfrm>
            <a:off x="8018268" y="3160891"/>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kstvak 20">
            <a:extLst>
              <a:ext uri="{FF2B5EF4-FFF2-40B4-BE49-F238E27FC236}">
                <a16:creationId xmlns:a16="http://schemas.microsoft.com/office/drawing/2014/main" id="{3B3A4824-078C-47D0-89E3-93F80D39E093}"/>
              </a:ext>
            </a:extLst>
          </p:cNvPr>
          <p:cNvSpPr txBox="1"/>
          <p:nvPr/>
        </p:nvSpPr>
        <p:spPr>
          <a:xfrm>
            <a:off x="8018268" y="2649367"/>
            <a:ext cx="3656323" cy="1631216"/>
          </a:xfrm>
          <a:prstGeom prst="rect">
            <a:avLst/>
          </a:prstGeom>
          <a:noFill/>
        </p:spPr>
        <p:txBody>
          <a:bodyPr wrap="square" rtlCol="0">
            <a:spAutoFit/>
          </a:bodyPr>
          <a:lstStyle/>
          <a:p>
            <a:pPr algn="ctr"/>
            <a:r>
              <a:rPr lang="nl-NL" dirty="0">
                <a:solidFill>
                  <a:schemeClr val="bg1"/>
                </a:solidFill>
              </a:rPr>
              <a:t>Stellen van en coachen op doelen</a:t>
            </a:r>
          </a:p>
          <a:p>
            <a:pPr algn="ctr"/>
            <a:endParaRPr lang="nl-NL" sz="1600" dirty="0">
              <a:solidFill>
                <a:schemeClr val="bg1"/>
              </a:solidFill>
            </a:endParaRPr>
          </a:p>
          <a:p>
            <a:r>
              <a:rPr lang="nl-NL" sz="1100" dirty="0">
                <a:solidFill>
                  <a:schemeClr val="bg1"/>
                </a:solidFill>
              </a:rPr>
              <a:t>Voor trainingen en wedstrijden worden er doelstellingen bepaald. Vervolgens wordt er alleen op de voetbalhandelingen van de trainingsdoelstelling gecoacht. </a:t>
            </a:r>
          </a:p>
          <a:p>
            <a:endParaRPr lang="nl-NL" sz="1100" dirty="0">
              <a:solidFill>
                <a:schemeClr val="bg1"/>
              </a:solidFill>
            </a:endParaRPr>
          </a:p>
          <a:p>
            <a:r>
              <a:rPr lang="nl-NL" sz="1100" dirty="0">
                <a:solidFill>
                  <a:schemeClr val="bg1"/>
                </a:solidFill>
              </a:rPr>
              <a:t>‘Je kunt beter veel zeggen over weinig, dan weinig over veel’.</a:t>
            </a:r>
          </a:p>
          <a:p>
            <a:pPr algn="l"/>
            <a:endParaRPr lang="nl-NL" sz="1100" dirty="0">
              <a:solidFill>
                <a:schemeClr val="bg1"/>
              </a:solidFill>
            </a:endParaRPr>
          </a:p>
        </p:txBody>
      </p:sp>
      <p:sp>
        <p:nvSpPr>
          <p:cNvPr id="23" name="Rechthoek 22">
            <a:extLst>
              <a:ext uri="{FF2B5EF4-FFF2-40B4-BE49-F238E27FC236}">
                <a16:creationId xmlns:a16="http://schemas.microsoft.com/office/drawing/2014/main" id="{D6C86EE9-E921-4EB7-81F5-6386F6C8F775}"/>
              </a:ext>
            </a:extLst>
          </p:cNvPr>
          <p:cNvSpPr/>
          <p:nvPr/>
        </p:nvSpPr>
        <p:spPr>
          <a:xfrm>
            <a:off x="3961174" y="4585611"/>
            <a:ext cx="3656324"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hthoek 23">
            <a:extLst>
              <a:ext uri="{FF2B5EF4-FFF2-40B4-BE49-F238E27FC236}">
                <a16:creationId xmlns:a16="http://schemas.microsoft.com/office/drawing/2014/main" id="{113180BF-C88F-4136-AACD-05357D628638}"/>
              </a:ext>
            </a:extLst>
          </p:cNvPr>
          <p:cNvSpPr/>
          <p:nvPr/>
        </p:nvSpPr>
        <p:spPr>
          <a:xfrm>
            <a:off x="3961174" y="5091640"/>
            <a:ext cx="3656324"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kstvak 26">
            <a:extLst>
              <a:ext uri="{FF2B5EF4-FFF2-40B4-BE49-F238E27FC236}">
                <a16:creationId xmlns:a16="http://schemas.microsoft.com/office/drawing/2014/main" id="{4257D729-FC80-495E-B53C-73D2E4C7F0AE}"/>
              </a:ext>
            </a:extLst>
          </p:cNvPr>
          <p:cNvSpPr txBox="1"/>
          <p:nvPr/>
        </p:nvSpPr>
        <p:spPr>
          <a:xfrm>
            <a:off x="3954830" y="4580116"/>
            <a:ext cx="3662665" cy="1446550"/>
          </a:xfrm>
          <a:prstGeom prst="rect">
            <a:avLst/>
          </a:prstGeom>
          <a:noFill/>
        </p:spPr>
        <p:txBody>
          <a:bodyPr wrap="square" rtlCol="0">
            <a:spAutoFit/>
          </a:bodyPr>
          <a:lstStyle/>
          <a:p>
            <a:pPr algn="ctr"/>
            <a:r>
              <a:rPr lang="nl-NL" sz="1700" dirty="0">
                <a:solidFill>
                  <a:schemeClr val="bg1"/>
                </a:solidFill>
              </a:rPr>
              <a:t>Situatief, begeleidend en </a:t>
            </a:r>
            <a:r>
              <a:rPr lang="nl-NL" sz="1700" dirty="0" err="1">
                <a:solidFill>
                  <a:schemeClr val="bg1"/>
                </a:solidFill>
              </a:rPr>
              <a:t>Feedforward</a:t>
            </a:r>
            <a:endParaRPr lang="nl-NL" sz="1700" dirty="0">
              <a:solidFill>
                <a:schemeClr val="bg1"/>
              </a:solidFill>
            </a:endParaRPr>
          </a:p>
          <a:p>
            <a:pPr algn="ctr"/>
            <a:endParaRPr lang="nl-NL" sz="1600" dirty="0"/>
          </a:p>
          <a:p>
            <a:pPr algn="l"/>
            <a:r>
              <a:rPr lang="nl-NL" sz="1100" dirty="0">
                <a:solidFill>
                  <a:schemeClr val="bg1"/>
                </a:solidFill>
              </a:rPr>
              <a:t>We leggen het spel stil om een goede of minder goede uitvoering te benoemen (situatief). Daarnaast proberen we spelers te helpen naar een goede uitvoering, zonder dat we de uitvoering voorzeggen (begeleidend). We proberen spelers te voorzien van feed-forward. </a:t>
            </a:r>
          </a:p>
        </p:txBody>
      </p:sp>
      <p:sp>
        <p:nvSpPr>
          <p:cNvPr id="28" name="Rechthoek 27">
            <a:extLst>
              <a:ext uri="{FF2B5EF4-FFF2-40B4-BE49-F238E27FC236}">
                <a16:creationId xmlns:a16="http://schemas.microsoft.com/office/drawing/2014/main" id="{F9FBE504-1F72-4B99-BA7E-8815FD69DB12}"/>
              </a:ext>
            </a:extLst>
          </p:cNvPr>
          <p:cNvSpPr/>
          <p:nvPr/>
        </p:nvSpPr>
        <p:spPr>
          <a:xfrm>
            <a:off x="8018268" y="4580116"/>
            <a:ext cx="3662665" cy="3994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hthoek 28">
            <a:extLst>
              <a:ext uri="{FF2B5EF4-FFF2-40B4-BE49-F238E27FC236}">
                <a16:creationId xmlns:a16="http://schemas.microsoft.com/office/drawing/2014/main" id="{9CF54410-DC8C-4964-BE7C-DF1CEC31C192}"/>
              </a:ext>
            </a:extLst>
          </p:cNvPr>
          <p:cNvSpPr/>
          <p:nvPr/>
        </p:nvSpPr>
        <p:spPr>
          <a:xfrm>
            <a:off x="8018268" y="5091640"/>
            <a:ext cx="3662665" cy="1042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kstvak 29">
            <a:extLst>
              <a:ext uri="{FF2B5EF4-FFF2-40B4-BE49-F238E27FC236}">
                <a16:creationId xmlns:a16="http://schemas.microsoft.com/office/drawing/2014/main" id="{4BECABA1-5060-4EC5-B917-B55727C6620D}"/>
              </a:ext>
            </a:extLst>
          </p:cNvPr>
          <p:cNvSpPr txBox="1"/>
          <p:nvPr/>
        </p:nvSpPr>
        <p:spPr>
          <a:xfrm>
            <a:off x="8018268" y="4580116"/>
            <a:ext cx="3656323" cy="954107"/>
          </a:xfrm>
          <a:prstGeom prst="rect">
            <a:avLst/>
          </a:prstGeom>
          <a:noFill/>
        </p:spPr>
        <p:txBody>
          <a:bodyPr wrap="square" rtlCol="0">
            <a:spAutoFit/>
          </a:bodyPr>
          <a:lstStyle/>
          <a:p>
            <a:pPr algn="ctr"/>
            <a:r>
              <a:rPr lang="nl-NL" sz="1800" dirty="0">
                <a:solidFill>
                  <a:schemeClr val="bg1"/>
                </a:solidFill>
              </a:rPr>
              <a:t>Enthousiast en Positief = Spelplezier</a:t>
            </a:r>
          </a:p>
          <a:p>
            <a:pPr algn="l"/>
            <a:endParaRPr lang="nl-NL" sz="1600" dirty="0">
              <a:solidFill>
                <a:schemeClr val="bg1"/>
              </a:solidFill>
            </a:endParaRPr>
          </a:p>
          <a:p>
            <a:r>
              <a:rPr lang="nl-NL" sz="1100" dirty="0">
                <a:solidFill>
                  <a:schemeClr val="bg1"/>
                </a:solidFill>
              </a:rPr>
              <a:t>…</a:t>
            </a:r>
          </a:p>
          <a:p>
            <a:pPr algn="l"/>
            <a:endParaRPr lang="nl-NL" sz="1100" dirty="0">
              <a:solidFill>
                <a:schemeClr val="bg1"/>
              </a:solidFill>
            </a:endParaRPr>
          </a:p>
        </p:txBody>
      </p:sp>
    </p:spTree>
    <p:extLst>
      <p:ext uri="{BB962C8B-B14F-4D97-AF65-F5344CB8AC3E}">
        <p14:creationId xmlns:p14="http://schemas.microsoft.com/office/powerpoint/2010/main" val="4257618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Creatieve</a:t>
            </a:r>
          </a:p>
          <a:p>
            <a:pPr algn="ctr"/>
            <a:r>
              <a:rPr lang="nl-NL" sz="3200" dirty="0">
                <a:solidFill>
                  <a:schemeClr val="bg1"/>
                </a:solidFill>
              </a:rPr>
              <a:t>Ontwikkeling</a:t>
            </a:r>
          </a:p>
        </p:txBody>
      </p:sp>
      <p:sp>
        <p:nvSpPr>
          <p:cNvPr id="74" name="Tekstvak 73">
            <a:extLst>
              <a:ext uri="{FF2B5EF4-FFF2-40B4-BE49-F238E27FC236}">
                <a16:creationId xmlns:a16="http://schemas.microsoft.com/office/drawing/2014/main" id="{173387B1-9897-44A5-ACE8-10D0858E1CAE}"/>
              </a:ext>
            </a:extLst>
          </p:cNvPr>
          <p:cNvSpPr txBox="1"/>
          <p:nvPr/>
        </p:nvSpPr>
        <p:spPr>
          <a:xfrm>
            <a:off x="8030949" y="5322292"/>
            <a:ext cx="3656324" cy="1431161"/>
          </a:xfrm>
          <a:prstGeom prst="rect">
            <a:avLst/>
          </a:prstGeom>
          <a:noFill/>
        </p:spPr>
        <p:txBody>
          <a:bodyPr wrap="square" rtlCol="0">
            <a:spAutoFit/>
          </a:bodyPr>
          <a:lstStyle/>
          <a:p>
            <a:pPr algn="ctr"/>
            <a:r>
              <a:rPr lang="nl-NL" dirty="0">
                <a:solidFill>
                  <a:schemeClr val="bg1"/>
                </a:solidFill>
              </a:rPr>
              <a:t>MO13/MO15/MO17/MO20?</a:t>
            </a:r>
          </a:p>
          <a:p>
            <a:pPr algn="l"/>
            <a:endParaRPr lang="nl-NL" sz="1400" dirty="0"/>
          </a:p>
          <a:p>
            <a:pPr algn="ctr"/>
            <a:r>
              <a:rPr lang="nl-NL" sz="1100" dirty="0">
                <a:solidFill>
                  <a:schemeClr val="bg1"/>
                </a:solidFill>
              </a:rPr>
              <a:t>Vanaf de MO13 worden er aparte meidenteams gevormd. Teams worden ingedeeld op basis van:</a:t>
            </a:r>
            <a:br>
              <a:rPr lang="nl-NL" sz="1100" dirty="0">
                <a:solidFill>
                  <a:schemeClr val="bg1"/>
                </a:solidFill>
              </a:rPr>
            </a:br>
            <a:r>
              <a:rPr lang="nl-NL" sz="1100" dirty="0">
                <a:solidFill>
                  <a:schemeClr val="bg1"/>
                </a:solidFill>
              </a:rPr>
              <a:t>- Voetbalvaardigheden</a:t>
            </a:r>
            <a:br>
              <a:rPr lang="nl-NL" sz="1100" dirty="0">
                <a:solidFill>
                  <a:schemeClr val="bg1"/>
                </a:solidFill>
              </a:rPr>
            </a:br>
            <a:r>
              <a:rPr lang="nl-NL" sz="1100" dirty="0">
                <a:solidFill>
                  <a:schemeClr val="bg1"/>
                </a:solidFill>
              </a:rPr>
              <a:t>- Vriendinnen</a:t>
            </a:r>
            <a:br>
              <a:rPr lang="nl-NL" sz="1100" dirty="0">
                <a:solidFill>
                  <a:schemeClr val="bg1"/>
                </a:solidFill>
              </a:rPr>
            </a:br>
            <a:endParaRPr lang="nl-NL" sz="1100" dirty="0">
              <a:solidFill>
                <a:schemeClr val="bg1"/>
              </a:solidFill>
            </a:endParaRPr>
          </a:p>
        </p:txBody>
      </p:sp>
      <p:sp>
        <p:nvSpPr>
          <p:cNvPr id="4" name="Tekstvak 3">
            <a:extLst>
              <a:ext uri="{FF2B5EF4-FFF2-40B4-BE49-F238E27FC236}">
                <a16:creationId xmlns:a16="http://schemas.microsoft.com/office/drawing/2014/main" id="{02AB762C-9C68-4EA4-A008-ADAF29FEEBFF}"/>
              </a:ext>
            </a:extLst>
          </p:cNvPr>
          <p:cNvSpPr txBox="1"/>
          <p:nvPr/>
        </p:nvSpPr>
        <p:spPr>
          <a:xfrm>
            <a:off x="4170262" y="279918"/>
            <a:ext cx="7657458" cy="5940088"/>
          </a:xfrm>
          <a:prstGeom prst="rect">
            <a:avLst/>
          </a:prstGeom>
          <a:noFill/>
        </p:spPr>
        <p:txBody>
          <a:bodyPr wrap="square" rtlCol="0">
            <a:spAutoFit/>
          </a:bodyPr>
          <a:lstStyle/>
          <a:p>
            <a:pPr algn="l"/>
            <a:r>
              <a:rPr lang="nl-NL" sz="2000" dirty="0"/>
              <a:t>Spelers </a:t>
            </a:r>
            <a:r>
              <a:rPr lang="nl-NL" sz="2000" dirty="0" err="1"/>
              <a:t>z</a:t>
            </a:r>
            <a:r>
              <a:rPr lang="en-GB" sz="2000" dirty="0"/>
              <a:t>elf laten </a:t>
            </a:r>
            <a:r>
              <a:rPr lang="en-GB" sz="2000" dirty="0" err="1"/>
              <a:t>ontdekken</a:t>
            </a:r>
            <a:r>
              <a:rPr lang="en-GB" sz="2000" dirty="0"/>
              <a:t>, </a:t>
            </a:r>
            <a:r>
              <a:rPr lang="en-GB" sz="2000" dirty="0" err="1"/>
              <a:t>zelf</a:t>
            </a:r>
            <a:r>
              <a:rPr lang="en-GB" sz="2000" dirty="0"/>
              <a:t> laten </a:t>
            </a:r>
            <a:r>
              <a:rPr lang="en-GB" sz="2000" dirty="0" err="1"/>
              <a:t>zoeken</a:t>
            </a:r>
            <a:r>
              <a:rPr lang="en-GB" sz="2000" dirty="0"/>
              <a:t> </a:t>
            </a:r>
            <a:r>
              <a:rPr lang="en-GB" sz="2000" dirty="0" err="1"/>
              <a:t>naar</a:t>
            </a:r>
            <a:r>
              <a:rPr lang="en-GB" sz="2000" dirty="0"/>
              <a:t> </a:t>
            </a:r>
            <a:r>
              <a:rPr lang="en-GB" sz="2000" dirty="0" err="1"/>
              <a:t>zoveel</a:t>
            </a:r>
            <a:r>
              <a:rPr lang="en-GB" sz="2000" dirty="0"/>
              <a:t> </a:t>
            </a:r>
            <a:r>
              <a:rPr lang="en-GB" sz="2000" dirty="0" err="1"/>
              <a:t>mogelijk</a:t>
            </a:r>
            <a:r>
              <a:rPr lang="en-GB" sz="2000" dirty="0"/>
              <a:t> (</a:t>
            </a:r>
            <a:r>
              <a:rPr lang="en-GB" sz="2000" dirty="0" err="1"/>
              <a:t>goede</a:t>
            </a:r>
            <a:r>
              <a:rPr lang="en-GB" sz="2000" dirty="0"/>
              <a:t>) </a:t>
            </a:r>
            <a:r>
              <a:rPr lang="en-GB" sz="2000" dirty="0" err="1"/>
              <a:t>oplossingen</a:t>
            </a:r>
            <a:r>
              <a:rPr lang="en-GB" sz="2000" dirty="0"/>
              <a:t> </a:t>
            </a:r>
            <a:r>
              <a:rPr lang="en-GB" sz="2000" dirty="0" err="1"/>
              <a:t>voor</a:t>
            </a:r>
            <a:r>
              <a:rPr lang="en-GB" sz="2000" dirty="0"/>
              <a:t> </a:t>
            </a:r>
            <a:r>
              <a:rPr lang="en-GB" sz="2000" dirty="0" err="1"/>
              <a:t>voetbaluitdagingen</a:t>
            </a:r>
            <a:r>
              <a:rPr lang="en-GB" sz="2000" dirty="0"/>
              <a:t>.</a:t>
            </a:r>
          </a:p>
          <a:p>
            <a:pPr algn="l"/>
            <a:endParaRPr lang="en-GB" sz="2000" dirty="0"/>
          </a:p>
          <a:p>
            <a:pPr algn="l"/>
            <a:r>
              <a:rPr lang="en-GB" sz="2000" dirty="0" err="1"/>
              <a:t>Wij</a:t>
            </a:r>
            <a:r>
              <a:rPr lang="en-GB" sz="2000" dirty="0"/>
              <a:t> </a:t>
            </a:r>
            <a:r>
              <a:rPr lang="en-GB" sz="2000" dirty="0" err="1"/>
              <a:t>coachen</a:t>
            </a:r>
            <a:r>
              <a:rPr lang="en-GB" sz="2000" dirty="0"/>
              <a:t>: ‘zo </a:t>
            </a:r>
            <a:r>
              <a:rPr lang="en-GB" sz="2000" dirty="0" err="1"/>
              <a:t>weinig</a:t>
            </a:r>
            <a:r>
              <a:rPr lang="en-GB" sz="2000" dirty="0"/>
              <a:t> </a:t>
            </a:r>
            <a:r>
              <a:rPr lang="en-GB" sz="2000" dirty="0" err="1"/>
              <a:t>als</a:t>
            </a:r>
            <a:r>
              <a:rPr lang="en-GB" sz="2000" dirty="0"/>
              <a:t> </a:t>
            </a:r>
            <a:r>
              <a:rPr lang="en-GB" sz="2000" dirty="0" err="1"/>
              <a:t>mogelijk</a:t>
            </a:r>
            <a:r>
              <a:rPr lang="en-GB" sz="2000" dirty="0"/>
              <a:t> </a:t>
            </a:r>
            <a:r>
              <a:rPr lang="en-GB" sz="2000" dirty="0" err="1"/>
              <a:t>en</a:t>
            </a:r>
            <a:r>
              <a:rPr lang="en-GB" sz="2000" dirty="0"/>
              <a:t> zo </a:t>
            </a:r>
            <a:r>
              <a:rPr lang="en-GB" sz="2000" dirty="0" err="1"/>
              <a:t>veel</a:t>
            </a:r>
            <a:r>
              <a:rPr lang="en-GB" sz="2000" dirty="0"/>
              <a:t> </a:t>
            </a:r>
            <a:r>
              <a:rPr lang="en-GB" sz="2000" dirty="0" err="1"/>
              <a:t>als</a:t>
            </a:r>
            <a:r>
              <a:rPr lang="en-GB" sz="2000" dirty="0"/>
              <a:t> </a:t>
            </a:r>
            <a:r>
              <a:rPr lang="en-GB" sz="2000" dirty="0" err="1"/>
              <a:t>nodig</a:t>
            </a:r>
            <a:r>
              <a:rPr lang="en-GB" sz="2000" dirty="0"/>
              <a:t>’.</a:t>
            </a:r>
          </a:p>
          <a:p>
            <a:pPr algn="l"/>
            <a:endParaRPr lang="en-GB" sz="2000" dirty="0"/>
          </a:p>
          <a:p>
            <a:pPr algn="l"/>
            <a:r>
              <a:rPr lang="en-GB" sz="2000" dirty="0"/>
              <a:t>De </a:t>
            </a:r>
            <a:r>
              <a:rPr lang="en-GB" sz="2000" dirty="0" err="1"/>
              <a:t>belangrijkste</a:t>
            </a:r>
            <a:r>
              <a:rPr lang="en-GB" sz="2000" dirty="0"/>
              <a:t> </a:t>
            </a:r>
            <a:r>
              <a:rPr lang="en-GB" sz="2000" dirty="0" err="1"/>
              <a:t>aspecten</a:t>
            </a:r>
            <a:r>
              <a:rPr lang="en-GB" sz="2000" dirty="0"/>
              <a:t> van </a:t>
            </a:r>
            <a:r>
              <a:rPr lang="en-GB" sz="2000" dirty="0" err="1"/>
              <a:t>creatieve</a:t>
            </a:r>
            <a:r>
              <a:rPr lang="en-GB" sz="2000" dirty="0"/>
              <a:t> </a:t>
            </a:r>
            <a:r>
              <a:rPr lang="en-GB" sz="2000" dirty="0" err="1"/>
              <a:t>ontwikkeling</a:t>
            </a:r>
            <a:r>
              <a:rPr lang="en-GB" sz="2000" dirty="0"/>
              <a:t> </a:t>
            </a:r>
            <a:r>
              <a:rPr lang="en-GB" sz="2000" dirty="0" err="1"/>
              <a:t>zijn</a:t>
            </a:r>
            <a:r>
              <a:rPr lang="en-GB" sz="2000" dirty="0"/>
              <a:t>:</a:t>
            </a:r>
          </a:p>
          <a:p>
            <a:pPr marL="342900" indent="-342900" algn="l">
              <a:buFontTx/>
              <a:buChar char="-"/>
            </a:pPr>
            <a:r>
              <a:rPr lang="en-GB" sz="2000" dirty="0" err="1"/>
              <a:t>Impliciet</a:t>
            </a:r>
            <a:r>
              <a:rPr lang="en-GB" sz="2000" dirty="0"/>
              <a:t> </a:t>
            </a:r>
            <a:r>
              <a:rPr lang="en-GB" sz="2000" dirty="0" err="1"/>
              <a:t>coachen</a:t>
            </a:r>
            <a:r>
              <a:rPr lang="en-GB" sz="2000" dirty="0"/>
              <a:t>: </a:t>
            </a:r>
            <a:r>
              <a:rPr lang="en-GB" sz="2000" dirty="0" err="1"/>
              <a:t>spelers</a:t>
            </a:r>
            <a:r>
              <a:rPr lang="en-GB" sz="2000" dirty="0"/>
              <a:t> ‘</a:t>
            </a:r>
            <a:r>
              <a:rPr lang="en-GB" sz="2000" dirty="0" err="1"/>
              <a:t>stiekem</a:t>
            </a:r>
            <a:r>
              <a:rPr lang="en-GB" sz="2000" dirty="0"/>
              <a:t>’ laten </a:t>
            </a:r>
            <a:r>
              <a:rPr lang="en-GB" sz="2000" dirty="0" err="1"/>
              <a:t>leren</a:t>
            </a:r>
            <a:r>
              <a:rPr lang="en-GB" sz="2000" dirty="0"/>
              <a:t> (</a:t>
            </a:r>
            <a:r>
              <a:rPr lang="en-GB" sz="2000" dirty="0" err="1"/>
              <a:t>ontdekken</a:t>
            </a:r>
            <a:r>
              <a:rPr lang="en-GB" sz="2000" dirty="0"/>
              <a:t> </a:t>
            </a:r>
            <a:r>
              <a:rPr lang="en-GB" sz="2000" dirty="0" err="1"/>
              <a:t>waar</a:t>
            </a:r>
            <a:r>
              <a:rPr lang="en-GB" sz="2000" dirty="0"/>
              <a:t> </a:t>
            </a:r>
            <a:r>
              <a:rPr lang="en-GB" sz="2000" dirty="0" err="1"/>
              <a:t>ze</a:t>
            </a:r>
            <a:r>
              <a:rPr lang="en-GB" sz="2000" dirty="0"/>
              <a:t> </a:t>
            </a:r>
            <a:r>
              <a:rPr lang="en-GB" sz="2000" dirty="0" err="1"/>
              <a:t>goed</a:t>
            </a:r>
            <a:r>
              <a:rPr lang="en-GB" sz="2000" dirty="0"/>
              <a:t> in </a:t>
            </a:r>
            <a:r>
              <a:rPr lang="en-GB" sz="2000" dirty="0" err="1"/>
              <a:t>zijn</a:t>
            </a:r>
            <a:r>
              <a:rPr lang="en-GB" sz="2000" dirty="0"/>
              <a:t>); </a:t>
            </a:r>
            <a:r>
              <a:rPr lang="en-GB" sz="2000" b="1" dirty="0"/>
              <a:t>(70%)</a:t>
            </a:r>
          </a:p>
          <a:p>
            <a:pPr marL="342900" indent="-342900" algn="l">
              <a:buFontTx/>
              <a:buChar char="-"/>
            </a:pPr>
            <a:r>
              <a:rPr lang="en-GB" sz="2000" dirty="0" err="1"/>
              <a:t>Expliciet</a:t>
            </a:r>
            <a:r>
              <a:rPr lang="en-GB" sz="2000" dirty="0"/>
              <a:t> </a:t>
            </a:r>
            <a:r>
              <a:rPr lang="en-GB" sz="2000" dirty="0" err="1"/>
              <a:t>coachen</a:t>
            </a:r>
            <a:r>
              <a:rPr lang="en-GB" sz="2000" dirty="0"/>
              <a:t>: </a:t>
            </a:r>
            <a:r>
              <a:rPr lang="en-GB" sz="2000" dirty="0" err="1"/>
              <a:t>goede</a:t>
            </a:r>
            <a:r>
              <a:rPr lang="en-GB" sz="2000" dirty="0"/>
              <a:t> </a:t>
            </a:r>
            <a:r>
              <a:rPr lang="en-GB" sz="2000" dirty="0" err="1"/>
              <a:t>uitvoering</a:t>
            </a:r>
            <a:r>
              <a:rPr lang="en-GB" sz="2000" dirty="0"/>
              <a:t> </a:t>
            </a:r>
            <a:r>
              <a:rPr lang="en-GB" sz="2000" dirty="0" err="1"/>
              <a:t>benoemen</a:t>
            </a:r>
            <a:r>
              <a:rPr lang="en-GB" sz="2000" dirty="0"/>
              <a:t> </a:t>
            </a:r>
            <a:r>
              <a:rPr lang="en-GB" sz="2000" b="1" dirty="0"/>
              <a:t>(30%)</a:t>
            </a:r>
          </a:p>
          <a:p>
            <a:pPr marL="342900" indent="-342900" algn="l">
              <a:buFontTx/>
              <a:buChar char="-"/>
            </a:pPr>
            <a:r>
              <a:rPr lang="en-GB" sz="2000" dirty="0" err="1"/>
              <a:t>Spelers</a:t>
            </a:r>
            <a:r>
              <a:rPr lang="en-GB" sz="2000" dirty="0"/>
              <a:t> </a:t>
            </a:r>
            <a:r>
              <a:rPr lang="en-GB" sz="2000" dirty="0" err="1"/>
              <a:t>onbewust</a:t>
            </a:r>
            <a:r>
              <a:rPr lang="en-GB" sz="2000" dirty="0"/>
              <a:t> laten </a:t>
            </a:r>
            <a:r>
              <a:rPr lang="en-GB" sz="2000" dirty="0" err="1"/>
              <a:t>leren</a:t>
            </a:r>
            <a:r>
              <a:rPr lang="en-GB" sz="2000" dirty="0"/>
              <a:t> (</a:t>
            </a:r>
            <a:r>
              <a:rPr lang="en-GB" sz="2000" dirty="0" err="1"/>
              <a:t>zelf</a:t>
            </a:r>
            <a:r>
              <a:rPr lang="en-GB" sz="2000" dirty="0"/>
              <a:t> </a:t>
            </a:r>
            <a:r>
              <a:rPr lang="en-GB" sz="2000" dirty="0" err="1"/>
              <a:t>keuzes</a:t>
            </a:r>
            <a:r>
              <a:rPr lang="en-GB" sz="2000" dirty="0"/>
              <a:t> </a:t>
            </a:r>
            <a:r>
              <a:rPr lang="en-GB" sz="2000" dirty="0" err="1"/>
              <a:t>maken</a:t>
            </a:r>
            <a:r>
              <a:rPr lang="en-GB" sz="2000" dirty="0"/>
              <a:t>)</a:t>
            </a:r>
          </a:p>
          <a:p>
            <a:pPr marL="342900" indent="-342900" algn="l">
              <a:buFontTx/>
              <a:buChar char="-"/>
            </a:pPr>
            <a:r>
              <a:rPr lang="en-GB" sz="2000" dirty="0"/>
              <a:t>Trainers </a:t>
            </a:r>
            <a:r>
              <a:rPr lang="en-GB" sz="2000" dirty="0" err="1"/>
              <a:t>moeten</a:t>
            </a:r>
            <a:r>
              <a:rPr lang="en-GB" sz="2000" dirty="0"/>
              <a:t> alle </a:t>
            </a:r>
            <a:r>
              <a:rPr lang="en-GB" sz="2000" dirty="0" err="1"/>
              <a:t>spelers</a:t>
            </a:r>
            <a:r>
              <a:rPr lang="en-GB" sz="2000" dirty="0"/>
              <a:t> </a:t>
            </a:r>
            <a:r>
              <a:rPr lang="en-GB" sz="2000" dirty="0" err="1"/>
              <a:t>complimenten</a:t>
            </a:r>
            <a:r>
              <a:rPr lang="en-GB" sz="2000" dirty="0"/>
              <a:t> </a:t>
            </a:r>
            <a:r>
              <a:rPr lang="en-GB" sz="2000" dirty="0" err="1"/>
              <a:t>geven</a:t>
            </a:r>
            <a:r>
              <a:rPr lang="en-GB" sz="2000" dirty="0"/>
              <a:t> (wat </a:t>
            </a:r>
            <a:r>
              <a:rPr lang="en-GB" sz="2000" dirty="0" err="1"/>
              <a:t>goed</a:t>
            </a:r>
            <a:r>
              <a:rPr lang="en-GB" sz="2000" dirty="0"/>
              <a:t> </a:t>
            </a:r>
            <a:r>
              <a:rPr lang="en-GB" sz="2000" dirty="0" err="1"/>
              <a:t>gaat</a:t>
            </a:r>
            <a:r>
              <a:rPr lang="en-GB" sz="2000" dirty="0"/>
              <a:t> </a:t>
            </a:r>
            <a:r>
              <a:rPr lang="en-GB" sz="2000" dirty="0" err="1"/>
              <a:t>versterken</a:t>
            </a:r>
            <a:r>
              <a:rPr lang="en-GB" sz="2000" dirty="0"/>
              <a:t>);</a:t>
            </a:r>
          </a:p>
          <a:p>
            <a:pPr marL="342900" indent="-342900" algn="l">
              <a:buFontTx/>
              <a:buChar char="-"/>
            </a:pPr>
            <a:r>
              <a:rPr lang="en-GB" sz="2000" dirty="0" err="1"/>
              <a:t>Spelers</a:t>
            </a:r>
            <a:r>
              <a:rPr lang="en-GB" sz="2000" dirty="0"/>
              <a:t> </a:t>
            </a:r>
            <a:r>
              <a:rPr lang="en-GB" sz="2000" dirty="0" err="1"/>
              <a:t>moeten</a:t>
            </a:r>
            <a:r>
              <a:rPr lang="en-GB" sz="2000" dirty="0"/>
              <a:t> </a:t>
            </a:r>
            <a:r>
              <a:rPr lang="en-GB" sz="2000" dirty="0" err="1"/>
              <a:t>fouten</a:t>
            </a:r>
            <a:r>
              <a:rPr lang="en-GB" sz="2000" dirty="0"/>
              <a:t> </a:t>
            </a:r>
            <a:r>
              <a:rPr lang="en-GB" sz="2000" dirty="0" err="1"/>
              <a:t>durven</a:t>
            </a:r>
            <a:r>
              <a:rPr lang="en-GB" sz="2000" dirty="0"/>
              <a:t> </a:t>
            </a:r>
            <a:r>
              <a:rPr lang="en-GB" sz="2000" dirty="0" err="1"/>
              <a:t>maken</a:t>
            </a:r>
            <a:endParaRPr lang="en-GB" sz="2000" dirty="0"/>
          </a:p>
          <a:p>
            <a:pPr marL="342900" indent="-342900" algn="l">
              <a:buFontTx/>
              <a:buChar char="-"/>
            </a:pPr>
            <a:r>
              <a:rPr lang="en-GB" sz="2000" dirty="0"/>
              <a:t>Trainers </a:t>
            </a:r>
            <a:r>
              <a:rPr lang="en-GB" sz="2000" dirty="0" err="1"/>
              <a:t>moeten</a:t>
            </a:r>
            <a:r>
              <a:rPr lang="en-GB" sz="2000" dirty="0"/>
              <a:t> </a:t>
            </a:r>
            <a:r>
              <a:rPr lang="en-GB" sz="2000" dirty="0" err="1"/>
              <a:t>een</a:t>
            </a:r>
            <a:r>
              <a:rPr lang="en-GB" sz="2000" dirty="0"/>
              <a:t> </a:t>
            </a:r>
            <a:r>
              <a:rPr lang="en-GB" sz="2000" dirty="0" err="1"/>
              <a:t>veilig</a:t>
            </a:r>
            <a:r>
              <a:rPr lang="en-GB" sz="2000" dirty="0"/>
              <a:t> </a:t>
            </a:r>
            <a:r>
              <a:rPr lang="en-GB" sz="2000" dirty="0" err="1"/>
              <a:t>leerklimaat</a:t>
            </a:r>
            <a:r>
              <a:rPr lang="en-GB" sz="2000" dirty="0"/>
              <a:t> </a:t>
            </a:r>
            <a:r>
              <a:rPr lang="en-GB" sz="2000" dirty="0" err="1"/>
              <a:t>creëren</a:t>
            </a:r>
            <a:endParaRPr lang="en-GB" sz="2000" dirty="0"/>
          </a:p>
          <a:p>
            <a:pPr marL="342900" indent="-342900" algn="l">
              <a:buFontTx/>
              <a:buChar char="-"/>
            </a:pPr>
            <a:r>
              <a:rPr lang="en-GB" sz="2000" dirty="0"/>
              <a:t>Trainers </a:t>
            </a:r>
            <a:r>
              <a:rPr lang="en-GB" sz="2000" dirty="0" err="1"/>
              <a:t>moeten</a:t>
            </a:r>
            <a:r>
              <a:rPr lang="en-GB" sz="2000" dirty="0"/>
              <a:t> </a:t>
            </a:r>
            <a:r>
              <a:rPr lang="en-GB" sz="2000" dirty="0" err="1"/>
              <a:t>spelers</a:t>
            </a:r>
            <a:r>
              <a:rPr lang="en-GB" sz="2000" dirty="0"/>
              <a:t> </a:t>
            </a:r>
            <a:r>
              <a:rPr lang="en-GB" sz="2000" dirty="0" err="1"/>
              <a:t>stimuleren</a:t>
            </a:r>
            <a:r>
              <a:rPr lang="en-GB" sz="2000" dirty="0"/>
              <a:t> </a:t>
            </a:r>
            <a:r>
              <a:rPr lang="en-GB" sz="2000" dirty="0" err="1"/>
              <a:t>en</a:t>
            </a:r>
            <a:r>
              <a:rPr lang="en-GB" sz="2000" dirty="0"/>
              <a:t> </a:t>
            </a:r>
            <a:r>
              <a:rPr lang="en-GB" sz="2000" dirty="0" err="1"/>
              <a:t>enthousiasmeren</a:t>
            </a:r>
            <a:endParaRPr lang="en-GB" sz="2000" dirty="0"/>
          </a:p>
          <a:p>
            <a:pPr marL="342900" indent="-342900" algn="l">
              <a:buFontTx/>
              <a:buChar char="-"/>
            </a:pPr>
            <a:r>
              <a:rPr lang="en-GB" sz="2000" dirty="0"/>
              <a:t>Trainers </a:t>
            </a:r>
            <a:r>
              <a:rPr lang="en-GB" sz="2000" dirty="0" err="1"/>
              <a:t>moeten</a:t>
            </a:r>
            <a:r>
              <a:rPr lang="en-GB" sz="2000" dirty="0"/>
              <a:t> de training op gang </a:t>
            </a:r>
            <a:r>
              <a:rPr lang="en-GB" sz="2000" dirty="0" err="1"/>
              <a:t>houden</a:t>
            </a:r>
            <a:r>
              <a:rPr lang="en-GB" sz="2000" dirty="0"/>
              <a:t> (</a:t>
            </a:r>
            <a:r>
              <a:rPr lang="en-GB" sz="2000" dirty="0" err="1"/>
              <a:t>weinig</a:t>
            </a:r>
            <a:r>
              <a:rPr lang="en-GB" sz="2000" dirty="0"/>
              <a:t> </a:t>
            </a:r>
            <a:r>
              <a:rPr lang="en-GB" sz="2000" dirty="0" err="1"/>
              <a:t>stopmomenten</a:t>
            </a:r>
            <a:r>
              <a:rPr lang="en-GB" sz="2000" dirty="0"/>
              <a:t>)</a:t>
            </a:r>
          </a:p>
          <a:p>
            <a:pPr marL="342900" indent="-342900" algn="l">
              <a:buFontTx/>
              <a:buChar char="-"/>
            </a:pPr>
            <a:r>
              <a:rPr lang="en-GB" sz="2000" dirty="0"/>
              <a:t>Trainers </a:t>
            </a:r>
            <a:r>
              <a:rPr lang="en-GB" sz="2000" dirty="0" err="1"/>
              <a:t>moeten</a:t>
            </a:r>
            <a:r>
              <a:rPr lang="en-GB" sz="2000" dirty="0"/>
              <a:t> </a:t>
            </a:r>
            <a:r>
              <a:rPr lang="en-GB" sz="2000" dirty="0" err="1"/>
              <a:t>positief</a:t>
            </a:r>
            <a:r>
              <a:rPr lang="en-GB" sz="2000" dirty="0"/>
              <a:t> </a:t>
            </a:r>
            <a:r>
              <a:rPr lang="en-GB" sz="2000" dirty="0" err="1"/>
              <a:t>coachen</a:t>
            </a:r>
            <a:r>
              <a:rPr lang="en-GB" sz="2000" dirty="0"/>
              <a:t> op de </a:t>
            </a:r>
            <a:r>
              <a:rPr lang="en-GB" sz="2000" dirty="0" err="1"/>
              <a:t>uitvoering</a:t>
            </a:r>
            <a:endParaRPr lang="en-GB" sz="2000" dirty="0"/>
          </a:p>
          <a:p>
            <a:pPr algn="l"/>
            <a:endParaRPr lang="en-GB" sz="2000" dirty="0"/>
          </a:p>
          <a:p>
            <a:pPr marL="342900" indent="-342900" algn="l">
              <a:buFontTx/>
              <a:buChar char="-"/>
            </a:pPr>
            <a:endParaRPr lang="en-GB" sz="2000" dirty="0"/>
          </a:p>
        </p:txBody>
      </p:sp>
    </p:spTree>
    <p:extLst>
      <p:ext uri="{BB962C8B-B14F-4D97-AF65-F5344CB8AC3E}">
        <p14:creationId xmlns:p14="http://schemas.microsoft.com/office/powerpoint/2010/main" val="3967987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214013B7-F4DF-4E8D-BFC3-3DF3C83EE2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00752" cy="6858000"/>
          </a:xfrm>
          <a:prstGeom prst="rect">
            <a:avLst/>
          </a:prstGeom>
        </p:spPr>
      </p:pic>
      <p:sp>
        <p:nvSpPr>
          <p:cNvPr id="6" name="Tekstvak 5">
            <a:extLst>
              <a:ext uri="{FF2B5EF4-FFF2-40B4-BE49-F238E27FC236}">
                <a16:creationId xmlns:a16="http://schemas.microsoft.com/office/drawing/2014/main" id="{5B2406A3-CAF5-4E5D-99FA-54305F790982}"/>
              </a:ext>
            </a:extLst>
          </p:cNvPr>
          <p:cNvSpPr txBox="1"/>
          <p:nvPr/>
        </p:nvSpPr>
        <p:spPr>
          <a:xfrm>
            <a:off x="0" y="1473693"/>
            <a:ext cx="3639845" cy="1077218"/>
          </a:xfrm>
          <a:prstGeom prst="rect">
            <a:avLst/>
          </a:prstGeom>
          <a:noFill/>
        </p:spPr>
        <p:txBody>
          <a:bodyPr wrap="square" rtlCol="0">
            <a:spAutoFit/>
          </a:bodyPr>
          <a:lstStyle/>
          <a:p>
            <a:pPr algn="ctr"/>
            <a:r>
              <a:rPr lang="nl-NL" sz="3200" dirty="0">
                <a:solidFill>
                  <a:schemeClr val="bg1"/>
                </a:solidFill>
              </a:rPr>
              <a:t>Complimenten geven!</a:t>
            </a:r>
          </a:p>
        </p:txBody>
      </p:sp>
      <p:sp>
        <p:nvSpPr>
          <p:cNvPr id="74" name="Tekstvak 73">
            <a:extLst>
              <a:ext uri="{FF2B5EF4-FFF2-40B4-BE49-F238E27FC236}">
                <a16:creationId xmlns:a16="http://schemas.microsoft.com/office/drawing/2014/main" id="{173387B1-9897-44A5-ACE8-10D0858E1CAE}"/>
              </a:ext>
            </a:extLst>
          </p:cNvPr>
          <p:cNvSpPr txBox="1"/>
          <p:nvPr/>
        </p:nvSpPr>
        <p:spPr>
          <a:xfrm>
            <a:off x="8030949" y="5322292"/>
            <a:ext cx="3656324" cy="1431161"/>
          </a:xfrm>
          <a:prstGeom prst="rect">
            <a:avLst/>
          </a:prstGeom>
          <a:noFill/>
        </p:spPr>
        <p:txBody>
          <a:bodyPr wrap="square" rtlCol="0">
            <a:spAutoFit/>
          </a:bodyPr>
          <a:lstStyle/>
          <a:p>
            <a:pPr algn="ctr"/>
            <a:r>
              <a:rPr lang="nl-NL" dirty="0">
                <a:solidFill>
                  <a:schemeClr val="bg1"/>
                </a:solidFill>
              </a:rPr>
              <a:t>MO13/MO15/MO17/MO20?</a:t>
            </a:r>
          </a:p>
          <a:p>
            <a:pPr algn="l"/>
            <a:endParaRPr lang="nl-NL" sz="1400" dirty="0"/>
          </a:p>
          <a:p>
            <a:pPr algn="ctr"/>
            <a:r>
              <a:rPr lang="nl-NL" sz="1100" dirty="0">
                <a:solidFill>
                  <a:schemeClr val="bg1"/>
                </a:solidFill>
              </a:rPr>
              <a:t>Vanaf de MO13 worden er aparte meidenteams gevormd. Teams worden ingedeeld op basis van:</a:t>
            </a:r>
            <a:br>
              <a:rPr lang="nl-NL" sz="1100" dirty="0">
                <a:solidFill>
                  <a:schemeClr val="bg1"/>
                </a:solidFill>
              </a:rPr>
            </a:br>
            <a:r>
              <a:rPr lang="nl-NL" sz="1100" dirty="0">
                <a:solidFill>
                  <a:schemeClr val="bg1"/>
                </a:solidFill>
              </a:rPr>
              <a:t>- Voetbalvaardigheden</a:t>
            </a:r>
            <a:br>
              <a:rPr lang="nl-NL" sz="1100" dirty="0">
                <a:solidFill>
                  <a:schemeClr val="bg1"/>
                </a:solidFill>
              </a:rPr>
            </a:br>
            <a:r>
              <a:rPr lang="nl-NL" sz="1100" dirty="0">
                <a:solidFill>
                  <a:schemeClr val="bg1"/>
                </a:solidFill>
              </a:rPr>
              <a:t>- Vriendinnen</a:t>
            </a:r>
            <a:br>
              <a:rPr lang="nl-NL" sz="1100" dirty="0">
                <a:solidFill>
                  <a:schemeClr val="bg1"/>
                </a:solidFill>
              </a:rPr>
            </a:br>
            <a:endParaRPr lang="nl-NL" sz="1100" dirty="0">
              <a:solidFill>
                <a:schemeClr val="bg1"/>
              </a:solidFill>
            </a:endParaRPr>
          </a:p>
        </p:txBody>
      </p:sp>
      <p:sp>
        <p:nvSpPr>
          <p:cNvPr id="4" name="Tekstvak 3">
            <a:extLst>
              <a:ext uri="{FF2B5EF4-FFF2-40B4-BE49-F238E27FC236}">
                <a16:creationId xmlns:a16="http://schemas.microsoft.com/office/drawing/2014/main" id="{02AB762C-9C68-4EA4-A008-ADAF29FEEBFF}"/>
              </a:ext>
            </a:extLst>
          </p:cNvPr>
          <p:cNvSpPr txBox="1"/>
          <p:nvPr/>
        </p:nvSpPr>
        <p:spPr>
          <a:xfrm>
            <a:off x="4170262" y="279918"/>
            <a:ext cx="7657458" cy="3416320"/>
          </a:xfrm>
          <a:prstGeom prst="rect">
            <a:avLst/>
          </a:prstGeom>
          <a:noFill/>
        </p:spPr>
        <p:txBody>
          <a:bodyPr wrap="square" rtlCol="0">
            <a:spAutoFit/>
          </a:bodyPr>
          <a:lstStyle/>
          <a:p>
            <a:pPr algn="l"/>
            <a:r>
              <a:rPr lang="nl-NL" dirty="0"/>
              <a:t>D</a:t>
            </a:r>
            <a:r>
              <a:rPr lang="en-GB" dirty="0" err="1"/>
              <a:t>oor</a:t>
            </a:r>
            <a:r>
              <a:rPr lang="en-GB" dirty="0"/>
              <a:t> </a:t>
            </a:r>
            <a:r>
              <a:rPr lang="en-GB" dirty="0" err="1"/>
              <a:t>complimenten</a:t>
            </a:r>
            <a:r>
              <a:rPr lang="en-GB" dirty="0"/>
              <a:t> </a:t>
            </a:r>
            <a:r>
              <a:rPr lang="en-GB" dirty="0" err="1"/>
              <a:t>te</a:t>
            </a:r>
            <a:r>
              <a:rPr lang="en-GB" dirty="0"/>
              <a:t> </a:t>
            </a:r>
            <a:r>
              <a:rPr lang="en-GB" dirty="0" err="1"/>
              <a:t>geven</a:t>
            </a:r>
            <a:r>
              <a:rPr lang="en-GB" dirty="0"/>
              <a:t>:</a:t>
            </a:r>
          </a:p>
          <a:p>
            <a:pPr marL="285750" indent="-285750" algn="l">
              <a:buFontTx/>
              <a:buChar char="-"/>
            </a:pPr>
            <a:r>
              <a:rPr lang="en-GB" dirty="0"/>
              <a:t>bouw je </a:t>
            </a:r>
            <a:r>
              <a:rPr lang="en-GB" dirty="0" err="1"/>
              <a:t>aan</a:t>
            </a:r>
            <a:r>
              <a:rPr lang="en-GB" dirty="0"/>
              <a:t> </a:t>
            </a:r>
            <a:r>
              <a:rPr lang="en-GB" dirty="0" err="1"/>
              <a:t>een</a:t>
            </a:r>
            <a:r>
              <a:rPr lang="en-GB" dirty="0"/>
              <a:t> </a:t>
            </a:r>
            <a:r>
              <a:rPr lang="en-GB" dirty="0" err="1"/>
              <a:t>cooperatieve</a:t>
            </a:r>
            <a:r>
              <a:rPr lang="en-GB" dirty="0"/>
              <a:t> </a:t>
            </a:r>
            <a:r>
              <a:rPr lang="en-GB" dirty="0" err="1"/>
              <a:t>relatie</a:t>
            </a:r>
            <a:r>
              <a:rPr lang="en-GB" dirty="0"/>
              <a:t>;</a:t>
            </a:r>
          </a:p>
          <a:p>
            <a:pPr marL="285750" indent="-285750" algn="l">
              <a:buFontTx/>
              <a:buChar char="-"/>
            </a:pPr>
            <a:r>
              <a:rPr lang="en-GB" dirty="0"/>
              <a:t>toon je </a:t>
            </a:r>
            <a:r>
              <a:rPr lang="en-GB" dirty="0" err="1"/>
              <a:t>aandacht</a:t>
            </a:r>
            <a:r>
              <a:rPr lang="en-GB" dirty="0"/>
              <a:t> </a:t>
            </a:r>
            <a:r>
              <a:rPr lang="en-GB" dirty="0" err="1"/>
              <a:t>voor</a:t>
            </a:r>
            <a:r>
              <a:rPr lang="en-GB" dirty="0"/>
              <a:t> wat de </a:t>
            </a:r>
            <a:r>
              <a:rPr lang="en-GB" dirty="0" err="1"/>
              <a:t>ander</a:t>
            </a:r>
            <a:r>
              <a:rPr lang="en-GB" dirty="0"/>
              <a:t> </a:t>
            </a:r>
            <a:r>
              <a:rPr lang="en-GB" dirty="0" err="1"/>
              <a:t>doet</a:t>
            </a:r>
            <a:r>
              <a:rPr lang="en-GB" dirty="0"/>
              <a:t>;</a:t>
            </a:r>
          </a:p>
          <a:p>
            <a:pPr marL="285750" indent="-285750" algn="l">
              <a:buFontTx/>
              <a:buChar char="-"/>
            </a:pPr>
            <a:r>
              <a:rPr lang="en-GB" dirty="0" err="1"/>
              <a:t>verstevig</a:t>
            </a:r>
            <a:r>
              <a:rPr lang="en-GB" dirty="0"/>
              <a:t> je het </a:t>
            </a:r>
            <a:r>
              <a:rPr lang="en-GB" dirty="0" err="1"/>
              <a:t>zelfbeeld</a:t>
            </a:r>
            <a:r>
              <a:rPr lang="en-GB" dirty="0"/>
              <a:t> </a:t>
            </a:r>
            <a:r>
              <a:rPr lang="en-GB" dirty="0" err="1"/>
              <a:t>en</a:t>
            </a:r>
            <a:r>
              <a:rPr lang="en-GB" dirty="0"/>
              <a:t> </a:t>
            </a:r>
            <a:r>
              <a:rPr lang="en-GB" dirty="0" err="1"/>
              <a:t>zelfvertrouwen</a:t>
            </a:r>
            <a:r>
              <a:rPr lang="en-GB" dirty="0"/>
              <a:t> van de </a:t>
            </a:r>
            <a:r>
              <a:rPr lang="en-GB" dirty="0" err="1"/>
              <a:t>ander</a:t>
            </a:r>
            <a:r>
              <a:rPr lang="en-GB" dirty="0"/>
              <a:t>;</a:t>
            </a:r>
          </a:p>
          <a:p>
            <a:pPr marL="285750" indent="-285750" algn="l">
              <a:buFontTx/>
              <a:buChar char="-"/>
            </a:pPr>
            <a:r>
              <a:rPr lang="en-GB" dirty="0"/>
              <a:t>Help je de </a:t>
            </a:r>
            <a:r>
              <a:rPr lang="en-GB" dirty="0" err="1"/>
              <a:t>ander</a:t>
            </a:r>
            <a:r>
              <a:rPr lang="en-GB" dirty="0"/>
              <a:t> met de </a:t>
            </a:r>
            <a:r>
              <a:rPr lang="en-GB" dirty="0" err="1"/>
              <a:t>neus</a:t>
            </a:r>
            <a:r>
              <a:rPr lang="en-GB" dirty="0"/>
              <a:t> in de </a:t>
            </a:r>
            <a:r>
              <a:rPr lang="en-GB" dirty="0" err="1"/>
              <a:t>richting</a:t>
            </a:r>
            <a:r>
              <a:rPr lang="en-GB" dirty="0"/>
              <a:t> van de </a:t>
            </a:r>
            <a:r>
              <a:rPr lang="en-GB" dirty="0" err="1"/>
              <a:t>mogelijke</a:t>
            </a:r>
            <a:r>
              <a:rPr lang="en-GB" dirty="0"/>
              <a:t> </a:t>
            </a:r>
            <a:r>
              <a:rPr lang="en-GB" dirty="0" err="1"/>
              <a:t>oplossing</a:t>
            </a:r>
            <a:r>
              <a:rPr lang="en-GB" dirty="0"/>
              <a:t> </a:t>
            </a:r>
            <a:r>
              <a:rPr lang="en-GB" dirty="0" err="1"/>
              <a:t>te</a:t>
            </a:r>
            <a:r>
              <a:rPr lang="en-GB" dirty="0"/>
              <a:t> </a:t>
            </a:r>
            <a:r>
              <a:rPr lang="en-GB" dirty="0" err="1"/>
              <a:t>staan</a:t>
            </a:r>
            <a:r>
              <a:rPr lang="en-GB" dirty="0"/>
              <a:t>;</a:t>
            </a:r>
          </a:p>
          <a:p>
            <a:pPr marL="285750" indent="-285750" algn="l">
              <a:buFontTx/>
              <a:buChar char="-"/>
            </a:pPr>
            <a:r>
              <a:rPr lang="en-GB" dirty="0" err="1"/>
              <a:t>Creer</a:t>
            </a:r>
            <a:r>
              <a:rPr lang="en-GB" dirty="0"/>
              <a:t> je </a:t>
            </a:r>
            <a:r>
              <a:rPr lang="en-GB" dirty="0" err="1"/>
              <a:t>een</a:t>
            </a:r>
            <a:r>
              <a:rPr lang="en-GB" dirty="0"/>
              <a:t> </a:t>
            </a:r>
            <a:r>
              <a:rPr lang="en-GB" dirty="0" err="1"/>
              <a:t>sfeer</a:t>
            </a:r>
            <a:r>
              <a:rPr lang="en-GB" dirty="0"/>
              <a:t> van </a:t>
            </a:r>
            <a:r>
              <a:rPr lang="en-GB" dirty="0" err="1"/>
              <a:t>vertrouwen</a:t>
            </a:r>
            <a:r>
              <a:rPr lang="en-GB" dirty="0"/>
              <a:t> </a:t>
            </a:r>
            <a:r>
              <a:rPr lang="en-GB" dirty="0" err="1"/>
              <a:t>en</a:t>
            </a:r>
            <a:r>
              <a:rPr lang="en-GB" dirty="0"/>
              <a:t> </a:t>
            </a:r>
            <a:r>
              <a:rPr lang="en-GB" dirty="0" err="1"/>
              <a:t>samenwerking</a:t>
            </a:r>
            <a:endParaRPr lang="en-GB" dirty="0"/>
          </a:p>
          <a:p>
            <a:pPr marL="285750" indent="-285750" algn="l">
              <a:buFontTx/>
              <a:buChar char="-"/>
            </a:pPr>
            <a:r>
              <a:rPr lang="en-GB" dirty="0" err="1"/>
              <a:t>Bied</a:t>
            </a:r>
            <a:r>
              <a:rPr lang="en-GB" dirty="0"/>
              <a:t> je de </a:t>
            </a:r>
            <a:r>
              <a:rPr lang="en-GB" dirty="0" err="1"/>
              <a:t>ander</a:t>
            </a:r>
            <a:r>
              <a:rPr lang="en-GB" dirty="0"/>
              <a:t> de </a:t>
            </a:r>
            <a:r>
              <a:rPr lang="en-GB" dirty="0" err="1"/>
              <a:t>kracht</a:t>
            </a:r>
            <a:r>
              <a:rPr lang="en-GB" dirty="0"/>
              <a:t> om </a:t>
            </a:r>
            <a:r>
              <a:rPr lang="en-GB" dirty="0" err="1"/>
              <a:t>meer</a:t>
            </a:r>
            <a:r>
              <a:rPr lang="en-GB" dirty="0"/>
              <a:t> </a:t>
            </a:r>
            <a:r>
              <a:rPr lang="en-GB" dirty="0" err="1"/>
              <a:t>te</a:t>
            </a:r>
            <a:r>
              <a:rPr lang="en-GB" dirty="0"/>
              <a:t> </a:t>
            </a:r>
            <a:r>
              <a:rPr lang="en-GB" dirty="0" err="1"/>
              <a:t>doen</a:t>
            </a:r>
            <a:r>
              <a:rPr lang="en-GB" dirty="0"/>
              <a:t> van </a:t>
            </a:r>
            <a:r>
              <a:rPr lang="en-GB" dirty="0" err="1"/>
              <a:t>dat</a:t>
            </a:r>
            <a:r>
              <a:rPr lang="en-GB" dirty="0"/>
              <a:t> </a:t>
            </a:r>
            <a:r>
              <a:rPr lang="en-GB" dirty="0" err="1"/>
              <a:t>werkt</a:t>
            </a:r>
            <a:r>
              <a:rPr lang="en-GB" dirty="0"/>
              <a:t>;</a:t>
            </a:r>
          </a:p>
          <a:p>
            <a:pPr marL="285750" indent="-285750" algn="l">
              <a:buFontTx/>
              <a:buChar char="-"/>
            </a:pPr>
            <a:endParaRPr lang="en-GB" dirty="0"/>
          </a:p>
          <a:p>
            <a:pPr algn="l"/>
            <a:r>
              <a:rPr lang="en-GB" dirty="0"/>
              <a:t>Wees </a:t>
            </a:r>
            <a:r>
              <a:rPr lang="en-GB" dirty="0" err="1"/>
              <a:t>hierbij</a:t>
            </a:r>
            <a:r>
              <a:rPr lang="en-GB" dirty="0"/>
              <a:t> </a:t>
            </a:r>
            <a:r>
              <a:rPr lang="en-GB" dirty="0" err="1"/>
              <a:t>eerlijk</a:t>
            </a:r>
            <a:r>
              <a:rPr lang="en-GB" dirty="0"/>
              <a:t> </a:t>
            </a:r>
            <a:r>
              <a:rPr lang="en-GB" dirty="0" err="1"/>
              <a:t>en</a:t>
            </a:r>
            <a:r>
              <a:rPr lang="en-GB" dirty="0"/>
              <a:t> </a:t>
            </a:r>
            <a:r>
              <a:rPr lang="en-GB" dirty="0" err="1"/>
              <a:t>concreet</a:t>
            </a:r>
            <a:r>
              <a:rPr lang="en-GB" dirty="0"/>
              <a:t> (</a:t>
            </a:r>
            <a:r>
              <a:rPr lang="en-GB" dirty="0" err="1"/>
              <a:t>praat</a:t>
            </a:r>
            <a:r>
              <a:rPr lang="en-GB" dirty="0"/>
              <a:t> in </a:t>
            </a:r>
            <a:r>
              <a:rPr lang="en-GB" dirty="0" err="1"/>
              <a:t>handelingen</a:t>
            </a:r>
            <a:r>
              <a:rPr lang="en-GB" dirty="0"/>
              <a:t>, </a:t>
            </a:r>
            <a:r>
              <a:rPr lang="en-GB" dirty="0" err="1"/>
              <a:t>benoemen</a:t>
            </a:r>
            <a:r>
              <a:rPr lang="en-GB" dirty="0"/>
              <a:t>)</a:t>
            </a:r>
          </a:p>
          <a:p>
            <a:pPr algn="l"/>
            <a:endParaRPr lang="en-GB" dirty="0"/>
          </a:p>
          <a:p>
            <a:pPr algn="l"/>
            <a:r>
              <a:rPr lang="en-GB" dirty="0"/>
              <a:t>(Cauffman &amp; Dijk, 2009)</a:t>
            </a:r>
            <a:endParaRPr lang="nl-NL" dirty="0"/>
          </a:p>
        </p:txBody>
      </p:sp>
    </p:spTree>
    <p:extLst>
      <p:ext uri="{BB962C8B-B14F-4D97-AF65-F5344CB8AC3E}">
        <p14:creationId xmlns:p14="http://schemas.microsoft.com/office/powerpoint/2010/main" val="3630637242"/>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1956</TotalTime>
  <Words>2367</Words>
  <Application>Microsoft Office PowerPoint</Application>
  <PresentationFormat>Breedbeeld</PresentationFormat>
  <Paragraphs>312</Paragraphs>
  <Slides>18</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18</vt:i4>
      </vt:variant>
    </vt:vector>
  </HeadingPairs>
  <TitlesOfParts>
    <vt:vector size="22" baseType="lpstr">
      <vt:lpstr>Arial</vt:lpstr>
      <vt:lpstr>Calibri</vt:lpstr>
      <vt:lpstr>Calibri Light</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Mitchell van Oorschot -</dc:creator>
  <cp:lastModifiedBy>Windows-gebruiker</cp:lastModifiedBy>
  <cp:revision>28</cp:revision>
  <dcterms:created xsi:type="dcterms:W3CDTF">2021-07-05T13:04:14Z</dcterms:created>
  <dcterms:modified xsi:type="dcterms:W3CDTF">2022-06-15T12:48:25Z</dcterms:modified>
</cp:coreProperties>
</file>