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ms-powerpoint.slideshow.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7" r:id="rId6"/>
    <p:sldId id="268" r:id="rId7"/>
    <p:sldId id="259" r:id="rId8"/>
    <p:sldId id="269" r:id="rId9"/>
    <p:sldId id="260" r:id="rId10"/>
    <p:sldId id="270" r:id="rId11"/>
    <p:sldId id="261" r:id="rId12"/>
    <p:sldId id="262" r:id="rId13"/>
    <p:sldId id="263" r:id="rId14"/>
    <p:sldId id="264" r:id="rId15"/>
    <p:sldId id="265"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DFD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7" d="100"/>
          <a:sy n="87" d="100"/>
        </p:scale>
        <p:origin x="6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2EA9F3-14F2-2289-192F-BDF8A88AA80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88D32FFF-6A1E-88FD-6CD3-F86E7AA321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D172818F-2AC0-CD25-D45D-0533FA13B5BA}"/>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AD3BF10F-D779-BF29-7B8F-178C2BB3E0D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4595D23-5022-1574-645F-6F498A878BB4}"/>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3265551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8603A4-8500-B7AF-B573-10CB7C052DC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6373751-1D7E-B264-A007-4CB7DBEB3EA9}"/>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7452267-A1FD-DBB9-B651-DD714188A652}"/>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D3EAE8BB-F851-95B8-62C0-997C80167DB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566E602-A870-B267-3D9E-48914E856867}"/>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763470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C196F66-44A7-8699-1DAD-D07B9AD4A2A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B6C82502-9A59-9455-EA8B-3BCF14BF6BA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DF79CE8-53D6-3660-3E3A-E34668AD3689}"/>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E45AF1F3-6B1E-F4C0-8907-D636FE84B5B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6ECC855-A7E2-0B47-0F5B-4620CE5378B4}"/>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342043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B30CC2-3247-E57D-7315-A92D1997280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F4728F8-3467-E04D-A729-F2915FC40ADD}"/>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8D7D434-F5EE-7C16-52E3-CDDB035C79F7}"/>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5A3B7958-9E51-5A62-30D5-CB41BCF4B99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532392E-D20A-53BA-E9A2-53B13839630B}"/>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056272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ED6237-1BB3-0D9B-A95B-3BCA5A24D799}"/>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E7F8850E-2E13-75E3-26E4-002EF01D38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89FF2E24-F5F0-6745-7155-E393A3DC2FAB}"/>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913FB394-CB88-6FB0-5533-4866DCF45B6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C4FBA82-E3B5-A656-641A-380C1D8ABB34}"/>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694894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17A153-3DAF-D224-4F6B-A3492FC154A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66C718C-35B1-67C8-D954-FF093CD57E1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04828C5B-C344-BE03-85AC-0D865C1DB266}"/>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491DAFC-A7BB-E8B6-A7DC-2B97ED32A1D1}"/>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6" name="Tijdelijke aanduiding voor voettekst 5">
            <a:extLst>
              <a:ext uri="{FF2B5EF4-FFF2-40B4-BE49-F238E27FC236}">
                <a16:creationId xmlns:a16="http://schemas.microsoft.com/office/drawing/2014/main" id="{43E745CD-3D8A-23BE-4B0C-D3A1708F0D0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C1C1C89-7B06-E514-9D01-8F56488D20B4}"/>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3456615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692E8D-AD24-427C-A84D-3983EEC71B53}"/>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E7341DA-F773-E1DF-6E26-676AFF6F58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B8185DD-7025-ACD9-1AEE-B637F26ECFE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A090745-6074-073E-041D-75188C0B86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AC4CF3D6-3AA0-EDD0-49D8-4BEE8384913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E0724BAC-3FBE-A4FC-775F-8287CABA9670}"/>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8" name="Tijdelijke aanduiding voor voettekst 7">
            <a:extLst>
              <a:ext uri="{FF2B5EF4-FFF2-40B4-BE49-F238E27FC236}">
                <a16:creationId xmlns:a16="http://schemas.microsoft.com/office/drawing/2014/main" id="{8565C0FC-4029-82F5-F03C-03CE96C9797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445214BF-1C28-5CCB-52DE-648F65131823}"/>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2575261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B177CC-A89D-4AF7-8E48-CFB79DC4D5C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55ED792-877F-86C8-F04E-E0651B39F791}"/>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4" name="Tijdelijke aanduiding voor voettekst 3">
            <a:extLst>
              <a:ext uri="{FF2B5EF4-FFF2-40B4-BE49-F238E27FC236}">
                <a16:creationId xmlns:a16="http://schemas.microsoft.com/office/drawing/2014/main" id="{D27DFB6E-2AF1-6955-F3EE-68C3D0E77F67}"/>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D2B3392-7C35-AC4E-F7D4-13FA7D5673AE}"/>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3806361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F63BEE5E-F52A-5A6C-3C6E-8AB847C536B8}"/>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3" name="Tijdelijke aanduiding voor voettekst 2">
            <a:extLst>
              <a:ext uri="{FF2B5EF4-FFF2-40B4-BE49-F238E27FC236}">
                <a16:creationId xmlns:a16="http://schemas.microsoft.com/office/drawing/2014/main" id="{539E7632-9CD6-1BB5-DA5F-21AB8B2B77AA}"/>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68E9E0D5-33E0-056D-0A46-E50E9B650921}"/>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4236493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6F783A-4F05-07F8-BACB-0121774EE35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9324BF87-622C-AD3D-7455-6C7FAB2B28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DEDAAE7-C2DA-B56B-51E7-47840003F7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9C9187F-3126-DFCD-157C-5BC20D37D4D3}"/>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6" name="Tijdelijke aanduiding voor voettekst 5">
            <a:extLst>
              <a:ext uri="{FF2B5EF4-FFF2-40B4-BE49-F238E27FC236}">
                <a16:creationId xmlns:a16="http://schemas.microsoft.com/office/drawing/2014/main" id="{1F1EA63C-CB12-282B-CB81-5C9A2A368F4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F3457CF-E240-F446-4F49-ABFE63D352E7}"/>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72410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FB3DB0-80C7-465E-BB50-7A855F9ED5F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3C86846-4AED-C484-48E9-A6E800D677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3B97192-E576-31F0-2F39-CE22BCC594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F4325D7-6943-1253-D6FC-A912D02B657E}"/>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6" name="Tijdelijke aanduiding voor voettekst 5">
            <a:extLst>
              <a:ext uri="{FF2B5EF4-FFF2-40B4-BE49-F238E27FC236}">
                <a16:creationId xmlns:a16="http://schemas.microsoft.com/office/drawing/2014/main" id="{C37DC3AC-A6E0-1CFE-7C9F-FE847496CE3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0B2B9DA-1755-67B7-81E4-4ACFCF75B172}"/>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418985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5000"/>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ABE7CF1-BC0E-5E78-48D6-623A1F014A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AF7873D-C435-A156-4D59-473F134C04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56A4102-8753-A77C-C3E8-97FC7A5FCC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6D8662A7-FD04-6456-96AA-A13A3C37E4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AB9BC42-F007-3E2A-A42D-CA8CC6E944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04603D-A592-45E5-9EE0-4F9BF4062606}" type="slidenum">
              <a:rPr lang="nl-NL" smtClean="0"/>
              <a:t>‹nr.›</a:t>
            </a:fld>
            <a:endParaRPr lang="nl-NL"/>
          </a:p>
        </p:txBody>
      </p:sp>
    </p:spTree>
    <p:extLst>
      <p:ext uri="{BB962C8B-B14F-4D97-AF65-F5344CB8AC3E}">
        <p14:creationId xmlns:p14="http://schemas.microsoft.com/office/powerpoint/2010/main" val="1033139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slide" Target="slide2.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kledingcommissie@veendam1894.nl" TargetMode="External"/><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mailto:communicatie@veendam1894.n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4.xml"/><Relationship Id="rId7" Type="http://schemas.openxmlformats.org/officeDocument/2006/relationships/slide" Target="slide11.xml"/><Relationship Id="rId12" Type="http://schemas.openxmlformats.org/officeDocument/2006/relationships/slide" Target="slide2.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slide" Target="slide15.xml"/><Relationship Id="rId5" Type="http://schemas.openxmlformats.org/officeDocument/2006/relationships/slide" Target="slide8.xml"/><Relationship Id="rId10" Type="http://schemas.openxmlformats.org/officeDocument/2006/relationships/slide" Target="slide14.xml"/><Relationship Id="rId4" Type="http://schemas.openxmlformats.org/officeDocument/2006/relationships/slide" Target="slide7.xml"/><Relationship Id="rId9" Type="http://schemas.openxmlformats.org/officeDocument/2006/relationships/slide" Target="slide13.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secretaris@veendam1894.nl" TargetMode="Externa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4EDF0F-7417-A1F5-2681-1FFEB477A53E}"/>
              </a:ext>
            </a:extLst>
          </p:cNvPr>
          <p:cNvSpPr>
            <a:spLocks noGrp="1"/>
          </p:cNvSpPr>
          <p:nvPr>
            <p:ph type="ctrTitle"/>
          </p:nvPr>
        </p:nvSpPr>
        <p:spPr>
          <a:xfrm>
            <a:off x="1524000" y="253388"/>
            <a:ext cx="9144000" cy="2874610"/>
          </a:xfrm>
        </p:spPr>
        <p:txBody>
          <a:bodyPr/>
          <a:lstStyle/>
          <a:p>
            <a:r>
              <a:rPr lang="nl-NL" dirty="0">
                <a:latin typeface="Amasis MT Pro Black" panose="02040A04050005020304" pitchFamily="18" charset="0"/>
                <a:cs typeface="Aharoni" panose="02010803020104030203" pitchFamily="2" charset="-79"/>
              </a:rPr>
              <a:t>Trainers.</a:t>
            </a:r>
            <a:br>
              <a:rPr lang="nl-NL" dirty="0">
                <a:latin typeface="Amasis MT Pro Black" panose="02040A04050005020304" pitchFamily="18" charset="0"/>
                <a:cs typeface="Aharoni" panose="02010803020104030203" pitchFamily="2" charset="-79"/>
              </a:rPr>
            </a:br>
            <a:r>
              <a:rPr lang="nl-NL" dirty="0">
                <a:latin typeface="Amasis MT Pro Black" panose="02040A04050005020304" pitchFamily="18" charset="0"/>
                <a:cs typeface="Aharoni" panose="02010803020104030203" pitchFamily="2" charset="-79"/>
              </a:rPr>
              <a:t>Zó doen we dat bij</a:t>
            </a:r>
            <a:br>
              <a:rPr lang="nl-NL" dirty="0">
                <a:latin typeface="Amasis MT Pro Black" panose="02040A04050005020304" pitchFamily="18" charset="0"/>
                <a:cs typeface="Aharoni" panose="02010803020104030203" pitchFamily="2" charset="-79"/>
              </a:rPr>
            </a:br>
            <a:r>
              <a:rPr lang="nl-NL" dirty="0">
                <a:latin typeface="Amasis MT Pro Black" panose="02040A04050005020304" pitchFamily="18" charset="0"/>
                <a:cs typeface="Aharoni" panose="02010803020104030203" pitchFamily="2" charset="-79"/>
              </a:rPr>
              <a:t>Veendam 1894</a:t>
            </a:r>
          </a:p>
        </p:txBody>
      </p:sp>
      <p:sp>
        <p:nvSpPr>
          <p:cNvPr id="3" name="Ondertitel 2">
            <a:extLst>
              <a:ext uri="{FF2B5EF4-FFF2-40B4-BE49-F238E27FC236}">
                <a16:creationId xmlns:a16="http://schemas.microsoft.com/office/drawing/2014/main" id="{00CE2670-E2E1-C73F-04FB-117B0BBA1606}"/>
              </a:ext>
            </a:extLst>
          </p:cNvPr>
          <p:cNvSpPr>
            <a:spLocks noGrp="1"/>
          </p:cNvSpPr>
          <p:nvPr>
            <p:ph type="subTitle" idx="1"/>
          </p:nvPr>
        </p:nvSpPr>
        <p:spPr>
          <a:xfrm>
            <a:off x="1524000" y="4354393"/>
            <a:ext cx="9144000" cy="1655762"/>
          </a:xfrm>
        </p:spPr>
        <p:txBody>
          <a:bodyPr>
            <a:normAutofit/>
          </a:bodyPr>
          <a:lstStyle/>
          <a:p>
            <a:r>
              <a:rPr lang="nl-NL" sz="2800" dirty="0">
                <a:solidFill>
                  <a:srgbClr val="DFDA00"/>
                </a:solidFill>
                <a:latin typeface="Amasis MT Pro Black" panose="02040A04050005020304" pitchFamily="18" charset="0"/>
              </a:rPr>
              <a:t>Handige informatie voor trainers van jeugdteams</a:t>
            </a:r>
          </a:p>
          <a:p>
            <a:endParaRPr lang="nl-NL" sz="2800" dirty="0">
              <a:solidFill>
                <a:srgbClr val="DFDA00"/>
              </a:solidFill>
              <a:latin typeface="Amasis MT Pro Black" panose="02040A04050005020304" pitchFamily="18" charset="0"/>
            </a:endParaRPr>
          </a:p>
          <a:p>
            <a:r>
              <a:rPr lang="nl-NL" sz="2800" dirty="0">
                <a:solidFill>
                  <a:srgbClr val="DFDA00"/>
                </a:solidFill>
                <a:latin typeface="Amasis MT Pro Black" panose="02040A04050005020304" pitchFamily="18" charset="0"/>
              </a:rPr>
              <a:t>Veendam 1894 – Samen doen we het!</a:t>
            </a:r>
          </a:p>
        </p:txBody>
      </p:sp>
      <p:pic>
        <p:nvPicPr>
          <p:cNvPr id="9" name="Afbeelding 8" descr="Afbeelding met tekst, logo, symbool, Lettertype&#10;&#10;Automatisch gegenereerde beschrijving">
            <a:extLst>
              <a:ext uri="{FF2B5EF4-FFF2-40B4-BE49-F238E27FC236}">
                <a16:creationId xmlns:a16="http://schemas.microsoft.com/office/drawing/2014/main" id="{23A14E4E-1524-6942-4BF0-112C02708FD8}"/>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4667" b="96667" l="10000" r="90000">
                        <a14:foregroundMark x1="16667" y1="10667" x2="28667" y2="7333"/>
                        <a14:foregroundMark x1="36727" y1="7333" x2="40667" y2="7333"/>
                        <a14:foregroundMark x1="28667" y1="7333" x2="30727" y2="7333"/>
                        <a14:foregroundMark x1="40667" y1="7333" x2="52667" y2="5333"/>
                        <a14:foregroundMark x1="52667" y1="5333" x2="53662" y2="5482"/>
                        <a14:foregroundMark x1="70482" y1="6213" x2="76667" y2="4667"/>
                        <a14:foregroundMark x1="67579" y1="6938" x2="67816" y2="6879"/>
                        <a14:foregroundMark x1="76667" y1="4667" x2="85333" y2="14667"/>
                        <a14:foregroundMark x1="82538" y1="32000" x2="82000" y2="35333"/>
                        <a14:foregroundMark x1="85333" y1="14667" x2="82860" y2="30000"/>
                        <a14:foregroundMark x1="69165" y1="8604" x2="70000" y2="8000"/>
                        <a14:foregroundMark x1="63844" y1="12450" x2="65345" y2="11365"/>
                        <a14:foregroundMark x1="14667" y1="48000" x2="60890" y2="14585"/>
                        <a14:foregroundMark x1="70000" y1="8000" x2="79333" y2="16667"/>
                        <a14:foregroundMark x1="79333" y1="16667" x2="84667" y2="30000"/>
                        <a14:foregroundMark x1="83373" y1="32000" x2="77333" y2="41333"/>
                        <a14:foregroundMark x1="77333" y1="41333" x2="25333" y2="80000"/>
                        <a14:foregroundMark x1="25333" y1="80000" x2="14000" y2="66667"/>
                        <a14:foregroundMark x1="14000" y1="66667" x2="16000" y2="47333"/>
                        <a14:foregroundMark x1="16000" y1="56000" x2="24667" y2="76000"/>
                        <a14:foregroundMark x1="24667" y1="76000" x2="48000" y2="68667"/>
                        <a14:foregroundMark x1="48000" y1="68667" x2="79333" y2="34667"/>
                        <a14:foregroundMark x1="80706" y1="30000" x2="82667" y2="23333"/>
                        <a14:foregroundMark x1="79333" y1="34667" x2="80118" y2="32000"/>
                        <a14:foregroundMark x1="82667" y1="23333" x2="49333" y2="28000"/>
                        <a14:foregroundMark x1="49333" y1="28000" x2="27333" y2="40000"/>
                        <a14:foregroundMark x1="27333" y1="40000" x2="16000" y2="55333"/>
                        <a14:foregroundMark x1="51333" y1="30667" x2="29333" y2="32667"/>
                        <a14:foregroundMark x1="29333" y1="32667" x2="16667" y2="52000"/>
                        <a14:foregroundMark x1="16667" y1="52000" x2="26667" y2="69333"/>
                        <a14:foregroundMark x1="26667" y1="69333" x2="55333" y2="68000"/>
                        <a14:foregroundMark x1="55333" y1="68000" x2="62000" y2="40667"/>
                        <a14:foregroundMark x1="62000" y1="40667" x2="43333" y2="26667"/>
                        <a14:foregroundMark x1="43333" y1="26667" x2="38667" y2="27333"/>
                        <a14:backgroundMark x1="29333" y1="90667" x2="51333" y2="99333"/>
                        <a14:backgroundMark x1="51333" y1="99333" x2="68000" y2="94000"/>
                        <a14:backgroundMark x1="54667" y1="4000" x2="68667" y2="5333"/>
                        <a14:backgroundMark x1="68667" y1="5333" x2="71333" y2="4667"/>
                        <a14:backgroundMark x1="86000" y1="30000" x2="86000" y2="32000"/>
                        <a14:backgroundMark x1="32000" y1="5333" x2="38000" y2="5333"/>
                      </a14:backgroundRemoval>
                    </a14:imgEffect>
                  </a14:imgLayer>
                </a14:imgProps>
              </a:ext>
              <a:ext uri="{28A0092B-C50C-407E-A947-70E740481C1C}">
                <a14:useLocalDpi xmlns:a14="http://schemas.microsoft.com/office/drawing/2010/main" val="0"/>
              </a:ext>
            </a:extLst>
          </a:blip>
          <a:stretch>
            <a:fillRect/>
          </a:stretch>
        </p:blipFill>
        <p:spPr>
          <a:xfrm>
            <a:off x="10405951" y="4827181"/>
            <a:ext cx="1486786" cy="1486786"/>
          </a:xfrm>
          <a:prstGeom prst="rect">
            <a:avLst/>
          </a:prstGeom>
        </p:spPr>
      </p:pic>
      <p:sp>
        <p:nvSpPr>
          <p:cNvPr id="4" name="Actieknop: Startpagina 3">
            <a:hlinkClick r:id="rId4" action="ppaction://hlinksldjump" highlightClick="1"/>
            <a:extLst>
              <a:ext uri="{FF2B5EF4-FFF2-40B4-BE49-F238E27FC236}">
                <a16:creationId xmlns:a16="http://schemas.microsoft.com/office/drawing/2014/main" id="{846BA311-47EC-F136-8EC8-5A567FE020FC}"/>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64AE9CB5-8F56-38BD-268D-7FADB3B952B2}"/>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D7133802-834C-041B-223F-CF919185D75E}"/>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13240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Afspraken rondom vervanging</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fontScale="92500"/>
          </a:bodyPr>
          <a:lstStyle/>
          <a:p>
            <a:r>
              <a:rPr lang="nl-NL" dirty="0"/>
              <a:t>Het doorgaan van wedstrijden is in het clubbelang (o.a. boetes voorkomen)</a:t>
            </a:r>
          </a:p>
          <a:p>
            <a:r>
              <a:rPr lang="nl-NL" dirty="0"/>
              <a:t>Teams lenen in principe spelers uit lagere teams. Andersom is mogelijk wanneer de situatie dat toelaat. Basisprincipe is dat we elkaar helpen.</a:t>
            </a:r>
          </a:p>
          <a:p>
            <a:r>
              <a:rPr lang="nl-NL" dirty="0"/>
              <a:t>De trainers overleggen altijd onderling over wie het beste mee kan gaan! Uiteindelijk bepaald de hoofdtrainer bepaald</a:t>
            </a:r>
          </a:p>
          <a:p>
            <a:r>
              <a:rPr lang="nl-NL" dirty="0"/>
              <a:t>Vervanging is bij voorkeur 24 uur voor aanvang van de wedstrijd geregeld</a:t>
            </a:r>
          </a:p>
          <a:p>
            <a:r>
              <a:rPr lang="nl-NL" dirty="0"/>
              <a:t>Oefenwedstrijden en trainingen zijn nooit een prioriteit boven officiële wedstrijden</a:t>
            </a:r>
          </a:p>
          <a:p>
            <a:r>
              <a:rPr lang="nl-NL" dirty="0"/>
              <a:t>Toets op mogen meespelen: kun je een speler niet toevoegen op het DWF dan mag die speler niet mee doen bijvoorbeeld vanwege dispensatie regels</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187932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Materialen en kleedkamer</a:t>
            </a:r>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a:bodyPr>
          <a:lstStyle/>
          <a:p>
            <a:r>
              <a:rPr lang="nl-NL" dirty="0"/>
              <a:t>Je krijgt aan de start van het seizoen de sleutel van de ballenkast van jouw team. Je krijgt ballen, pionnen, hesjes, bidons en een waterzak. Zorg dat na elke training en wedstrijd alle spullen compleet zijn en in de ballenkast liggen. Meld het bij Nick Velt als er iets kapot is of ontbreekt.</a:t>
            </a:r>
          </a:p>
          <a:p>
            <a:r>
              <a:rPr lang="nl-NL" dirty="0"/>
              <a:t>Zorg er ook tijdens training voor dat de spelers de ballen en andere materialen compleet houden.</a:t>
            </a:r>
          </a:p>
          <a:p>
            <a:r>
              <a:rPr lang="nl-NL" dirty="0"/>
              <a:t>Zorg dat de verlichting op het veld en in de kleedkamers uit is wanneer je de laatste bent die traint of speelt.</a:t>
            </a:r>
          </a:p>
          <a:p>
            <a:r>
              <a:rPr lang="nl-NL" dirty="0"/>
              <a:t>Zorg dat de kleedkamers schoon en heel worden achtergelaten.</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194078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Kleding</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7" name="Tijdelijke aanduiding voor inhoud 2">
            <a:extLst>
              <a:ext uri="{FF2B5EF4-FFF2-40B4-BE49-F238E27FC236}">
                <a16:creationId xmlns:a16="http://schemas.microsoft.com/office/drawing/2014/main" id="{6C9E37D8-49AE-392D-E9B7-2AEBA94D3F12}"/>
              </a:ext>
            </a:extLst>
          </p:cNvPr>
          <p:cNvSpPr>
            <a:spLocks noGrp="1"/>
          </p:cNvSpPr>
          <p:nvPr>
            <p:ph idx="1"/>
          </p:nvPr>
        </p:nvSpPr>
        <p:spPr>
          <a:xfrm>
            <a:off x="838200" y="1409700"/>
            <a:ext cx="10515600" cy="4767263"/>
          </a:xfrm>
          <a:noFill/>
        </p:spPr>
        <p:txBody>
          <a:bodyPr>
            <a:normAutofit fontScale="92500" lnSpcReduction="20000"/>
          </a:bodyPr>
          <a:lstStyle/>
          <a:p>
            <a:r>
              <a:rPr lang="nl-NL" dirty="0"/>
              <a:t>Elk jeugdteam van Veendam 1894 krijgt een presentatiepak, voetbaltas en wedstrijdsokken van onze sponsor 123inkt.nl</a:t>
            </a:r>
          </a:p>
          <a:p>
            <a:r>
              <a:rPr lang="nl-NL" dirty="0"/>
              <a:t>Zie erop toe dat elke speler het presentatiepak voor de wedstrijd draagt. Op andere momenten mag het presentatiepak niet gedragen worden</a:t>
            </a:r>
          </a:p>
          <a:p>
            <a:r>
              <a:rPr lang="nl-NL" dirty="0"/>
              <a:t>Elk team krijgt een wedstrijdtas met tenues (broek en shirt)</a:t>
            </a:r>
          </a:p>
          <a:p>
            <a:r>
              <a:rPr lang="nl-NL" dirty="0"/>
              <a:t>De wedstrijdtenues worden </a:t>
            </a:r>
            <a:r>
              <a:rPr lang="nl-NL" u="sng" dirty="0"/>
              <a:t>altijd</a:t>
            </a:r>
            <a:r>
              <a:rPr lang="nl-NL" dirty="0"/>
              <a:t> binnen het team centraal verzameld en gewassen</a:t>
            </a:r>
          </a:p>
          <a:p>
            <a:r>
              <a:rPr lang="nl-NL" dirty="0"/>
              <a:t>Na de wedstrijd tel je het aantal tenues zodat alles compleet blijft</a:t>
            </a:r>
          </a:p>
          <a:p>
            <a:r>
              <a:rPr lang="nl-NL" dirty="0"/>
              <a:t>Bovenbouw: er zijn groene reserveshirts maat S/M. Mocht je die nodig hebben, graag een week van tevoren mailen aan </a:t>
            </a:r>
            <a:r>
              <a:rPr lang="nl-NL" dirty="0">
                <a:hlinkClick r:id="rId3"/>
              </a:rPr>
              <a:t>kledingcommissie@veendam1894.nl</a:t>
            </a:r>
            <a:r>
              <a:rPr lang="nl-NL" dirty="0"/>
              <a:t> </a:t>
            </a:r>
          </a:p>
          <a:p>
            <a:r>
              <a:rPr lang="nl-NL" dirty="0"/>
              <a:t>Mocht er een wedstrijdtenue ontbreken of kapot zijn, mail dan naar </a:t>
            </a:r>
            <a:r>
              <a:rPr lang="nl-NL" dirty="0">
                <a:hlinkClick r:id="rId3"/>
              </a:rPr>
              <a:t>kledingcommissie@veendam1894.nl</a:t>
            </a:r>
            <a:r>
              <a:rPr lang="nl-NL" dirty="0"/>
              <a:t> </a:t>
            </a:r>
          </a:p>
          <a:p>
            <a:endParaRPr lang="nl-NL" dirty="0"/>
          </a:p>
        </p:txBody>
      </p:sp>
      <p:pic>
        <p:nvPicPr>
          <p:cNvPr id="8" name="Afbeelding 7">
            <a:extLst>
              <a:ext uri="{FF2B5EF4-FFF2-40B4-BE49-F238E27FC236}">
                <a16:creationId xmlns:a16="http://schemas.microsoft.com/office/drawing/2014/main" id="{176080D6-BC0B-592C-9E88-7E671E86BC44}"/>
              </a:ext>
            </a:extLst>
          </p:cNvPr>
          <p:cNvPicPr>
            <a:picLocks noChangeAspect="1"/>
          </p:cNvPicPr>
          <p:nvPr/>
        </p:nvPicPr>
        <p:blipFill>
          <a:blip r:embed="rId4"/>
          <a:stretch>
            <a:fillRect/>
          </a:stretch>
        </p:blipFill>
        <p:spPr>
          <a:xfrm>
            <a:off x="9279358" y="316142"/>
            <a:ext cx="2314575" cy="1143000"/>
          </a:xfrm>
          <a:prstGeom prst="rect">
            <a:avLst/>
          </a:prstGeom>
        </p:spPr>
      </p:pic>
    </p:spTree>
    <p:extLst>
      <p:ext uri="{BB962C8B-B14F-4D97-AF65-F5344CB8AC3E}">
        <p14:creationId xmlns:p14="http://schemas.microsoft.com/office/powerpoint/2010/main" val="4250703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Betrekken van ouders</a:t>
            </a:r>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378434"/>
            <a:ext cx="10515600" cy="4558155"/>
          </a:xfrm>
          <a:noFill/>
        </p:spPr>
        <p:txBody>
          <a:bodyPr>
            <a:normAutofit fontScale="92500" lnSpcReduction="10000"/>
          </a:bodyPr>
          <a:lstStyle/>
          <a:p>
            <a:pPr marL="0" indent="0">
              <a:buNone/>
            </a:pPr>
            <a:r>
              <a:rPr lang="nl-NL" dirty="0"/>
              <a:t>Je betrekt ouders vanaf de start van het seizoen actief bij het team. Zonder hun support en ondersteuning kan het team niet. Voor sommige taken heb je wellicht een of meerdere vrijwilligers, maar wellicht moet je de taken ook volledig rouleren over alle ouders.</a:t>
            </a:r>
          </a:p>
          <a:p>
            <a:pPr marL="0" indent="0">
              <a:buNone/>
            </a:pPr>
            <a:endParaRPr lang="nl-NL" dirty="0"/>
          </a:p>
          <a:p>
            <a:pPr marL="0" indent="0">
              <a:buNone/>
            </a:pPr>
            <a:r>
              <a:rPr lang="nl-NL" dirty="0"/>
              <a:t>Voor de volgende taken heb je de hulp van ouders nodig:</a:t>
            </a:r>
          </a:p>
          <a:p>
            <a:r>
              <a:rPr lang="nl-NL" sz="2400" dirty="0"/>
              <a:t>Vervoer van en naar uitwedstrijden</a:t>
            </a:r>
          </a:p>
          <a:p>
            <a:r>
              <a:rPr lang="nl-NL" sz="2400" dirty="0"/>
              <a:t>Centraal wassen van de wedstrijdkleding</a:t>
            </a:r>
          </a:p>
          <a:p>
            <a:r>
              <a:rPr lang="nl-NL" sz="2400" dirty="0"/>
              <a:t>spelbegeleiders (t/m O10), scheidsrechters* (vanaf O11) en/of grensrechters (vanaf O13)</a:t>
            </a:r>
          </a:p>
          <a:p>
            <a:r>
              <a:rPr lang="nl-NL" sz="2400" dirty="0"/>
              <a:t>Leider</a:t>
            </a:r>
          </a:p>
          <a:p>
            <a:r>
              <a:rPr lang="nl-NL" sz="2400" dirty="0"/>
              <a:t>Ambassadeur kantinediensten en draaien kantinediensten</a:t>
            </a:r>
          </a:p>
          <a:p>
            <a:endParaRPr lang="nl-NL" sz="2400" dirty="0"/>
          </a:p>
          <a:p>
            <a:endParaRPr lang="nl-NL" dirty="0"/>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7" name="Tekstvak 6">
            <a:extLst>
              <a:ext uri="{FF2B5EF4-FFF2-40B4-BE49-F238E27FC236}">
                <a16:creationId xmlns:a16="http://schemas.microsoft.com/office/drawing/2014/main" id="{6F38E535-A036-58E2-6ED6-0EE62B39C4A9}"/>
              </a:ext>
            </a:extLst>
          </p:cNvPr>
          <p:cNvSpPr txBox="1"/>
          <p:nvPr/>
        </p:nvSpPr>
        <p:spPr>
          <a:xfrm>
            <a:off x="1457175" y="5624334"/>
            <a:ext cx="10641629" cy="707886"/>
          </a:xfrm>
          <a:prstGeom prst="rect">
            <a:avLst/>
          </a:prstGeom>
          <a:noFill/>
        </p:spPr>
        <p:txBody>
          <a:bodyPr wrap="square" rtlCol="0">
            <a:spAutoFit/>
          </a:bodyPr>
          <a:lstStyle/>
          <a:p>
            <a:r>
              <a:rPr lang="nl-NL" sz="2000" i="1" dirty="0"/>
              <a:t>* De vereniging probeert vanaf O11 scheidsrechters centraal te regelen. Door onvoldoende scheidsrechters lukt dat niet volledig en moet het team soms zelf een scheidsrechter leveren.</a:t>
            </a:r>
          </a:p>
        </p:txBody>
      </p:sp>
    </p:spTree>
    <p:extLst>
      <p:ext uri="{BB962C8B-B14F-4D97-AF65-F5344CB8AC3E}">
        <p14:creationId xmlns:p14="http://schemas.microsoft.com/office/powerpoint/2010/main" val="3538194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Communicatie</a:t>
            </a:r>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fontScale="92500"/>
          </a:bodyPr>
          <a:lstStyle/>
          <a:p>
            <a:pPr marL="0" indent="0">
              <a:buNone/>
            </a:pPr>
            <a:r>
              <a:rPr lang="nl-NL" dirty="0"/>
              <a:t>Duidelijke en tijdige communicatie helpt om alles in goede banen te leiden en is prettig voor alle betrokkenen. Als trainer heb je hier een belangrijke rol in.</a:t>
            </a:r>
          </a:p>
          <a:p>
            <a:r>
              <a:rPr lang="nl-NL" dirty="0"/>
              <a:t>Maak een Whatsapp groep aan met alle ouders</a:t>
            </a:r>
          </a:p>
          <a:p>
            <a:r>
              <a:rPr lang="nl-NL" dirty="0"/>
              <a:t>Communiceer hierin de vertrek- en aanwezigheidstijden voor wedstrijden</a:t>
            </a:r>
          </a:p>
          <a:p>
            <a:r>
              <a:rPr lang="nl-NL" dirty="0"/>
              <a:t>Meldt eventuele </a:t>
            </a:r>
            <a:r>
              <a:rPr lang="nl-NL" dirty="0" err="1"/>
              <a:t>aflastingen</a:t>
            </a:r>
            <a:r>
              <a:rPr lang="nl-NL" dirty="0"/>
              <a:t> van trainingen of wedstrijden</a:t>
            </a:r>
          </a:p>
          <a:p>
            <a:r>
              <a:rPr lang="nl-NL" dirty="0"/>
              <a:t>Deel de communicatieboodschappen die vanuit de vereniging, bijvoorbeeld bestuur of activiteitencommissie, worden gestuurd.</a:t>
            </a:r>
          </a:p>
          <a:p>
            <a:r>
              <a:rPr lang="nl-NL" dirty="0"/>
              <a:t>Voorbeeldbrieven met informatie voor de start van een seizoen zijn op verzoek beschikbaar. Stuur een bericht naar </a:t>
            </a:r>
            <a:r>
              <a:rPr lang="nl-NL" dirty="0">
                <a:hlinkClick r:id="rId2"/>
              </a:rPr>
              <a:t>communicatie@veendam1894.nl</a:t>
            </a:r>
            <a:r>
              <a:rPr lang="nl-NL" dirty="0"/>
              <a:t> </a:t>
            </a:r>
          </a:p>
        </p:txBody>
      </p:sp>
      <p:sp>
        <p:nvSpPr>
          <p:cNvPr id="4" name="Actieknop: Startpagina 3">
            <a:hlinkClick r:id="rId3"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207980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Contactpersonen bij vragen</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7" name="Tijdelijke aanduiding voor inhoud 2">
            <a:extLst>
              <a:ext uri="{FF2B5EF4-FFF2-40B4-BE49-F238E27FC236}">
                <a16:creationId xmlns:a16="http://schemas.microsoft.com/office/drawing/2014/main" id="{440148BD-9B5D-8740-789F-8E1108AF5226}"/>
              </a:ext>
            </a:extLst>
          </p:cNvPr>
          <p:cNvSpPr txBox="1">
            <a:spLocks/>
          </p:cNvSpPr>
          <p:nvPr/>
        </p:nvSpPr>
        <p:spPr>
          <a:xfrm>
            <a:off x="990600" y="1562559"/>
            <a:ext cx="10515600" cy="4766804"/>
          </a:xfrm>
          <a:prstGeom prst="rect">
            <a:avLst/>
          </a:prstGeom>
          <a:no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nl-NL" dirty="0"/>
              <a:t>TC – contactpersonen per leeftijdsgroep</a:t>
            </a:r>
          </a:p>
          <a:p>
            <a:pPr marL="0" indent="0">
              <a:buFont typeface="Arial" panose="020B0604020202020204" pitchFamily="34" charset="0"/>
              <a:buNone/>
            </a:pPr>
            <a:r>
              <a:rPr lang="nl-NL" dirty="0"/>
              <a:t>Wedstrijdsecretaris – Michel Beek</a:t>
            </a:r>
          </a:p>
          <a:p>
            <a:pPr marL="0" indent="0">
              <a:buFont typeface="Arial" panose="020B0604020202020204" pitchFamily="34" charset="0"/>
              <a:buNone/>
            </a:pPr>
            <a:r>
              <a:rPr lang="nl-NL" dirty="0"/>
              <a:t>Ledenadministratie - Michel Beek</a:t>
            </a:r>
          </a:p>
          <a:p>
            <a:pPr marL="0" indent="0">
              <a:buFont typeface="Arial" panose="020B0604020202020204" pitchFamily="34" charset="0"/>
              <a:buNone/>
            </a:pPr>
            <a:r>
              <a:rPr lang="nl-NL" dirty="0"/>
              <a:t>Algemene vragen (secretaris) – Tina </a:t>
            </a:r>
            <a:r>
              <a:rPr lang="nl-NL" dirty="0" err="1"/>
              <a:t>Hartsema</a:t>
            </a:r>
            <a:endParaRPr lang="nl-NL" dirty="0"/>
          </a:p>
          <a:p>
            <a:pPr marL="0" indent="0">
              <a:buFont typeface="Arial" panose="020B0604020202020204" pitchFamily="34" charset="0"/>
              <a:buNone/>
            </a:pPr>
            <a:r>
              <a:rPr lang="nl-NL" dirty="0"/>
              <a:t>Voetbalmaterialen – Nick Velt</a:t>
            </a:r>
          </a:p>
          <a:p>
            <a:pPr marL="0" indent="0">
              <a:buFont typeface="Arial" panose="020B0604020202020204" pitchFamily="34" charset="0"/>
              <a:buNone/>
            </a:pPr>
            <a:r>
              <a:rPr lang="nl-NL" dirty="0"/>
              <a:t>Facilitair – Chesney van Dijk</a:t>
            </a:r>
          </a:p>
          <a:p>
            <a:pPr marL="0" indent="0">
              <a:buFont typeface="Arial" panose="020B0604020202020204" pitchFamily="34" charset="0"/>
              <a:buNone/>
            </a:pPr>
            <a:r>
              <a:rPr lang="nl-NL" dirty="0"/>
              <a:t>Kleding jeugd – Alex Posthuma/Marjon Sanders</a:t>
            </a:r>
          </a:p>
          <a:p>
            <a:pPr marL="0" indent="0">
              <a:buFont typeface="Arial" panose="020B0604020202020204" pitchFamily="34" charset="0"/>
              <a:buNone/>
            </a:pPr>
            <a:r>
              <a:rPr lang="nl-NL" dirty="0"/>
              <a:t>Contributie – Tina </a:t>
            </a:r>
            <a:r>
              <a:rPr lang="nl-NL" dirty="0" err="1"/>
              <a:t>Hartsema</a:t>
            </a:r>
            <a:r>
              <a:rPr lang="nl-NL" dirty="0"/>
              <a:t>/Mark Sanders</a:t>
            </a:r>
          </a:p>
          <a:p>
            <a:pPr marL="0" indent="0">
              <a:buFont typeface="Arial" panose="020B0604020202020204" pitchFamily="34" charset="0"/>
              <a:buNone/>
            </a:pPr>
            <a:r>
              <a:rPr lang="nl-NL" dirty="0"/>
              <a:t>Communicatie – Mark Sanders</a:t>
            </a:r>
          </a:p>
          <a:p>
            <a:pPr marL="0" indent="0">
              <a:buNone/>
            </a:pPr>
            <a:r>
              <a:rPr lang="nl-NL" dirty="0"/>
              <a:t>Sponsoren – Alex Posthuma</a:t>
            </a:r>
          </a:p>
          <a:p>
            <a:pPr marL="0" indent="0">
              <a:buNone/>
            </a:pPr>
            <a:r>
              <a:rPr lang="nl-NL" dirty="0"/>
              <a:t>Accommodatiebeheerder – </a:t>
            </a:r>
            <a:r>
              <a:rPr lang="nl-NL" dirty="0" err="1"/>
              <a:t>Siep</a:t>
            </a:r>
            <a:r>
              <a:rPr lang="nl-NL" dirty="0"/>
              <a:t> Nienhuis</a:t>
            </a:r>
          </a:p>
          <a:p>
            <a:pPr marL="0" indent="0">
              <a:buFont typeface="Arial" panose="020B0604020202020204" pitchFamily="34" charset="0"/>
              <a:buNone/>
            </a:pPr>
            <a:endParaRPr lang="nl-NL" dirty="0"/>
          </a:p>
          <a:p>
            <a:pPr marL="0" indent="0">
              <a:buFont typeface="Arial" panose="020B0604020202020204" pitchFamily="34" charset="0"/>
              <a:buNone/>
            </a:pPr>
            <a:endParaRPr lang="nl-NL" dirty="0"/>
          </a:p>
        </p:txBody>
      </p:sp>
    </p:spTree>
    <p:extLst>
      <p:ext uri="{BB962C8B-B14F-4D97-AF65-F5344CB8AC3E}">
        <p14:creationId xmlns:p14="http://schemas.microsoft.com/office/powerpoint/2010/main" val="3431698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Inhoudsopgave</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noFill/>
        </p:spPr>
        <p:txBody>
          <a:bodyPr>
            <a:normAutofit fontScale="92500" lnSpcReduction="20000"/>
          </a:bodyPr>
          <a:lstStyle/>
          <a:p>
            <a:r>
              <a:rPr lang="nl-NL" dirty="0">
                <a:hlinkClick r:id="rId2" action="ppaction://hlinksldjump"/>
              </a:rPr>
              <a:t>Rol van trainer bij Veendam 1894</a:t>
            </a:r>
            <a:endParaRPr lang="nl-NL" dirty="0"/>
          </a:p>
          <a:p>
            <a:r>
              <a:rPr lang="nl-NL" dirty="0">
                <a:hlinkClick r:id="rId3" action="ppaction://hlinksldjump"/>
              </a:rPr>
              <a:t>Normen en waarden</a:t>
            </a:r>
            <a:endParaRPr lang="nl-NL" dirty="0"/>
          </a:p>
          <a:p>
            <a:r>
              <a:rPr lang="nl-NL" dirty="0">
                <a:hlinkClick r:id="rId4" action="ppaction://hlinksldjump"/>
              </a:rPr>
              <a:t>Teamindeling</a:t>
            </a:r>
            <a:endParaRPr lang="nl-NL" dirty="0"/>
          </a:p>
          <a:p>
            <a:pPr>
              <a:lnSpc>
                <a:spcPct val="100000"/>
              </a:lnSpc>
            </a:pPr>
            <a:r>
              <a:rPr lang="nl-NL" dirty="0">
                <a:hlinkClick r:id="rId5" action="ppaction://hlinksldjump"/>
              </a:rPr>
              <a:t>Trainingen</a:t>
            </a:r>
            <a:endParaRPr lang="nl-NL" dirty="0"/>
          </a:p>
          <a:p>
            <a:r>
              <a:rPr lang="nl-NL" dirty="0">
                <a:hlinkClick r:id="rId6" action="ppaction://hlinksldjump"/>
              </a:rPr>
              <a:t>Wedstrijden</a:t>
            </a:r>
            <a:endParaRPr lang="nl-NL" dirty="0"/>
          </a:p>
          <a:p>
            <a:r>
              <a:rPr lang="nl-NL" dirty="0">
                <a:hlinkClick r:id="rId7" action="ppaction://hlinksldjump"/>
              </a:rPr>
              <a:t>Materialen en kleedkamer</a:t>
            </a:r>
            <a:endParaRPr lang="nl-NL" dirty="0"/>
          </a:p>
          <a:p>
            <a:r>
              <a:rPr lang="nl-NL" dirty="0">
                <a:hlinkClick r:id="rId8" action="ppaction://hlinksldjump"/>
              </a:rPr>
              <a:t>Kleding en materiaal</a:t>
            </a:r>
            <a:endParaRPr lang="nl-NL" dirty="0"/>
          </a:p>
          <a:p>
            <a:r>
              <a:rPr lang="nl-NL" dirty="0">
                <a:hlinkClick r:id="rId9" action="ppaction://hlinksldjump"/>
              </a:rPr>
              <a:t>Betrekken van ouders</a:t>
            </a:r>
            <a:endParaRPr lang="nl-NL" dirty="0"/>
          </a:p>
          <a:p>
            <a:r>
              <a:rPr lang="nl-NL" dirty="0">
                <a:hlinkClick r:id="rId10" action="ppaction://hlinksldjump"/>
              </a:rPr>
              <a:t>Communicatie</a:t>
            </a:r>
            <a:endParaRPr lang="nl-NL" dirty="0"/>
          </a:p>
          <a:p>
            <a:r>
              <a:rPr lang="nl-NL" dirty="0">
                <a:hlinkClick r:id="rId11" action="ppaction://hlinksldjump"/>
              </a:rPr>
              <a:t>Contactpersonen bij vragen</a:t>
            </a:r>
            <a:endParaRPr lang="nl-NL" dirty="0"/>
          </a:p>
          <a:p>
            <a:endParaRPr lang="nl-NL" dirty="0"/>
          </a:p>
          <a:p>
            <a:endParaRPr lang="nl-NL" dirty="0"/>
          </a:p>
        </p:txBody>
      </p:sp>
      <p:sp>
        <p:nvSpPr>
          <p:cNvPr id="4" name="Actieknop: Startpagina 3">
            <a:hlinkClick r:id="rId12" action="ppaction://hlinksldjump" highlightClick="1"/>
            <a:extLst>
              <a:ext uri="{FF2B5EF4-FFF2-40B4-BE49-F238E27FC236}">
                <a16:creationId xmlns:a16="http://schemas.microsoft.com/office/drawing/2014/main" id="{8BEBDE98-0753-1A2C-26A9-0F5F3B01387C}"/>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45BC942D-B276-09D4-3FA2-8CE6B44B04C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108D74-323E-38BF-25F3-495715009EC5}"/>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604839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Rol van trainer bij Veendam 1894</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32193"/>
            <a:ext cx="10515600" cy="4744770"/>
          </a:xfrm>
          <a:noFill/>
        </p:spPr>
        <p:txBody>
          <a:bodyPr>
            <a:normAutofit lnSpcReduction="10000"/>
          </a:bodyPr>
          <a:lstStyle/>
          <a:p>
            <a:pPr marL="0" indent="0">
              <a:buNone/>
            </a:pPr>
            <a:r>
              <a:rPr lang="nl-NL" dirty="0"/>
              <a:t>Je bent gericht op het ontwikkelen van alle spelers individueel en het team als geheel. Je geeft 2x per week training aan het team. Op zaterdag coach je het team bij de wedstrijd.</a:t>
            </a:r>
          </a:p>
          <a:p>
            <a:pPr marL="0" indent="0">
              <a:buNone/>
            </a:pPr>
            <a:r>
              <a:rPr lang="nl-NL" dirty="0"/>
              <a:t>Je bent het aanspreekpunt voor spelers van het team en de ouders voor alle voetbaltechnische zaken. Je signaleert eventuele problemen en helpt die oplossen.</a:t>
            </a:r>
          </a:p>
          <a:p>
            <a:pPr marL="0" indent="0">
              <a:buNone/>
            </a:pPr>
            <a:r>
              <a:rPr lang="nl-NL" dirty="0"/>
              <a:t>Je communiceert en werkt goed samen met de leider van het team.</a:t>
            </a:r>
          </a:p>
          <a:p>
            <a:pPr marL="0" indent="0">
              <a:buNone/>
            </a:pPr>
            <a:r>
              <a:rPr lang="nl-NL" dirty="0"/>
              <a:t>Je bent ambassadeur van Veendam 1894 en hebt een sportieve en positieve houding naar spelers, ouders, tegenstanders en scheidsrechters.</a:t>
            </a:r>
          </a:p>
          <a:p>
            <a:pPr marL="0" indent="0">
              <a:buNone/>
            </a:pPr>
            <a:r>
              <a:rPr lang="nl-NL" dirty="0"/>
              <a:t>Je zorgt dat spelers zich correct gedragen naar teamgenoten en anderen. Je spreekt ze aan op ongewenst gedrag.</a:t>
            </a:r>
          </a:p>
          <a:p>
            <a:endParaRPr lang="nl-NL" dirty="0"/>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258076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Normen en waarden</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noFill/>
        </p:spPr>
        <p:txBody>
          <a:bodyPr/>
          <a:lstStyle/>
          <a:p>
            <a:pPr marL="0" indent="0">
              <a:buNone/>
            </a:pPr>
            <a:r>
              <a:rPr lang="nl-NL" dirty="0"/>
              <a:t>Veendam1894 is een voetbalvereniging met een volledige open en transparante structuur. De leden zijn immers de vereniging. De club is van iedereen! Binnen onze vereniging is daarom geen plek voor grensoverschrijdend gedrag. En als er toch iets misgaat, weten we hoe te handelen. </a:t>
            </a:r>
          </a:p>
          <a:p>
            <a:pPr marL="0" indent="0">
              <a:buNone/>
            </a:pPr>
            <a:endParaRPr lang="nl-NL" dirty="0"/>
          </a:p>
          <a:p>
            <a:pPr marL="0" indent="0">
              <a:buNone/>
            </a:pPr>
            <a:r>
              <a:rPr lang="nl-NL" dirty="0"/>
              <a:t>Voor alle (potentiële) vrijwilligers zal een Verklaring Omtrent Gedrag (VOG) worden aangevraagd. Verstrekking van deze VOG is vereist voor het uitvoeren van vrijwilligerswerk binnen onze vereniging</a:t>
            </a:r>
          </a:p>
          <a:p>
            <a:pPr marL="0" indent="0">
              <a:buNone/>
            </a:pPr>
            <a:endParaRPr lang="nl-NL" dirty="0"/>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dirty="0"/>
          </a:p>
        </p:txBody>
      </p:sp>
      <p:sp>
        <p:nvSpPr>
          <p:cNvPr id="7" name="Bijschrift: lijn 6">
            <a:extLst>
              <a:ext uri="{FF2B5EF4-FFF2-40B4-BE49-F238E27FC236}">
                <a16:creationId xmlns:a16="http://schemas.microsoft.com/office/drawing/2014/main" id="{B15935F2-EFEA-5EE3-B28D-CE53D251A32F}"/>
              </a:ext>
            </a:extLst>
          </p:cNvPr>
          <p:cNvSpPr/>
          <p:nvPr/>
        </p:nvSpPr>
        <p:spPr>
          <a:xfrm>
            <a:off x="7976211" y="5785864"/>
            <a:ext cx="4043191" cy="782198"/>
          </a:xfrm>
          <a:prstGeom prst="borderCallout1">
            <a:avLst>
              <a:gd name="adj1" fmla="val 18750"/>
              <a:gd name="adj2" fmla="val -8333"/>
              <a:gd name="adj3" fmla="val -18486"/>
              <a:gd name="adj4" fmla="val -38333"/>
            </a:avLst>
          </a:prstGeom>
          <a:solidFill>
            <a:srgbClr val="FFFF66"/>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nl-NL" dirty="0"/>
              <a:t>Nog geen VOG aangevraagd? Mail naar </a:t>
            </a:r>
            <a:r>
              <a:rPr lang="nl-NL" dirty="0">
                <a:hlinkClick r:id="rId3"/>
              </a:rPr>
              <a:t>secretaris@veendam1894.nl</a:t>
            </a:r>
            <a:r>
              <a:rPr lang="nl-NL" dirty="0"/>
              <a:t> om dit alsnog te regelen!</a:t>
            </a:r>
          </a:p>
        </p:txBody>
      </p:sp>
    </p:spTree>
    <p:extLst>
      <p:ext uri="{BB962C8B-B14F-4D97-AF65-F5344CB8AC3E}">
        <p14:creationId xmlns:p14="http://schemas.microsoft.com/office/powerpoint/2010/main" val="2301157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308610"/>
            <a:ext cx="10515600" cy="5868353"/>
          </a:xfrm>
          <a:noFill/>
        </p:spPr>
        <p:txBody>
          <a:bodyPr>
            <a:normAutofit lnSpcReduction="10000"/>
          </a:bodyPr>
          <a:lstStyle/>
          <a:p>
            <a:pPr marL="0" indent="0">
              <a:buNone/>
            </a:pPr>
            <a:r>
              <a:rPr lang="nl-NL" dirty="0"/>
              <a:t>Bij onze vereniging gelden de volgende </a:t>
            </a:r>
            <a:r>
              <a:rPr lang="nl-NL" u="sng" dirty="0"/>
              <a:t>algemene omgangsregels</a:t>
            </a:r>
            <a:r>
              <a:rPr lang="nl-NL" dirty="0"/>
              <a:t>:</a:t>
            </a:r>
          </a:p>
          <a:p>
            <a:r>
              <a:rPr lang="nl-NL" dirty="0"/>
              <a:t> ik accepteer en respecteer de ander zoals hij/zij is en discrimineer niet. Iedereen telt mee binnen de voetbalvereniging</a:t>
            </a:r>
          </a:p>
          <a:p>
            <a:r>
              <a:rPr lang="nl-NL" dirty="0"/>
              <a:t>ik hou rekening met de grenzen die een ieder aangeeft</a:t>
            </a:r>
          </a:p>
          <a:p>
            <a:r>
              <a:rPr lang="nl-NL" dirty="0"/>
              <a:t>ik val een ander niet lastig</a:t>
            </a:r>
          </a:p>
          <a:p>
            <a:r>
              <a:rPr lang="nl-NL" dirty="0"/>
              <a:t>ik maak op geen enkele wijze misbruik van mijn machtspositie </a:t>
            </a:r>
          </a:p>
          <a:p>
            <a:r>
              <a:rPr lang="nl-NL" dirty="0"/>
              <a:t>ik kom niet ongewenst te dichtbij en raak de ander niet tegen zijn/haar wil aan</a:t>
            </a:r>
          </a:p>
          <a:p>
            <a:r>
              <a:rPr lang="nl-NL" dirty="0"/>
              <a:t>als iemand mij hindert of lastig valt dan vraag ik hem/haar hiermee te stoppen. Als dat niet helpt, vraag ik een ander om hulp</a:t>
            </a:r>
          </a:p>
          <a:p>
            <a:r>
              <a:rPr lang="nl-NL" dirty="0"/>
              <a:t>ik help anderen om zich ook aan deze afspraken te houden en spreek degene die zich daar niet aan houdt erop aan en meldt dit zo nodig bij het bestuur</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198342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354330" y="308610"/>
            <a:ext cx="11590020" cy="5868353"/>
          </a:xfrm>
          <a:noFill/>
        </p:spPr>
        <p:txBody>
          <a:bodyPr>
            <a:normAutofit fontScale="77500" lnSpcReduction="20000"/>
          </a:bodyPr>
          <a:lstStyle/>
          <a:p>
            <a:pPr marL="0" indent="0">
              <a:buNone/>
            </a:pPr>
            <a:r>
              <a:rPr lang="nl-NL" u="sng" dirty="0"/>
              <a:t>De trainer, de leider, de begeleider</a:t>
            </a:r>
            <a:r>
              <a:rPr lang="nl-NL" dirty="0"/>
              <a:t>: </a:t>
            </a:r>
          </a:p>
          <a:p>
            <a:r>
              <a:rPr lang="nl-NL" dirty="0"/>
              <a:t>moet zorgen voor een omgeving en een sfeer waarbinnen de sporter zich veilig kan voelen. </a:t>
            </a:r>
          </a:p>
          <a:p>
            <a:r>
              <a:rPr lang="nl-NL" dirty="0"/>
              <a:t>onthoudt zich ervan de sporter te bejegenen op een wijze die de sporter in zijn waardigheid aantast. Discriminerende, kleinerende of intimiderende opmerkingen en gedragingen zijn niet toegestaan. </a:t>
            </a:r>
          </a:p>
          <a:p>
            <a:r>
              <a:rPr lang="nl-NL" dirty="0"/>
              <a:t>sluit niemand buiten en is tolerant. </a:t>
            </a:r>
          </a:p>
          <a:p>
            <a:r>
              <a:rPr lang="nl-NL" dirty="0"/>
              <a:t>onthoudt zich van elke vorm van (machts-)misbruik of seksuele intimidatie tegenover de sporter. Seksuele handelingen, - contacten en - relaties tussen de begeleider en de jeugdige sporter tot zestien jaar zijn onder geen beding geoorloofd. </a:t>
            </a:r>
          </a:p>
          <a:p>
            <a:r>
              <a:rPr lang="nl-NL" dirty="0"/>
              <a:t>dringt niet verder in het privéleven van de sporter dan noodzakelijk is.</a:t>
            </a:r>
          </a:p>
          <a:p>
            <a:r>
              <a:rPr lang="nl-NL" dirty="0"/>
              <a:t>gaat met respect om met de sporter en met ruimtes waarin de sporters zich bevinden, zoals de kleedkamer, de douche of hotelkamer. </a:t>
            </a:r>
          </a:p>
          <a:p>
            <a:r>
              <a:rPr lang="nl-NL" dirty="0"/>
              <a:t>zal de sporter geen (</a:t>
            </a:r>
            <a:r>
              <a:rPr lang="nl-NL" dirty="0" err="1"/>
              <a:t>im</a:t>
            </a:r>
            <a:r>
              <a:rPr lang="nl-NL" dirty="0"/>
              <a:t>-)materiële vergoedingen geven met de kennelijke bedoeling tegenprestaties te vragen. Ook de neemt begeleider geen gunsten, geschenken, diensten of vergoedingen aan, om iets te doen of na te laten wat in strijd is met de integriteit van de sport. </a:t>
            </a:r>
          </a:p>
          <a:p>
            <a:r>
              <a:rPr lang="nl-NL" dirty="0"/>
              <a:t>is waakzaam en alert op signalen en aarzelt niet om signalen door te geven aan het bestuur, de vertrouwenspersoon en/ of contact op te nemen met het vertrouwenspunt sport. </a:t>
            </a:r>
          </a:p>
          <a:p>
            <a:r>
              <a:rPr lang="nl-NL" dirty="0"/>
              <a:t>drinkt geen alcohol en rookt niet tijdens het coachen van jeugdteams. </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997293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Teamindeling</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a:bodyPr>
          <a:lstStyle/>
          <a:p>
            <a:pPr>
              <a:lnSpc>
                <a:spcPct val="70000"/>
              </a:lnSpc>
              <a:spcAft>
                <a:spcPts val="0"/>
              </a:spcAft>
            </a:pPr>
            <a:r>
              <a:rPr lang="nl-NL" sz="2600" dirty="0"/>
              <a:t>De teamindeling van het begin van het seizoen is bindend</a:t>
            </a:r>
          </a:p>
          <a:p>
            <a:pPr>
              <a:lnSpc>
                <a:spcPct val="70000"/>
              </a:lnSpc>
              <a:spcAft>
                <a:spcPts val="0"/>
              </a:spcAft>
            </a:pPr>
            <a:r>
              <a:rPr lang="nl-NL" sz="2600" dirty="0"/>
              <a:t>Verschuiven van spelers kan alleen in overleg met de TC</a:t>
            </a:r>
          </a:p>
          <a:p>
            <a:pPr>
              <a:lnSpc>
                <a:spcPct val="70000"/>
              </a:lnSpc>
              <a:spcAft>
                <a:spcPts val="0"/>
              </a:spcAft>
            </a:pPr>
            <a:r>
              <a:rPr lang="nl-NL" sz="2600" dirty="0"/>
              <a:t>In de winterstop is er een tussentijds </a:t>
            </a:r>
            <a:r>
              <a:rPr lang="nl-NL" sz="2600" dirty="0" err="1"/>
              <a:t>toetsmoment</a:t>
            </a:r>
            <a:r>
              <a:rPr lang="nl-NL" sz="2600" dirty="0"/>
              <a:t> op de indeling om te kijken of de spelers nog op de juiste plek zitten qua plezier en ontwikkeling</a:t>
            </a:r>
          </a:p>
          <a:p>
            <a:pPr marL="0" indent="0">
              <a:lnSpc>
                <a:spcPct val="70000"/>
              </a:lnSpc>
              <a:spcAft>
                <a:spcPts val="0"/>
              </a:spcAft>
              <a:buNone/>
            </a:pPr>
            <a:br>
              <a:rPr lang="nl-NL" sz="2600" dirty="0"/>
            </a:br>
            <a:endParaRPr lang="nl-NL" sz="2600" dirty="0"/>
          </a:p>
          <a:p>
            <a:pPr marL="0" indent="0">
              <a:lnSpc>
                <a:spcPct val="70000"/>
              </a:lnSpc>
              <a:spcAft>
                <a:spcPts val="0"/>
              </a:spcAft>
              <a:buNone/>
            </a:pPr>
            <a:r>
              <a:rPr lang="nl-NL" sz="2600" u="sng" dirty="0"/>
              <a:t>Nieuwe leden</a:t>
            </a:r>
          </a:p>
          <a:p>
            <a:pPr>
              <a:lnSpc>
                <a:spcPct val="70000"/>
              </a:lnSpc>
            </a:pPr>
            <a:r>
              <a:rPr lang="nl-NL" sz="2600" dirty="0"/>
              <a:t>Mogen 4x meetrainen, dan inschrijven (of stoppen)</a:t>
            </a:r>
          </a:p>
          <a:p>
            <a:pPr>
              <a:lnSpc>
                <a:spcPct val="70000"/>
              </a:lnSpc>
            </a:pPr>
            <a:r>
              <a:rPr lang="nl-NL" sz="2600" dirty="0"/>
              <a:t>TC zoekt in overleg met trainers naar een passend team </a:t>
            </a:r>
          </a:p>
          <a:p>
            <a:pPr>
              <a:lnSpc>
                <a:spcPct val="70000"/>
              </a:lnSpc>
              <a:spcAft>
                <a:spcPts val="0"/>
              </a:spcAft>
            </a:pPr>
            <a:r>
              <a:rPr lang="nl-NL" sz="2600" dirty="0"/>
              <a:t>Meetrainen om te bepalen wat de juiste plek is doen we in beginsel met het 2</a:t>
            </a:r>
            <a:r>
              <a:rPr lang="nl-NL" sz="2600" baseline="30000" dirty="0"/>
              <a:t>e</a:t>
            </a:r>
            <a:r>
              <a:rPr lang="nl-NL" sz="2600" dirty="0"/>
              <a:t> team van een leeftijdscategorie.</a:t>
            </a:r>
            <a:br>
              <a:rPr lang="nl-NL" dirty="0"/>
            </a:br>
            <a:endParaRPr lang="nl-NL" dirty="0"/>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463793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Trainingen</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fontScale="92500" lnSpcReduction="20000"/>
          </a:bodyPr>
          <a:lstStyle/>
          <a:p>
            <a:r>
              <a:rPr lang="nl-NL" dirty="0"/>
              <a:t>Trainingsoefeningen zijn zoveel mogelijk met de bal en bevatten het liefst een wedstrijdelement zoals scoren, sneller zijn dan de ander, etc. Zorg voor afwisseling en vergeet het plezier vooral niet!</a:t>
            </a:r>
          </a:p>
          <a:p>
            <a:r>
              <a:rPr lang="nl-NL" dirty="0"/>
              <a:t>De uitleg van een oefening is kort en bondig. Je zorgt dat de spelers zoveel mogelijk in beweging blijven. </a:t>
            </a:r>
          </a:p>
          <a:p>
            <a:r>
              <a:rPr lang="nl-NL" dirty="0"/>
              <a:t>Jouw coaching is erop gericht om spelers te ontwikkelen. Leer spelers vooral te herkennen welke opties ze hebben en welke keuzes ze kunnen maken in plaats van voor te zeggen wat ze moeten doen.</a:t>
            </a:r>
          </a:p>
          <a:p>
            <a:r>
              <a:rPr lang="nl-NL" dirty="0"/>
              <a:t>De oefeningen zijn aangepast op de leeftijd en het niveau van de spelers. Zorg dat je oefeningen tijdens de training eenvoudiger (bijv. groter veld in partijvorm) of moeilijker (bijv. 3x overpassen voor het maken van een goal)  kunt maken. Spelers hebben uitdaging nodig om te ontwikkelen!</a:t>
            </a:r>
          </a:p>
          <a:p>
            <a:r>
              <a:rPr lang="nl-NL" dirty="0"/>
              <a:t>Kijk ook eens bij andere trainers voor inspiratie of ga eens sparren met een lid van de Technische Commissie.</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pic>
        <p:nvPicPr>
          <p:cNvPr id="7" name="Afbeelding 6">
            <a:extLst>
              <a:ext uri="{FF2B5EF4-FFF2-40B4-BE49-F238E27FC236}">
                <a16:creationId xmlns:a16="http://schemas.microsoft.com/office/drawing/2014/main" id="{7FDEFB8B-2AA6-1534-550E-17B7F3EE7B6F}"/>
              </a:ext>
            </a:extLst>
          </p:cNvPr>
          <p:cNvPicPr>
            <a:picLocks noChangeAspect="1"/>
          </p:cNvPicPr>
          <p:nvPr/>
        </p:nvPicPr>
        <p:blipFill>
          <a:blip r:embed="rId3"/>
          <a:stretch>
            <a:fillRect/>
          </a:stretch>
        </p:blipFill>
        <p:spPr>
          <a:xfrm>
            <a:off x="6521986" y="80010"/>
            <a:ext cx="1377980" cy="1377980"/>
          </a:xfrm>
          <a:prstGeom prst="ellipse">
            <a:avLst/>
          </a:prstGeom>
          <a:ln>
            <a:noFill/>
          </a:ln>
          <a:effectLst>
            <a:softEdge rad="112500"/>
          </a:effectLst>
        </p:spPr>
      </p:pic>
      <p:sp>
        <p:nvSpPr>
          <p:cNvPr id="8" name="Tekstvak 7">
            <a:extLst>
              <a:ext uri="{FF2B5EF4-FFF2-40B4-BE49-F238E27FC236}">
                <a16:creationId xmlns:a16="http://schemas.microsoft.com/office/drawing/2014/main" id="{9976FDD3-1DE9-B836-0335-B165CC159701}"/>
              </a:ext>
            </a:extLst>
          </p:cNvPr>
          <p:cNvSpPr txBox="1"/>
          <p:nvPr/>
        </p:nvSpPr>
        <p:spPr>
          <a:xfrm>
            <a:off x="7846625" y="212558"/>
            <a:ext cx="3766897" cy="1021556"/>
          </a:xfrm>
          <a:prstGeom prst="flowChartAlternateProcess">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r>
              <a:rPr lang="nl-NL" dirty="0"/>
              <a:t>TIP! De app Rinus van de </a:t>
            </a:r>
            <a:r>
              <a:rPr lang="nl-NL" dirty="0" err="1"/>
              <a:t>Knvb</a:t>
            </a:r>
            <a:r>
              <a:rPr lang="nl-NL" dirty="0"/>
              <a:t> bevat goede oefeningen en complete trainingen</a:t>
            </a:r>
          </a:p>
        </p:txBody>
      </p:sp>
    </p:spTree>
    <p:extLst>
      <p:ext uri="{BB962C8B-B14F-4D97-AF65-F5344CB8AC3E}">
        <p14:creationId xmlns:p14="http://schemas.microsoft.com/office/powerpoint/2010/main" val="1812609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Wedstrijden</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a:bodyPr>
          <a:lstStyle/>
          <a:p>
            <a:r>
              <a:rPr lang="nl-NL" dirty="0"/>
              <a:t>Je coacht de spelers op een positieve manier en benadert scheidsrechters en tegenstanders op een sportieve manier</a:t>
            </a:r>
          </a:p>
          <a:p>
            <a:r>
              <a:rPr lang="nl-NL" dirty="0"/>
              <a:t>Je ziet erop toe dat spelers zich voor, tijdens en na de wedstrijd correct gedragen</a:t>
            </a:r>
          </a:p>
          <a:p>
            <a:r>
              <a:rPr lang="nl-NL" dirty="0"/>
              <a:t>Je bepaalt de opstelling, de manier van spelen en het wisselen. Zorg dat elke speler speeltijd krijgt.</a:t>
            </a:r>
          </a:p>
          <a:p>
            <a:r>
              <a:rPr lang="nl-NL" dirty="0"/>
              <a:t>Bij afwezigheid van spelers zorg je dat er een vervanger uit een ander team wordt uitgenodigd.</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21299660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6454</TotalTime>
  <Words>1612</Words>
  <Application>Microsoft Office PowerPoint</Application>
  <PresentationFormat>Breedbeeld</PresentationFormat>
  <Paragraphs>114</Paragraphs>
  <Slides>15</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15</vt:i4>
      </vt:variant>
    </vt:vector>
  </HeadingPairs>
  <TitlesOfParts>
    <vt:vector size="20" baseType="lpstr">
      <vt:lpstr>Amasis MT Pro Black</vt:lpstr>
      <vt:lpstr>Arial</vt:lpstr>
      <vt:lpstr>Calibri</vt:lpstr>
      <vt:lpstr>Calibri Light</vt:lpstr>
      <vt:lpstr>Kantoorthema</vt:lpstr>
      <vt:lpstr>Trainers. Zó doen we dat bij Veendam 1894</vt:lpstr>
      <vt:lpstr>Inhoudsopgave</vt:lpstr>
      <vt:lpstr>Rol van trainer bij Veendam 1894</vt:lpstr>
      <vt:lpstr>Normen en waarden</vt:lpstr>
      <vt:lpstr>PowerPoint-presentatie</vt:lpstr>
      <vt:lpstr>PowerPoint-presentatie</vt:lpstr>
      <vt:lpstr>Teamindeling</vt:lpstr>
      <vt:lpstr>Trainingen</vt:lpstr>
      <vt:lpstr>Wedstrijden</vt:lpstr>
      <vt:lpstr>Afspraken rondom vervanging</vt:lpstr>
      <vt:lpstr>Materialen en kleedkamer</vt:lpstr>
      <vt:lpstr>Kleding</vt:lpstr>
      <vt:lpstr>Betrekken van ouders</vt:lpstr>
      <vt:lpstr>Communicatie</vt:lpstr>
      <vt:lpstr>Contactpersonen bij vragen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Zó doen we dat bij Veendam 1894</dc:title>
  <dc:creator>Familie Sanders</dc:creator>
  <cp:lastModifiedBy>Mark Sanders</cp:lastModifiedBy>
  <cp:revision>30</cp:revision>
  <dcterms:created xsi:type="dcterms:W3CDTF">2023-06-12T18:40:05Z</dcterms:created>
  <dcterms:modified xsi:type="dcterms:W3CDTF">2023-10-11T17:37:57Z</dcterms:modified>
</cp:coreProperties>
</file>