
<file path=[Content_Types].xml><?xml version="1.0" encoding="utf-8"?>
<Types xmlns="http://schemas.openxmlformats.org/package/2006/content-types">
  <Override PartName="/_rels/.rels" ContentType="application/vnd.openxmlformats-package.relationships+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_rels/notesSlide31.xml.rels" ContentType="application/vnd.openxmlformats-package.relationships+xml"/>
  <Override PartName="/ppt/notesSlides/_rels/notesSlide30.xml.rels" ContentType="application/vnd.openxmlformats-package.relationships+xml"/>
  <Override PartName="/ppt/notesSlides/_rels/notesSlide27.xml.rels" ContentType="application/vnd.openxmlformats-package.relationships+xml"/>
  <Override PartName="/ppt/notesSlides/_rels/notesSlide23.xml.rels" ContentType="application/vnd.openxmlformats-package.relationships+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_rels/presentation.xml.rels" ContentType="application/vnd.openxmlformats-package.relationships+xml"/>
  <Override PartName="/ppt/media/image82.png" ContentType="image/png"/>
  <Override PartName="/ppt/media/image14.png" ContentType="image/png"/>
  <Override PartName="/ppt/media/image170.png" ContentType="image/png"/>
  <Override PartName="/ppt/media/image102.png" ContentType="image/png"/>
  <Override PartName="/ppt/media/image51.png" ContentType="image/png"/>
  <Override PartName="/ppt/media/image20.png" ContentType="image/png"/>
  <Override PartName="/ppt/media/image99.png" ContentType="image/png"/>
  <Override PartName="/ppt/media/image119.png" ContentType="image/png"/>
  <Override PartName="/ppt/media/image59.jpeg" ContentType="image/jpeg"/>
  <Override PartName="/ppt/media/image68.png" ContentType="image/png"/>
  <Override PartName="/ppt/media/image156.png" ContentType="image/png"/>
  <Override PartName="/ppt/media/image4.png" ContentType="image/png"/>
  <Override PartName="/ppt/media/image112.jpeg" ContentType="image/jpeg"/>
  <Override PartName="/ppt/media/image37.png" ContentType="image/png"/>
  <Override PartName="/ppt/media/image125.png" ContentType="image/png"/>
  <Override PartName="/ppt/media/image74.png" ContentType="image/png"/>
  <Override PartName="/ppt/media/image162.png" ContentType="image/png"/>
  <Override PartName="/ppt/media/image43.png" ContentType="image/png"/>
  <Override PartName="/ppt/media/image131.png" ContentType="image/png"/>
  <Override PartName="/ppt/media/image92.jpeg" ContentType="image/jpeg"/>
  <Override PartName="/ppt/media/image12.png" ContentType="image/png"/>
  <Override PartName="/ppt/media/image100.png" ContentType="image/png"/>
  <Override PartName="/ppt/media/image24.jpeg" ContentType="image/jpeg"/>
  <Override PartName="/ppt/media/image148.png" ContentType="image/png"/>
  <Override PartName="/ppt/media/image97.png" ContentType="image/png"/>
  <Override PartName="/ppt/media/image29.png" ContentType="image/png"/>
  <Override PartName="/ppt/media/image117.png" ContentType="image/png"/>
  <Override PartName="/ppt/media/image154.png" ContentType="image/png"/>
  <Override PartName="/ppt/media/image35.png" ContentType="image/png"/>
  <Override PartName="/ppt/media/image146.jpeg" ContentType="image/jpeg"/>
  <Override PartName="/ppt/media/image123.png" ContentType="image/png"/>
  <Override PartName="/ppt/media/image72.png" ContentType="image/png"/>
  <Override PartName="/ppt/media/image160.png" ContentType="image/png"/>
  <Override PartName="/ppt/media/image80.jpeg" ContentType="image/jpeg"/>
  <Override PartName="/ppt/media/image151.jpeg" ContentType="image/jpeg"/>
  <Override PartName="/ppt/media/image41.png" ContentType="image/png"/>
  <Override PartName="/ppt/media/image89.png" ContentType="image/png"/>
  <Override PartName="/ppt/media/image109.png" ContentType="image/png"/>
  <Override PartName="/ppt/media/image58.png" ContentType="image/png"/>
  <Override PartName="/ppt/media/image95.png" ContentType="image/png"/>
  <Override PartName="/ppt/media/image27.png" ContentType="image/png"/>
  <Override PartName="/ppt/media/image115.png" ContentType="image/png"/>
  <Override PartName="/ppt/media/image64.png" ContentType="image/png"/>
  <Override PartName="/ppt/media/image152.png" ContentType="image/png"/>
  <Override PartName="/ppt/media/image86.jpeg" ContentType="image/jpeg"/>
  <Override PartName="/ppt/media/image33.png" ContentType="image/png"/>
  <Override PartName="/ppt/media/image70.png" ContentType="image/png"/>
  <Override PartName="/ppt/media/image169.png" ContentType="image/png"/>
  <Override PartName="/ppt/media/image138.png" ContentType="image/png"/>
  <Override PartName="/ppt/media/image87.png" ContentType="image/png"/>
  <Override PartName="/ppt/media/image19.png" ContentType="image/png"/>
  <Override PartName="/ppt/media/image175.png" ContentType="image/png"/>
  <Override PartName="/ppt/media/image107.png" ContentType="image/png"/>
  <Override PartName="/ppt/media/image144.png" ContentType="image/png"/>
  <Override PartName="/ppt/media/image93.png" ContentType="image/png"/>
  <Override PartName="/ppt/media/image25.png" ContentType="image/png"/>
  <Override PartName="/ppt/media/image145.jpeg" ContentType="image/jpeg"/>
  <Override PartName="/ppt/media/image113.png" ContentType="image/png"/>
  <Override PartName="/ppt/media/image62.png" ContentType="image/png"/>
  <Override PartName="/ppt/media/image150.jpeg" ContentType="image/jpeg"/>
  <Override PartName="/ppt/media/image9.png" ContentType="image/png"/>
  <Override PartName="/ppt/media/image31.png" ContentType="image/png"/>
  <Override PartName="/ppt/media/image177.wmf" ContentType="image/x-wmf"/>
  <Override PartName="/ppt/media/image11.jpeg" ContentType="image/jpeg"/>
  <Override PartName="/ppt/media/image79.png" ContentType="image/png"/>
  <Override PartName="/ppt/media/image167.png" ContentType="image/png"/>
  <Override PartName="/ppt/media/image48.png" ContentType="image/png"/>
  <Override PartName="/ppt/media/image136.png" ContentType="image/png"/>
  <Override PartName="/ppt/media/image128.jpeg" ContentType="image/jpeg"/>
  <Override PartName="/ppt/media/image85.png" ContentType="image/png"/>
  <Override PartName="/ppt/media/image17.png" ContentType="image/png"/>
  <Override PartName="/ppt/media/image173.png" ContentType="image/png"/>
  <Override PartName="/ppt/media/image105.png" ContentType="image/png"/>
  <Override PartName="/ppt/media/image133.jpeg" ContentType="image/jpeg"/>
  <Override PartName="/ppt/media/image54.png" ContentType="image/png"/>
  <Override PartName="/ppt/media/image142.png" ContentType="image/png"/>
  <Override PartName="/ppt/media/image91.png" ContentType="image/png"/>
  <Override PartName="/ppt/media/image23.png" ContentType="image/png"/>
  <Override PartName="/ppt/media/image111.png" ContentType="image/png"/>
  <Override PartName="/ppt/media/image60.png" ContentType="image/png"/>
  <Override PartName="/ppt/media/image159.png" ContentType="image/png"/>
  <Override PartName="/ppt/media/image7.png" ContentType="image/png"/>
  <Override PartName="/ppt/media/image2.jpeg" ContentType="image/jpeg"/>
  <Override PartName="/ppt/media/image56.wmf" ContentType="image/x-wmf"/>
  <Override PartName="/ppt/media/image45.jpeg" ContentType="image/jpeg"/>
  <Override PartName="/ppt/media/image77.png" ContentType="image/png"/>
  <Override PartName="/ppt/media/image165.png" ContentType="image/png"/>
  <Override PartName="/ppt/media/image139.jpeg" ContentType="image/jpeg"/>
  <Override PartName="/ppt/media/image46.png" ContentType="image/png"/>
  <Override PartName="/ppt/media/image134.png" ContentType="image/png"/>
  <Override PartName="/ppt/media/image121.jpeg" ContentType="image/jpeg"/>
  <Override PartName="/ppt/media/image83.png" ContentType="image/png"/>
  <Override PartName="/ppt/media/image15.png" ContentType="image/png"/>
  <Override PartName="/ppt/media/image171.png" ContentType="image/png"/>
  <Override PartName="/ppt/media/image103.png" ContentType="image/png"/>
  <Override PartName="/ppt/media/image52.png" ContentType="image/png"/>
  <Override PartName="/ppt/media/image140.png" ContentType="image/png"/>
  <Override PartName="/ppt/media/image21.png" ContentType="image/png"/>
  <Override PartName="/ppt/media/image10.jpeg" ContentType="image/jpeg"/>
  <Override PartName="/ppt/media/image69.png" ContentType="image/png"/>
  <Override PartName="/ppt/media/image157.png" ContentType="image/png"/>
  <Override PartName="/ppt/media/image38.png" ContentType="image/png"/>
  <Override PartName="/ppt/media/image126.png" ContentType="image/png"/>
  <Override PartName="/ppt/media/image75.png" ContentType="image/png"/>
  <Override PartName="/ppt/media/image163.png" ContentType="image/png"/>
  <Override PartName="/ppt/media/image44.png" ContentType="image/png"/>
  <Override PartName="/ppt/media/image132.png" ContentType="image/png"/>
  <Override PartName="/ppt/media/image13.png" ContentType="image/png"/>
  <Override PartName="/ppt/media/image81.png" ContentType="image/png"/>
  <Override PartName="/ppt/media/image101.png" ContentType="image/png"/>
  <Override PartName="/ppt/media/image178.jpeg" ContentType="image/jpeg"/>
  <Override PartName="/ppt/media/image50.png" ContentType="image/png"/>
  <Override PartName="/ppt/media/image149.png" ContentType="image/png"/>
  <Override PartName="/ppt/media/image1.jpeg" ContentType="image/jpeg"/>
  <Override PartName="/ppt/media/image98.png" ContentType="image/png"/>
  <Override PartName="/ppt/media/image118.png" ContentType="image/png"/>
  <Override PartName="/ppt/media/image155.png" ContentType="image/png"/>
  <Override PartName="/ppt/media/image3.png" ContentType="image/png"/>
  <Override PartName="/ppt/media/image67.jpeg" ContentType="image/jpeg"/>
  <Override PartName="/ppt/media/image36.png" ContentType="image/png"/>
  <Override PartName="/ppt/media/image124.png" ContentType="image/png"/>
  <Override PartName="/ppt/media/image73.png" ContentType="image/png"/>
  <Override PartName="/ppt/media/image161.png" ContentType="image/png"/>
  <Override PartName="/ppt/media/image42.png" ContentType="image/png"/>
  <Override PartName="/ppt/media/image130.png" ContentType="image/png"/>
  <Override PartName="/ppt/media/image147.png" ContentType="image/png"/>
  <Override PartName="/ppt/media/image96.png" ContentType="image/png"/>
  <Override PartName="/ppt/media/image28.png" ContentType="image/png"/>
  <Override PartName="/ppt/media/image116.png" ContentType="image/png"/>
  <Override PartName="/ppt/media/image65.png" ContentType="image/png"/>
  <Override PartName="/ppt/media/image153.png" ContentType="image/png"/>
  <Override PartName="/ppt/media/image34.png" ContentType="image/png"/>
  <Override PartName="/ppt/media/image122.png" ContentType="image/png"/>
  <Override PartName="/ppt/media/image71.png" ContentType="image/png"/>
  <Override PartName="/ppt/media/image40.png" ContentType="image/png"/>
  <Override PartName="/ppt/media/image88.png" ContentType="image/png"/>
  <Override PartName="/ppt/media/image108.png" ContentType="image/png"/>
  <Override PartName="/ppt/media/image66.jpeg" ContentType="image/jpeg"/>
  <Override PartName="/ppt/media/image26.png" ContentType="image/png"/>
  <Override PartName="/ppt/media/image94.png" ContentType="image/png"/>
  <Override PartName="/ppt/media/image114.png" ContentType="image/png"/>
  <Override PartName="/ppt/media/image63.png" ContentType="image/png"/>
  <Override PartName="/ppt/media/image32.png" ContentType="image/png"/>
  <Override PartName="/ppt/media/image120.png" ContentType="image/png"/>
  <Override PartName="/ppt/media/image6.jpeg" ContentType="image/jpeg"/>
  <Override PartName="/ppt/media/image168.png" ContentType="image/png"/>
  <Override PartName="/ppt/media/image49.png" ContentType="image/png"/>
  <Override PartName="/ppt/media/image137.png" ContentType="image/png"/>
  <Override PartName="/ppt/media/image18.png" ContentType="image/png"/>
  <Override PartName="/ppt/media/image174.png" ContentType="image/png"/>
  <Override PartName="/ppt/media/image106.png" ContentType="image/png"/>
  <Override PartName="/ppt/media/image143.png" ContentType="image/png"/>
  <Override PartName="/ppt/media/image61.png" ContentType="image/png"/>
  <Override PartName="/ppt/media/image176.jpeg" ContentType="image/jpeg"/>
  <Override PartName="/ppt/media/image8.png" ContentType="image/png"/>
  <Override PartName="/ppt/media/image129.png" ContentType="image/png"/>
  <Override PartName="/ppt/media/image57.wmf" ContentType="image/x-wmf"/>
  <Override PartName="/ppt/media/image78.png" ContentType="image/png"/>
  <Override PartName="/ppt/media/image166.png" ContentType="image/png"/>
  <Override PartName="/ppt/media/image47.png" ContentType="image/png"/>
  <Override PartName="/ppt/media/image135.png" ContentType="image/png"/>
  <Override PartName="/ppt/media/image84.png" ContentType="image/png"/>
  <Override PartName="/ppt/media/image16.png" ContentType="image/png"/>
  <Override PartName="/ppt/media/image172.png" ContentType="image/png"/>
  <Override PartName="/ppt/media/image104.png" ContentType="image/png"/>
  <Override PartName="/ppt/media/image53.png" ContentType="image/png"/>
  <Override PartName="/ppt/media/image141.png" ContentType="image/png"/>
  <Override PartName="/ppt/media/image90.png" ContentType="image/png"/>
  <Override PartName="/ppt/media/image22.png" ContentType="image/png"/>
  <Override PartName="/ppt/media/image110.png" ContentType="image/png"/>
  <Override PartName="/ppt/media/image5.jpeg" ContentType="image/jpeg"/>
  <Override PartName="/ppt/media/image158.png" ContentType="image/png"/>
  <Override PartName="/ppt/media/image39.png" ContentType="image/png"/>
  <Override PartName="/ppt/media/image30.jpeg" ContentType="image/jpeg"/>
  <Override PartName="/ppt/media/image127.png" ContentType="image/png"/>
  <Override PartName="/ppt/media/image55.wmf" ContentType="image/x-wmf"/>
  <Override PartName="/ppt/media/image76.png" ContentType="image/png"/>
  <Override PartName="/ppt/media/image164.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12.xml.rels" ContentType="application/vnd.openxmlformats-package.relationships+xml"/>
  <Override PartName="/ppt/slides/_rels/slide10.xml.rels" ContentType="application/vnd.openxmlformats-package.relationships+xml"/>
  <Override PartName="/ppt/slides/_rels/slide31.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6858000"/>
  <p:notesSz cx="6797675" cy="992822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PlaceHolder 1"/>
          <p:cNvSpPr>
            <a:spLocks noGrp="1"/>
          </p:cNvSpPr>
          <p:nvPr>
            <p:ph type="body"/>
          </p:nvPr>
        </p:nvSpPr>
        <p:spPr>
          <a:xfrm>
            <a:off x="756000" y="5078520"/>
            <a:ext cx="6047640" cy="4811040"/>
          </a:xfrm>
          <a:prstGeom prst="rect">
            <a:avLst/>
          </a:prstGeom>
        </p:spPr>
        <p:txBody>
          <a:bodyPr bIns="0" lIns="0" rIns="0" tIns="0" wrap="none"/>
          <a:p>
            <a:r>
              <a:rPr lang="nl-NL"/>
              <a:t>Click to edit the notes format</a:t>
            </a:r>
            <a:endParaRPr/>
          </a:p>
        </p:txBody>
      </p:sp>
      <p:sp>
        <p:nvSpPr>
          <p:cNvPr id="128" name="PlaceHolder 2"/>
          <p:cNvSpPr>
            <a:spLocks noGrp="1"/>
          </p:cNvSpPr>
          <p:nvPr>
            <p:ph type="hdr"/>
          </p:nvPr>
        </p:nvSpPr>
        <p:spPr>
          <a:xfrm>
            <a:off x="0" y="0"/>
            <a:ext cx="3280320" cy="534240"/>
          </a:xfrm>
          <a:prstGeom prst="rect">
            <a:avLst/>
          </a:prstGeom>
        </p:spPr>
        <p:txBody>
          <a:bodyPr bIns="0" lIns="0" rIns="0" tIns="0" wrap="none"/>
          <a:p>
            <a:r>
              <a:rPr lang="nl-NL"/>
              <a:t>&lt;header&gt;</a:t>
            </a:r>
            <a:endParaRPr/>
          </a:p>
        </p:txBody>
      </p:sp>
      <p:sp>
        <p:nvSpPr>
          <p:cNvPr id="129" name="PlaceHolder 3"/>
          <p:cNvSpPr>
            <a:spLocks noGrp="1"/>
          </p:cNvSpPr>
          <p:nvPr>
            <p:ph type="dt"/>
          </p:nvPr>
        </p:nvSpPr>
        <p:spPr>
          <a:xfrm>
            <a:off x="4279320" y="0"/>
            <a:ext cx="3280320" cy="534240"/>
          </a:xfrm>
          <a:prstGeom prst="rect">
            <a:avLst/>
          </a:prstGeom>
        </p:spPr>
        <p:txBody>
          <a:bodyPr bIns="0" lIns="0" rIns="0" tIns="0" wrap="none"/>
          <a:p>
            <a:pPr algn="r"/>
            <a:r>
              <a:rPr lang="nl-NL"/>
              <a:t>&lt;date/time&gt;</a:t>
            </a:r>
            <a:endParaRPr/>
          </a:p>
        </p:txBody>
      </p:sp>
      <p:sp>
        <p:nvSpPr>
          <p:cNvPr id="130" name="PlaceHolder 4"/>
          <p:cNvSpPr>
            <a:spLocks noGrp="1"/>
          </p:cNvSpPr>
          <p:nvPr>
            <p:ph type="ftr"/>
          </p:nvPr>
        </p:nvSpPr>
        <p:spPr>
          <a:xfrm>
            <a:off x="0" y="10157400"/>
            <a:ext cx="3280320" cy="534240"/>
          </a:xfrm>
          <a:prstGeom prst="rect">
            <a:avLst/>
          </a:prstGeom>
        </p:spPr>
        <p:txBody>
          <a:bodyPr anchor="b" bIns="0" lIns="0" rIns="0" tIns="0" wrap="none"/>
          <a:p>
            <a:r>
              <a:rPr lang="nl-NL"/>
              <a:t>&lt;footer&gt;</a:t>
            </a:r>
            <a:endParaRPr/>
          </a:p>
        </p:txBody>
      </p:sp>
      <p:sp>
        <p:nvSpPr>
          <p:cNvPr id="131" name="PlaceHolder 5"/>
          <p:cNvSpPr>
            <a:spLocks noGrp="1"/>
          </p:cNvSpPr>
          <p:nvPr>
            <p:ph type="sldNum"/>
          </p:nvPr>
        </p:nvSpPr>
        <p:spPr>
          <a:xfrm>
            <a:off x="4279320" y="10157400"/>
            <a:ext cx="3280320" cy="534240"/>
          </a:xfrm>
          <a:prstGeom prst="rect">
            <a:avLst/>
          </a:prstGeom>
        </p:spPr>
        <p:txBody>
          <a:bodyPr anchor="b" bIns="0" lIns="0" rIns="0" tIns="0" wrap="none"/>
          <a:p>
            <a:pPr algn="r"/>
            <a:fld id="{A1F18151-C161-4171-B191-A1B1C1611101}" type="slidenum">
              <a:rPr lang="nl-NL"/>
              <a:t>&lt;number&gt;</a:t>
            </a:fld>
            <a:endParaRPr/>
          </a:p>
        </p:txBody>
      </p:sp>
    </p:spTree>
  </p:cSld>
  <p:clrMap accent1="accent1" accent2="accent2" accent3="accent3" accent4="accent4" accent5="accent5" accent6="accent6" bg1="lt1" bg2="lt2" folHlink="folHlink" hlink="hlink" tx1="dk1" tx2="dk2"/>
</p:notesMaster>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08" name="TextShape 2"/>
          <p:cNvSpPr txBox="1"/>
          <p:nvPr/>
        </p:nvSpPr>
        <p:spPr>
          <a:xfrm>
            <a:off x="0" y="0"/>
            <a:ext cx="-11796840" cy="-11796840"/>
          </a:xfrm>
          <a:prstGeom prst="rect">
            <a:avLst/>
          </a:prstGeom>
        </p:spPr>
        <p:txBody>
          <a:bodyPr bIns="45000" lIns="90000" rIns="90000" tIns="45000"/>
          <a:p>
            <a:pPr>
              <a:lnSpc>
                <a:spcPct val="100000"/>
              </a:lnSpc>
            </a:pPr>
            <a:fld id="{6181C111-C111-4191-B1D1-91B141212151}" type="slidenum">
              <a:rPr lang="nl-NL">
                <a:solidFill>
                  <a:srgbClr val="ffffff"/>
                </a:solidFill>
                <a:latin typeface="Arial"/>
                <a:ea typeface="+mn-ea"/>
              </a:rPr>
              <a:t>&lt;number&gt;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10" name="TextShape 2"/>
          <p:cNvSpPr txBox="1"/>
          <p:nvPr/>
        </p:nvSpPr>
        <p:spPr>
          <a:xfrm>
            <a:off x="0" y="0"/>
            <a:ext cx="-11796840" cy="-11796840"/>
          </a:xfrm>
          <a:prstGeom prst="rect">
            <a:avLst/>
          </a:prstGeom>
        </p:spPr>
        <p:txBody>
          <a:bodyPr bIns="45000" lIns="90000" rIns="90000" tIns="45000"/>
          <a:p>
            <a:pPr>
              <a:lnSpc>
                <a:spcPct val="100000"/>
              </a:lnSpc>
            </a:pPr>
            <a:fld id="{81A131E1-7171-4181-A111-41C12151A151}" type="slidenum">
              <a:rPr lang="nl-NL">
                <a:solidFill>
                  <a:srgbClr val="ffffff"/>
                </a:solidFill>
                <a:latin typeface="Arial"/>
                <a:ea typeface="+mn-ea"/>
              </a:rPr>
              <a:t>&lt;number&gt;</a:t>
            </a:fld>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12" name="TextShape 2"/>
          <p:cNvSpPr txBox="1"/>
          <p:nvPr/>
        </p:nvSpPr>
        <p:spPr>
          <a:xfrm>
            <a:off x="0" y="0"/>
            <a:ext cx="-11796840" cy="-11796840"/>
          </a:xfrm>
          <a:prstGeom prst="rect">
            <a:avLst/>
          </a:prstGeom>
        </p:spPr>
        <p:txBody>
          <a:bodyPr bIns="45000" lIns="90000" rIns="90000" tIns="45000"/>
          <a:p>
            <a:pPr>
              <a:lnSpc>
                <a:spcPct val="100000"/>
              </a:lnSpc>
            </a:pPr>
            <a:fld id="{C131A161-B151-4131-B1B1-11E121A1A141}" type="slidenum">
              <a:rPr lang="nl-NL">
                <a:solidFill>
                  <a:srgbClr val="ffffff"/>
                </a:solidFill>
                <a:latin typeface="Arial"/>
                <a:ea typeface="+mn-ea"/>
              </a:rPr>
              <a:t>&lt;number&gt;</a:t>
            </a:fld>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3"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14" name="TextShape 2"/>
          <p:cNvSpPr txBox="1"/>
          <p:nvPr/>
        </p:nvSpPr>
        <p:spPr>
          <a:xfrm>
            <a:off x="0" y="0"/>
            <a:ext cx="-11796840" cy="-11796840"/>
          </a:xfrm>
          <a:prstGeom prst="rect">
            <a:avLst/>
          </a:prstGeom>
        </p:spPr>
        <p:txBody>
          <a:bodyPr bIns="45000" lIns="90000" rIns="90000" tIns="45000"/>
          <a:p>
            <a:pPr>
              <a:lnSpc>
                <a:spcPct val="100000"/>
              </a:lnSpc>
            </a:pPr>
            <a:fld id="{D1E18101-9181-4131-91C1-11F191F1F1F1}" type="slidenum">
              <a:rPr lang="nl-NL">
                <a:solidFill>
                  <a:srgbClr val="ffffff"/>
                </a:solidFill>
                <a:latin typeface="Arial"/>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31"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32"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3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5"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6"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7"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3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40"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54"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56"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58"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9"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428760" y="0"/>
            <a:ext cx="7714800" cy="612576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6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4"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65"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0"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67"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6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9"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71"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2"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73"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75"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76"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78"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9"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80"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81"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8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84"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9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9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0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0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2"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428760" y="0"/>
            <a:ext cx="7714800" cy="612576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0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0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0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0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11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1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1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11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1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11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2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2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12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12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2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26"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4"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5"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28760" y="0"/>
            <a:ext cx="7714800" cy="612576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0"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28760" y="0"/>
            <a:ext cx="7714800" cy="100008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9"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0" name="Picture 7"/>
          <p:cNvPicPr/>
          <p:nvPr/>
        </p:nvPicPr>
        <p:blipFill>
          <a:blip r:embed="rId2"/>
          <a:stretch>
            <a:fillRect/>
          </a:stretch>
        </p:blipFill>
        <p:spPr>
          <a:xfrm>
            <a:off x="0" y="0"/>
            <a:ext cx="9143640" cy="6857640"/>
          </a:xfrm>
          <a:prstGeom prst="rect">
            <a:avLst/>
          </a:prstGeom>
        </p:spPr>
      </p:pic>
      <p:pic>
        <p:nvPicPr>
          <p:cNvPr descr="" id="1" name="Picture 7"/>
          <p:cNvPicPr/>
          <p:nvPr/>
        </p:nvPicPr>
        <p:blipFill>
          <a:blip r:embed="rId3">
            <a:lum bright="8000"/>
          </a:blip>
          <a:stretch>
            <a:fillRect/>
          </a:stretch>
        </p:blipFill>
        <p:spPr>
          <a:xfrm>
            <a:off x="0" y="0"/>
            <a:ext cx="9143640" cy="1071360"/>
          </a:xfrm>
          <a:prstGeom prst="rect">
            <a:avLst/>
          </a:prstGeom>
        </p:spPr>
      </p:pic>
      <p:sp>
        <p:nvSpPr>
          <p:cNvPr id="2" name="Line 1"/>
          <p:cNvSpPr/>
          <p:nvPr/>
        </p:nvSpPr>
        <p:spPr>
          <a:xfrm>
            <a:off x="0" y="1071360"/>
            <a:ext cx="9144000" cy="0"/>
          </a:xfrm>
          <a:prstGeom prst="line">
            <a:avLst/>
          </a:prstGeom>
          <a:ln w="57240">
            <a:solidFill>
              <a:srgbClr val="7bd375"/>
            </a:solidFill>
            <a:round/>
          </a:ln>
        </p:spPr>
      </p:sp>
      <p:pic>
        <p:nvPicPr>
          <p:cNvPr descr="" id="3" name="Picture 9"/>
          <p:cNvPicPr/>
          <p:nvPr/>
        </p:nvPicPr>
        <p:blipFill>
          <a:blip r:embed="rId4"/>
          <a:stretch>
            <a:fillRect/>
          </a:stretch>
        </p:blipFill>
        <p:spPr>
          <a:xfrm>
            <a:off x="8286840" y="30240"/>
            <a:ext cx="844200" cy="969480"/>
          </a:xfrm>
          <a:prstGeom prst="rect">
            <a:avLst/>
          </a:prstGeom>
        </p:spPr>
      </p:pic>
      <p:sp>
        <p:nvSpPr>
          <p:cNvPr id="4" name="PlaceHolder 2"/>
          <p:cNvSpPr>
            <a:spLocks noGrp="1"/>
          </p:cNvSpPr>
          <p:nvPr>
            <p:ph type="title"/>
          </p:nvPr>
        </p:nvSpPr>
        <p:spPr>
          <a:xfrm>
            <a:off x="428760" y="0"/>
            <a:ext cx="7714800" cy="999720"/>
          </a:xfrm>
          <a:prstGeom prst="rect">
            <a:avLst/>
          </a:prstGeom>
        </p:spPr>
        <p:txBody>
          <a:bodyPr anchor="ctr"/>
          <a:p>
            <a:pPr algn="ctr">
              <a:lnSpc>
                <a:spcPct val="100000"/>
              </a:lnSpc>
            </a:pPr>
            <a:r>
              <a:rPr lang="nl-NL" sz="4400">
                <a:solidFill>
                  <a:srgbClr val="ffffff"/>
                </a:solidFill>
                <a:latin typeface="Calibri"/>
              </a:rPr>
              <a:t>Click to edit the title text formatClick to edit Master title style</a:t>
            </a:r>
            <a:endParaRPr/>
          </a:p>
        </p:txBody>
      </p:sp>
      <p:sp>
        <p:nvSpPr>
          <p:cNvPr id="5" name="PlaceHolder 3"/>
          <p:cNvSpPr>
            <a:spLocks noGrp="1"/>
          </p:cNvSpPr>
          <p:nvPr>
            <p:ph type="body"/>
          </p:nvPr>
        </p:nvSpPr>
        <p:spPr>
          <a:xfrm>
            <a:off x="457200" y="1600200"/>
            <a:ext cx="8229240" cy="4525560"/>
          </a:xfrm>
          <a:prstGeom prst="rect">
            <a:avLst/>
          </a:prstGeom>
        </p:spPr>
        <p:txBody>
          <a:bodyPr/>
          <a:p>
            <a:pPr>
              <a:buSzPct val="45000"/>
              <a:buFont typeface="StarSymbol"/>
              <a:buChar char=""/>
            </a:pPr>
            <a:r>
              <a:rPr lang="nl-NL" sz="3200">
                <a:solidFill>
                  <a:srgbClr val="ffffff"/>
                </a:solidFill>
                <a:latin typeface="Calibri"/>
              </a:rPr>
              <a:t>Click to edit the outline text format</a:t>
            </a:r>
            <a:endParaRPr/>
          </a:p>
          <a:p>
            <a:pPr lvl="1">
              <a:buSzPct val="75000"/>
              <a:buFont typeface="StarSymbol"/>
              <a:buChar char=""/>
            </a:pPr>
            <a:r>
              <a:rPr lang="nl-NL" sz="3200">
                <a:solidFill>
                  <a:srgbClr val="ffffff"/>
                </a:solidFill>
                <a:latin typeface="Calibri"/>
              </a:rPr>
              <a:t>Second Outline Level</a:t>
            </a:r>
            <a:endParaRPr/>
          </a:p>
          <a:p>
            <a:pPr lvl="2">
              <a:buSzPct val="45000"/>
              <a:buFont typeface="StarSymbol"/>
              <a:buChar char=""/>
            </a:pPr>
            <a:r>
              <a:rPr lang="nl-NL" sz="3200">
                <a:solidFill>
                  <a:srgbClr val="ffffff"/>
                </a:solidFill>
                <a:latin typeface="Calibri"/>
              </a:rPr>
              <a:t>Third Outline Level</a:t>
            </a:r>
            <a:endParaRPr/>
          </a:p>
          <a:p>
            <a:pPr lvl="3">
              <a:buSzPct val="75000"/>
              <a:buFont typeface="StarSymbol"/>
              <a:buChar char=""/>
            </a:pPr>
            <a:r>
              <a:rPr lang="nl-NL" sz="3200">
                <a:solidFill>
                  <a:srgbClr val="ffffff"/>
                </a:solidFill>
                <a:latin typeface="Calibri"/>
              </a:rPr>
              <a:t>Fourth Outline Level</a:t>
            </a:r>
            <a:endParaRPr/>
          </a:p>
          <a:p>
            <a:pPr lvl="4">
              <a:buSzPct val="45000"/>
              <a:buFont typeface="StarSymbol"/>
              <a:buChar char=""/>
            </a:pPr>
            <a:r>
              <a:rPr lang="nl-NL" sz="3200">
                <a:solidFill>
                  <a:srgbClr val="ffffff"/>
                </a:solidFill>
                <a:latin typeface="Calibri"/>
              </a:rPr>
              <a:t>Fifth Outline Level</a:t>
            </a:r>
            <a:endParaRPr/>
          </a:p>
          <a:p>
            <a:pPr lvl="5">
              <a:buSzPct val="45000"/>
              <a:buFont typeface="StarSymbol"/>
              <a:buChar char=""/>
            </a:pPr>
            <a:r>
              <a:rPr lang="nl-NL" sz="3200">
                <a:solidFill>
                  <a:srgbClr val="ffffff"/>
                </a:solidFill>
                <a:latin typeface="Calibri"/>
              </a:rPr>
              <a:t>Sixth Outline Level</a:t>
            </a:r>
            <a:endParaRPr/>
          </a:p>
          <a:p>
            <a:pPr>
              <a:lnSpc>
                <a:spcPct val="100000"/>
              </a:lnSpc>
              <a:buBlip>
                <a:blip r:embed="rId5"/>
              </a:buBlip>
            </a:pPr>
            <a:r>
              <a:rPr lang="nl-NL" sz="3200">
                <a:solidFill>
                  <a:srgbClr val="ffffff"/>
                </a:solidFill>
                <a:latin typeface="Calibri"/>
              </a:rPr>
              <a:t>Seventh Outline LevelClick to edit Master text styles</a:t>
            </a:r>
            <a:endParaRPr/>
          </a:p>
          <a:p>
            <a:pPr lvl="1">
              <a:lnSpc>
                <a:spcPct val="100000"/>
              </a:lnSpc>
              <a:buSzPct val="130000"/>
              <a:buFont typeface="Arial"/>
              <a:buChar char="“"/>
            </a:pPr>
            <a:r>
              <a:rPr lang="nl-NL" sz="2800">
                <a:solidFill>
                  <a:srgbClr val="ffffff"/>
                </a:solidFill>
                <a:latin typeface="Calibri"/>
              </a:rPr>
              <a:t>Second level</a:t>
            </a:r>
            <a:endParaRPr/>
          </a:p>
          <a:p>
            <a:pPr lvl="1">
              <a:buSzPct val="130000"/>
              <a:buFont typeface="Arial"/>
              <a:buChar char="“"/>
            </a:pPr>
            <a:r>
              <a:rPr lang="nl-NL" sz="2400">
                <a:solidFill>
                  <a:srgbClr val="ffffff"/>
                </a:solidFill>
                <a:latin typeface="Calibri"/>
              </a:rPr>
              <a:t>Third level</a:t>
            </a:r>
            <a:endParaRPr/>
          </a:p>
          <a:p>
            <a:pPr lvl="2">
              <a:buFont typeface="Arial"/>
              <a:buChar char="•"/>
            </a:pPr>
            <a:r>
              <a:rPr lang="nl-NL" sz="2000">
                <a:solidFill>
                  <a:srgbClr val="ffffff"/>
                </a:solidFill>
                <a:latin typeface="Calibri"/>
              </a:rPr>
              <a:t>Fourth level</a:t>
            </a:r>
            <a:endParaRPr/>
          </a:p>
          <a:p>
            <a:pPr lvl="3">
              <a:buFont typeface="Arial"/>
              <a:buChar char="–"/>
            </a:pPr>
            <a:r>
              <a:rPr lang="nl-NL" sz="2000">
                <a:solidFill>
                  <a:srgbClr val="ffffff"/>
                </a:solidFill>
                <a:latin typeface="Calibri"/>
              </a:rPr>
              <a:t>Fifth level</a:t>
            </a:r>
            <a:endParaRPr/>
          </a:p>
        </p:txBody>
      </p:sp>
      <p:sp>
        <p:nvSpPr>
          <p:cNvPr id="6" name="PlaceHolder 4"/>
          <p:cNvSpPr>
            <a:spLocks noGrp="1"/>
          </p:cNvSpPr>
          <p:nvPr>
            <p:ph type="dt"/>
          </p:nvPr>
        </p:nvSpPr>
        <p:spPr>
          <a:xfrm>
            <a:off x="0" y="0"/>
            <a:ext cx="-11796840" cy="-11796840"/>
          </a:xfrm>
          <a:prstGeom prst="rect">
            <a:avLst/>
          </a:prstGeom>
        </p:spPr>
        <p:txBody>
          <a:bodyPr bIns="45000" lIns="90000" rIns="90000" tIns="45000"/>
          <a:p>
            <a:pPr>
              <a:lnSpc>
                <a:spcPct val="100000"/>
              </a:lnSpc>
            </a:pPr>
            <a:r>
              <a:rPr lang="nl-NL">
                <a:solidFill>
                  <a:srgbClr val="ffffff"/>
                </a:solidFill>
                <a:latin typeface="Calibri"/>
              </a:rPr>
              <a:t>2-05-14</a:t>
            </a:r>
            <a:endParaRPr/>
          </a:p>
        </p:txBody>
      </p:sp>
      <p:sp>
        <p:nvSpPr>
          <p:cNvPr id="7" name="PlaceHolder 5"/>
          <p:cNvSpPr>
            <a:spLocks noGrp="1"/>
          </p:cNvSpPr>
          <p:nvPr>
            <p:ph type="ftr"/>
          </p:nvPr>
        </p:nvSpPr>
        <p:spPr>
          <a:xfrm>
            <a:off x="0" y="0"/>
            <a:ext cx="-11796840" cy="-11796840"/>
          </a:xfrm>
          <a:prstGeom prst="rect">
            <a:avLst/>
          </a:prstGeom>
        </p:spPr>
        <p:txBody>
          <a:bodyPr bIns="45000" lIns="90000" rIns="90000" tIns="45000"/>
          <a:p>
            <a:endParaRPr/>
          </a:p>
        </p:txBody>
      </p:sp>
      <p:sp>
        <p:nvSpPr>
          <p:cNvPr id="8" name="PlaceHolder 6"/>
          <p:cNvSpPr>
            <a:spLocks noGrp="1"/>
          </p:cNvSpPr>
          <p:nvPr>
            <p:ph type="sldNum"/>
          </p:nvPr>
        </p:nvSpPr>
        <p:spPr>
          <a:xfrm>
            <a:off x="0" y="0"/>
            <a:ext cx="-11796840" cy="-11796840"/>
          </a:xfrm>
          <a:prstGeom prst="rect">
            <a:avLst/>
          </a:prstGeom>
        </p:spPr>
        <p:txBody>
          <a:bodyPr bIns="45000" lIns="90000" rIns="90000" tIns="45000"/>
          <a:p>
            <a:pPr>
              <a:lnSpc>
                <a:spcPct val="100000"/>
              </a:lnSpc>
            </a:pPr>
            <a:fld id="{61817111-91F1-4191-81C1-216151A141C1}" type="slidenum">
              <a:rPr lang="nl-NL">
                <a:solidFill>
                  <a:srgbClr val="ffffff"/>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41" name="Picture 7"/>
          <p:cNvPicPr/>
          <p:nvPr/>
        </p:nvPicPr>
        <p:blipFill>
          <a:blip r:embed="rId2"/>
          <a:stretch>
            <a:fillRect/>
          </a:stretch>
        </p:blipFill>
        <p:spPr>
          <a:xfrm>
            <a:off x="0" y="0"/>
            <a:ext cx="9143640" cy="6857640"/>
          </a:xfrm>
          <a:prstGeom prst="rect">
            <a:avLst/>
          </a:prstGeom>
        </p:spPr>
      </p:pic>
      <p:pic>
        <p:nvPicPr>
          <p:cNvPr descr="" id="42" name="Picture 7"/>
          <p:cNvPicPr/>
          <p:nvPr/>
        </p:nvPicPr>
        <p:blipFill>
          <a:blip r:embed="rId3">
            <a:lum bright="8000"/>
          </a:blip>
          <a:stretch>
            <a:fillRect/>
          </a:stretch>
        </p:blipFill>
        <p:spPr>
          <a:xfrm>
            <a:off x="0" y="0"/>
            <a:ext cx="9143640" cy="1071360"/>
          </a:xfrm>
          <a:prstGeom prst="rect">
            <a:avLst/>
          </a:prstGeom>
        </p:spPr>
      </p:pic>
      <p:sp>
        <p:nvSpPr>
          <p:cNvPr id="43" name="Line 1"/>
          <p:cNvSpPr/>
          <p:nvPr/>
        </p:nvSpPr>
        <p:spPr>
          <a:xfrm>
            <a:off x="0" y="1071360"/>
            <a:ext cx="9144000" cy="0"/>
          </a:xfrm>
          <a:prstGeom prst="line">
            <a:avLst/>
          </a:prstGeom>
          <a:ln w="57240">
            <a:solidFill>
              <a:srgbClr val="7bd375"/>
            </a:solidFill>
            <a:round/>
          </a:ln>
        </p:spPr>
      </p:sp>
      <p:pic>
        <p:nvPicPr>
          <p:cNvPr descr="" id="44" name="Picture 9"/>
          <p:cNvPicPr/>
          <p:nvPr/>
        </p:nvPicPr>
        <p:blipFill>
          <a:blip r:embed="rId4"/>
          <a:stretch>
            <a:fillRect/>
          </a:stretch>
        </p:blipFill>
        <p:spPr>
          <a:xfrm>
            <a:off x="8286840" y="30240"/>
            <a:ext cx="844200" cy="969480"/>
          </a:xfrm>
          <a:prstGeom prst="rect">
            <a:avLst/>
          </a:prstGeom>
        </p:spPr>
      </p:pic>
      <p:sp>
        <p:nvSpPr>
          <p:cNvPr id="45" name="PlaceHolder 2"/>
          <p:cNvSpPr>
            <a:spLocks noGrp="1"/>
          </p:cNvSpPr>
          <p:nvPr>
            <p:ph type="title"/>
          </p:nvPr>
        </p:nvSpPr>
        <p:spPr>
          <a:xfrm>
            <a:off x="428760" y="0"/>
            <a:ext cx="7714800" cy="999720"/>
          </a:xfrm>
          <a:prstGeom prst="rect">
            <a:avLst/>
          </a:prstGeom>
        </p:spPr>
        <p:txBody>
          <a:bodyPr anchor="ctr"/>
          <a:p>
            <a:pPr algn="ctr">
              <a:lnSpc>
                <a:spcPct val="100000"/>
              </a:lnSpc>
            </a:pPr>
            <a:r>
              <a:rPr lang="nl-NL" sz="4400">
                <a:solidFill>
                  <a:srgbClr val="ffffff"/>
                </a:solidFill>
                <a:latin typeface="Calibri"/>
              </a:rPr>
              <a:t>Click to edit the title text formatClick to edit Master title style</a:t>
            </a:r>
            <a:endParaRPr/>
          </a:p>
        </p:txBody>
      </p:sp>
      <p:sp>
        <p:nvSpPr>
          <p:cNvPr id="46" name="PlaceHolder 3"/>
          <p:cNvSpPr>
            <a:spLocks noGrp="1"/>
          </p:cNvSpPr>
          <p:nvPr>
            <p:ph type="body"/>
          </p:nvPr>
        </p:nvSpPr>
        <p:spPr>
          <a:xfrm>
            <a:off x="457200" y="1535040"/>
            <a:ext cx="4039920" cy="639360"/>
          </a:xfrm>
          <a:prstGeom prst="rect">
            <a:avLst/>
          </a:prstGeom>
        </p:spPr>
        <p:txBody>
          <a:bodyPr anchor="b"/>
          <a:p>
            <a:pPr>
              <a:buSzPct val="45000"/>
              <a:buFont typeface="StarSymbol"/>
              <a:buChar char=""/>
            </a:pPr>
            <a:r>
              <a:rPr b="1" lang="nl-NL" sz="2400">
                <a:solidFill>
                  <a:srgbClr val="ffffff"/>
                </a:solidFill>
                <a:latin typeface="Calibri"/>
              </a:rPr>
              <a:t>Click to edit the outline text format</a:t>
            </a:r>
            <a:endParaRPr/>
          </a:p>
          <a:p>
            <a:pPr lvl="1">
              <a:buSzPct val="75000"/>
              <a:buFont typeface="StarSymbol"/>
              <a:buChar char=""/>
            </a:pPr>
            <a:r>
              <a:rPr b="1" lang="nl-NL" sz="2400">
                <a:solidFill>
                  <a:srgbClr val="ffffff"/>
                </a:solidFill>
                <a:latin typeface="Calibri"/>
              </a:rPr>
              <a:t>Second Outline Level</a:t>
            </a:r>
            <a:endParaRPr/>
          </a:p>
          <a:p>
            <a:pPr lvl="2">
              <a:buSzPct val="45000"/>
              <a:buFont typeface="StarSymbol"/>
              <a:buChar char=""/>
            </a:pPr>
            <a:r>
              <a:rPr b="1" lang="nl-NL" sz="2400">
                <a:solidFill>
                  <a:srgbClr val="ffffff"/>
                </a:solidFill>
                <a:latin typeface="Calibri"/>
              </a:rPr>
              <a:t>Third Outline Level</a:t>
            </a:r>
            <a:endParaRPr/>
          </a:p>
          <a:p>
            <a:pPr lvl="3">
              <a:buSzPct val="75000"/>
              <a:buFont typeface="StarSymbol"/>
              <a:buChar char=""/>
            </a:pPr>
            <a:r>
              <a:rPr b="1" lang="nl-NL" sz="2400">
                <a:solidFill>
                  <a:srgbClr val="ffffff"/>
                </a:solidFill>
                <a:latin typeface="Calibri"/>
              </a:rPr>
              <a:t>Fourth Outline Level</a:t>
            </a:r>
            <a:endParaRPr/>
          </a:p>
          <a:p>
            <a:pPr lvl="4">
              <a:buSzPct val="45000"/>
              <a:buFont typeface="StarSymbol"/>
              <a:buChar char=""/>
            </a:pPr>
            <a:r>
              <a:rPr b="1" lang="nl-NL" sz="2400">
                <a:solidFill>
                  <a:srgbClr val="ffffff"/>
                </a:solidFill>
                <a:latin typeface="Calibri"/>
              </a:rPr>
              <a:t>Fifth Outline Level</a:t>
            </a:r>
            <a:endParaRPr/>
          </a:p>
          <a:p>
            <a:pPr lvl="5">
              <a:buSzPct val="45000"/>
              <a:buFont typeface="StarSymbol"/>
              <a:buChar char=""/>
            </a:pPr>
            <a:r>
              <a:rPr b="1" lang="nl-NL" sz="2400">
                <a:solidFill>
                  <a:srgbClr val="ffffff"/>
                </a:solidFill>
                <a:latin typeface="Calibri"/>
              </a:rPr>
              <a:t>Sixth Outline Level</a:t>
            </a:r>
            <a:endParaRPr/>
          </a:p>
          <a:p>
            <a:pPr>
              <a:lnSpc>
                <a:spcPct val="100000"/>
              </a:lnSpc>
            </a:pPr>
            <a:r>
              <a:rPr b="1" lang="nl-NL" sz="2400">
                <a:solidFill>
                  <a:srgbClr val="ffffff"/>
                </a:solidFill>
                <a:latin typeface="Calibri"/>
              </a:rPr>
              <a:t>Seventh Outline LevelClick to edit Master text styles</a:t>
            </a:r>
            <a:endParaRPr/>
          </a:p>
        </p:txBody>
      </p:sp>
      <p:sp>
        <p:nvSpPr>
          <p:cNvPr id="47" name="PlaceHolder 4"/>
          <p:cNvSpPr>
            <a:spLocks noGrp="1"/>
          </p:cNvSpPr>
          <p:nvPr>
            <p:ph type="body"/>
          </p:nvPr>
        </p:nvSpPr>
        <p:spPr>
          <a:xfrm>
            <a:off x="457200" y="2174760"/>
            <a:ext cx="4039920" cy="3951000"/>
          </a:xfrm>
          <a:prstGeom prst="rect">
            <a:avLst/>
          </a:prstGeom>
        </p:spPr>
        <p:txBody>
          <a:bodyPr anchor="ctr"/>
          <a:p>
            <a:pPr>
              <a:buSzPct val="45000"/>
              <a:buFont typeface="StarSymbol"/>
              <a:buChar char=""/>
            </a:pPr>
            <a:r>
              <a:rPr lang="nl-NL" sz="2400">
                <a:solidFill>
                  <a:srgbClr val="ffffff"/>
                </a:solidFill>
                <a:latin typeface="Calibri"/>
              </a:rPr>
              <a:t>Click to edit the outline text format</a:t>
            </a:r>
            <a:endParaRPr/>
          </a:p>
          <a:p>
            <a:pPr lvl="1">
              <a:buSzPct val="75000"/>
              <a:buFont typeface="StarSymbol"/>
              <a:buChar char=""/>
            </a:pPr>
            <a:r>
              <a:rPr lang="nl-NL" sz="2400">
                <a:solidFill>
                  <a:srgbClr val="ffffff"/>
                </a:solidFill>
                <a:latin typeface="Calibri"/>
              </a:rPr>
              <a:t>Second Outline Level</a:t>
            </a:r>
            <a:endParaRPr/>
          </a:p>
          <a:p>
            <a:pPr lvl="2">
              <a:buSzPct val="45000"/>
              <a:buFont typeface="StarSymbol"/>
              <a:buChar char=""/>
            </a:pPr>
            <a:r>
              <a:rPr lang="nl-NL" sz="2400">
                <a:solidFill>
                  <a:srgbClr val="ffffff"/>
                </a:solidFill>
                <a:latin typeface="Calibri"/>
              </a:rPr>
              <a:t>Third Outline Level</a:t>
            </a:r>
            <a:endParaRPr/>
          </a:p>
          <a:p>
            <a:pPr lvl="3">
              <a:buSzPct val="75000"/>
              <a:buFont typeface="StarSymbol"/>
              <a:buChar char=""/>
            </a:pPr>
            <a:r>
              <a:rPr lang="nl-NL" sz="2400">
                <a:solidFill>
                  <a:srgbClr val="ffffff"/>
                </a:solidFill>
                <a:latin typeface="Calibri"/>
              </a:rPr>
              <a:t>Fourth Outline Level</a:t>
            </a:r>
            <a:endParaRPr/>
          </a:p>
          <a:p>
            <a:pPr lvl="4">
              <a:buSzPct val="45000"/>
              <a:buFont typeface="StarSymbol"/>
              <a:buChar char=""/>
            </a:pPr>
            <a:r>
              <a:rPr lang="nl-NL" sz="2400">
                <a:solidFill>
                  <a:srgbClr val="ffffff"/>
                </a:solidFill>
                <a:latin typeface="Calibri"/>
              </a:rPr>
              <a:t>Fifth Outline Level</a:t>
            </a:r>
            <a:endParaRPr/>
          </a:p>
          <a:p>
            <a:pPr lvl="5">
              <a:buSzPct val="45000"/>
              <a:buFont typeface="StarSymbol"/>
              <a:buChar char=""/>
            </a:pPr>
            <a:r>
              <a:rPr lang="nl-NL" sz="2400">
                <a:solidFill>
                  <a:srgbClr val="ffffff"/>
                </a:solidFill>
                <a:latin typeface="Calibri"/>
              </a:rPr>
              <a:t>Sixth Outline Level</a:t>
            </a:r>
            <a:endParaRPr/>
          </a:p>
          <a:p>
            <a:pPr>
              <a:lnSpc>
                <a:spcPct val="100000"/>
              </a:lnSpc>
              <a:buBlip>
                <a:blip r:embed="rId5"/>
              </a:buBlip>
            </a:pPr>
            <a:r>
              <a:rPr lang="nl-NL" sz="2400">
                <a:solidFill>
                  <a:srgbClr val="ffffff"/>
                </a:solidFill>
                <a:latin typeface="Calibri"/>
              </a:rPr>
              <a:t>Seventh Outline LevelClick to edit Master text styles</a:t>
            </a:r>
            <a:endParaRPr/>
          </a:p>
          <a:p>
            <a:pPr lvl="1">
              <a:lnSpc>
                <a:spcPct val="100000"/>
              </a:lnSpc>
              <a:buSzPct val="130000"/>
              <a:buFont typeface="Arial"/>
              <a:buChar char="“"/>
            </a:pPr>
            <a:r>
              <a:rPr lang="nl-NL" sz="2000">
                <a:solidFill>
                  <a:srgbClr val="ffffff"/>
                </a:solidFill>
                <a:latin typeface="Calibri"/>
              </a:rPr>
              <a:t>Second level</a:t>
            </a:r>
            <a:endParaRPr/>
          </a:p>
          <a:p>
            <a:pPr lvl="1">
              <a:buSzPct val="130000"/>
              <a:buFont typeface="Arial"/>
              <a:buChar char="“"/>
            </a:pPr>
            <a:r>
              <a:rPr lang="nl-NL">
                <a:solidFill>
                  <a:srgbClr val="ffffff"/>
                </a:solidFill>
                <a:latin typeface="Calibri"/>
              </a:rPr>
              <a:t>Third level</a:t>
            </a:r>
            <a:endParaRPr/>
          </a:p>
          <a:p>
            <a:pPr lvl="2">
              <a:buFont typeface="Arial"/>
              <a:buChar char="•"/>
            </a:pPr>
            <a:r>
              <a:rPr lang="nl-NL" sz="1600">
                <a:solidFill>
                  <a:srgbClr val="ffffff"/>
                </a:solidFill>
                <a:latin typeface="Calibri"/>
              </a:rPr>
              <a:t>Fourth level</a:t>
            </a:r>
            <a:endParaRPr/>
          </a:p>
          <a:p>
            <a:pPr lvl="3">
              <a:buFont typeface="Arial"/>
              <a:buChar char="–"/>
            </a:pPr>
            <a:r>
              <a:rPr lang="nl-NL" sz="1600">
                <a:solidFill>
                  <a:srgbClr val="ffffff"/>
                </a:solidFill>
                <a:latin typeface="Calibri"/>
              </a:rPr>
              <a:t>Fifth level</a:t>
            </a:r>
            <a:endParaRPr/>
          </a:p>
        </p:txBody>
      </p:sp>
      <p:sp>
        <p:nvSpPr>
          <p:cNvPr id="48" name="PlaceHolder 5"/>
          <p:cNvSpPr>
            <a:spLocks noGrp="1"/>
          </p:cNvSpPr>
          <p:nvPr>
            <p:ph type="body"/>
          </p:nvPr>
        </p:nvSpPr>
        <p:spPr>
          <a:xfrm>
            <a:off x="4645080" y="1535040"/>
            <a:ext cx="4041360" cy="639360"/>
          </a:xfrm>
          <a:prstGeom prst="rect">
            <a:avLst/>
          </a:prstGeom>
        </p:spPr>
        <p:txBody>
          <a:bodyPr anchor="b"/>
          <a:p>
            <a:pPr>
              <a:buSzPct val="45000"/>
              <a:buFont typeface="StarSymbol"/>
              <a:buChar char=""/>
            </a:pPr>
            <a:r>
              <a:rPr b="1" lang="nl-NL" sz="2400">
                <a:solidFill>
                  <a:srgbClr val="ffffff"/>
                </a:solidFill>
                <a:latin typeface="Calibri"/>
              </a:rPr>
              <a:t>Click to edit the outline text format</a:t>
            </a:r>
            <a:endParaRPr/>
          </a:p>
          <a:p>
            <a:pPr lvl="1">
              <a:buSzPct val="75000"/>
              <a:buFont typeface="StarSymbol"/>
              <a:buChar char=""/>
            </a:pPr>
            <a:r>
              <a:rPr b="1" lang="nl-NL" sz="2400">
                <a:solidFill>
                  <a:srgbClr val="ffffff"/>
                </a:solidFill>
                <a:latin typeface="Calibri"/>
              </a:rPr>
              <a:t>Second Outline Level</a:t>
            </a:r>
            <a:endParaRPr/>
          </a:p>
          <a:p>
            <a:pPr lvl="2">
              <a:buSzPct val="45000"/>
              <a:buFont typeface="StarSymbol"/>
              <a:buChar char=""/>
            </a:pPr>
            <a:r>
              <a:rPr b="1" lang="nl-NL" sz="2400">
                <a:solidFill>
                  <a:srgbClr val="ffffff"/>
                </a:solidFill>
                <a:latin typeface="Calibri"/>
              </a:rPr>
              <a:t>Third Outline Level</a:t>
            </a:r>
            <a:endParaRPr/>
          </a:p>
          <a:p>
            <a:pPr lvl="3">
              <a:buSzPct val="75000"/>
              <a:buFont typeface="StarSymbol"/>
              <a:buChar char=""/>
            </a:pPr>
            <a:r>
              <a:rPr b="1" lang="nl-NL" sz="2400">
                <a:solidFill>
                  <a:srgbClr val="ffffff"/>
                </a:solidFill>
                <a:latin typeface="Calibri"/>
              </a:rPr>
              <a:t>Fourth Outline Level</a:t>
            </a:r>
            <a:endParaRPr/>
          </a:p>
          <a:p>
            <a:pPr lvl="4">
              <a:buSzPct val="45000"/>
              <a:buFont typeface="StarSymbol"/>
              <a:buChar char=""/>
            </a:pPr>
            <a:r>
              <a:rPr b="1" lang="nl-NL" sz="2400">
                <a:solidFill>
                  <a:srgbClr val="ffffff"/>
                </a:solidFill>
                <a:latin typeface="Calibri"/>
              </a:rPr>
              <a:t>Fifth Outline Level</a:t>
            </a:r>
            <a:endParaRPr/>
          </a:p>
          <a:p>
            <a:pPr lvl="5">
              <a:buSzPct val="45000"/>
              <a:buFont typeface="StarSymbol"/>
              <a:buChar char=""/>
            </a:pPr>
            <a:r>
              <a:rPr b="1" lang="nl-NL" sz="2400">
                <a:solidFill>
                  <a:srgbClr val="ffffff"/>
                </a:solidFill>
                <a:latin typeface="Calibri"/>
              </a:rPr>
              <a:t>Sixth Outline Level</a:t>
            </a:r>
            <a:endParaRPr/>
          </a:p>
          <a:p>
            <a:pPr>
              <a:lnSpc>
                <a:spcPct val="100000"/>
              </a:lnSpc>
            </a:pPr>
            <a:r>
              <a:rPr b="1" lang="nl-NL" sz="2400">
                <a:solidFill>
                  <a:srgbClr val="ffffff"/>
                </a:solidFill>
                <a:latin typeface="Calibri"/>
              </a:rPr>
              <a:t>Seventh Outline LevelClick to edit Master text styles</a:t>
            </a:r>
            <a:endParaRPr/>
          </a:p>
        </p:txBody>
      </p:sp>
      <p:sp>
        <p:nvSpPr>
          <p:cNvPr id="49" name="PlaceHolder 6"/>
          <p:cNvSpPr>
            <a:spLocks noGrp="1"/>
          </p:cNvSpPr>
          <p:nvPr>
            <p:ph type="body"/>
          </p:nvPr>
        </p:nvSpPr>
        <p:spPr>
          <a:xfrm>
            <a:off x="4645080" y="2174760"/>
            <a:ext cx="4041360" cy="3951000"/>
          </a:xfrm>
          <a:prstGeom prst="rect">
            <a:avLst/>
          </a:prstGeom>
        </p:spPr>
        <p:txBody>
          <a:bodyPr anchor="ctr"/>
          <a:p>
            <a:pPr>
              <a:buSzPct val="45000"/>
              <a:buFont typeface="StarSymbol"/>
              <a:buChar char=""/>
            </a:pPr>
            <a:r>
              <a:rPr lang="nl-NL" sz="2400">
                <a:solidFill>
                  <a:srgbClr val="ffffff"/>
                </a:solidFill>
                <a:latin typeface="Calibri"/>
              </a:rPr>
              <a:t>Click to edit the outline text format</a:t>
            </a:r>
            <a:endParaRPr/>
          </a:p>
          <a:p>
            <a:pPr lvl="1">
              <a:buSzPct val="75000"/>
              <a:buFont typeface="StarSymbol"/>
              <a:buChar char=""/>
            </a:pPr>
            <a:r>
              <a:rPr lang="nl-NL" sz="2400">
                <a:solidFill>
                  <a:srgbClr val="ffffff"/>
                </a:solidFill>
                <a:latin typeface="Calibri"/>
              </a:rPr>
              <a:t>Second Outline Level</a:t>
            </a:r>
            <a:endParaRPr/>
          </a:p>
          <a:p>
            <a:pPr lvl="2">
              <a:buSzPct val="45000"/>
              <a:buFont typeface="StarSymbol"/>
              <a:buChar char=""/>
            </a:pPr>
            <a:r>
              <a:rPr lang="nl-NL" sz="2400">
                <a:solidFill>
                  <a:srgbClr val="ffffff"/>
                </a:solidFill>
                <a:latin typeface="Calibri"/>
              </a:rPr>
              <a:t>Third Outline Level</a:t>
            </a:r>
            <a:endParaRPr/>
          </a:p>
          <a:p>
            <a:pPr lvl="3">
              <a:buSzPct val="75000"/>
              <a:buFont typeface="StarSymbol"/>
              <a:buChar char=""/>
            </a:pPr>
            <a:r>
              <a:rPr lang="nl-NL" sz="2400">
                <a:solidFill>
                  <a:srgbClr val="ffffff"/>
                </a:solidFill>
                <a:latin typeface="Calibri"/>
              </a:rPr>
              <a:t>Fourth Outline Level</a:t>
            </a:r>
            <a:endParaRPr/>
          </a:p>
          <a:p>
            <a:pPr lvl="4">
              <a:buSzPct val="45000"/>
              <a:buFont typeface="StarSymbol"/>
              <a:buChar char=""/>
            </a:pPr>
            <a:r>
              <a:rPr lang="nl-NL" sz="2400">
                <a:solidFill>
                  <a:srgbClr val="ffffff"/>
                </a:solidFill>
                <a:latin typeface="Calibri"/>
              </a:rPr>
              <a:t>Fifth Outline Level</a:t>
            </a:r>
            <a:endParaRPr/>
          </a:p>
          <a:p>
            <a:pPr lvl="5">
              <a:buSzPct val="45000"/>
              <a:buFont typeface="StarSymbol"/>
              <a:buChar char=""/>
            </a:pPr>
            <a:r>
              <a:rPr lang="nl-NL" sz="2400">
                <a:solidFill>
                  <a:srgbClr val="ffffff"/>
                </a:solidFill>
                <a:latin typeface="Calibri"/>
              </a:rPr>
              <a:t>Sixth Outline Level</a:t>
            </a:r>
            <a:endParaRPr/>
          </a:p>
          <a:p>
            <a:pPr>
              <a:lnSpc>
                <a:spcPct val="100000"/>
              </a:lnSpc>
              <a:buBlip>
                <a:blip r:embed="rId6"/>
              </a:buBlip>
            </a:pPr>
            <a:r>
              <a:rPr lang="nl-NL" sz="2400">
                <a:solidFill>
                  <a:srgbClr val="ffffff"/>
                </a:solidFill>
                <a:latin typeface="Calibri"/>
              </a:rPr>
              <a:t>Seventh Outline LevelClick to edit Master text styles</a:t>
            </a:r>
            <a:endParaRPr/>
          </a:p>
          <a:p>
            <a:pPr lvl="1">
              <a:lnSpc>
                <a:spcPct val="100000"/>
              </a:lnSpc>
              <a:buSzPct val="130000"/>
              <a:buFont typeface="Arial"/>
              <a:buChar char="“"/>
            </a:pPr>
            <a:r>
              <a:rPr lang="nl-NL" sz="2000">
                <a:solidFill>
                  <a:srgbClr val="ffffff"/>
                </a:solidFill>
                <a:latin typeface="Calibri"/>
              </a:rPr>
              <a:t>Second level</a:t>
            </a:r>
            <a:endParaRPr/>
          </a:p>
          <a:p>
            <a:pPr lvl="1">
              <a:buSzPct val="130000"/>
              <a:buFont typeface="Arial"/>
              <a:buChar char="“"/>
            </a:pPr>
            <a:r>
              <a:rPr lang="nl-NL">
                <a:solidFill>
                  <a:srgbClr val="ffffff"/>
                </a:solidFill>
                <a:latin typeface="Calibri"/>
              </a:rPr>
              <a:t>Third level</a:t>
            </a:r>
            <a:endParaRPr/>
          </a:p>
          <a:p>
            <a:pPr lvl="2">
              <a:buFont typeface="Arial"/>
              <a:buChar char="•"/>
            </a:pPr>
            <a:r>
              <a:rPr lang="nl-NL" sz="1600">
                <a:solidFill>
                  <a:srgbClr val="ffffff"/>
                </a:solidFill>
                <a:latin typeface="Calibri"/>
              </a:rPr>
              <a:t>Fourth level</a:t>
            </a:r>
            <a:endParaRPr/>
          </a:p>
          <a:p>
            <a:pPr lvl="3">
              <a:buFont typeface="Arial"/>
              <a:buChar char="–"/>
            </a:pPr>
            <a:r>
              <a:rPr lang="nl-NL" sz="1600">
                <a:solidFill>
                  <a:srgbClr val="ffffff"/>
                </a:solidFill>
                <a:latin typeface="Calibri"/>
              </a:rPr>
              <a:t>Fifth level</a:t>
            </a:r>
            <a:endParaRPr/>
          </a:p>
        </p:txBody>
      </p:sp>
      <p:sp>
        <p:nvSpPr>
          <p:cNvPr id="50" name="PlaceHolder 7"/>
          <p:cNvSpPr>
            <a:spLocks noGrp="1"/>
          </p:cNvSpPr>
          <p:nvPr>
            <p:ph type="dt"/>
          </p:nvPr>
        </p:nvSpPr>
        <p:spPr>
          <a:xfrm>
            <a:off x="0" y="0"/>
            <a:ext cx="-11796840" cy="-11796840"/>
          </a:xfrm>
          <a:prstGeom prst="rect">
            <a:avLst/>
          </a:prstGeom>
        </p:spPr>
        <p:txBody>
          <a:bodyPr bIns="45000" lIns="90000" rIns="90000" tIns="45000"/>
          <a:p>
            <a:pPr>
              <a:lnSpc>
                <a:spcPct val="100000"/>
              </a:lnSpc>
            </a:pPr>
            <a:r>
              <a:rPr lang="nl-NL">
                <a:solidFill>
                  <a:srgbClr val="ffffff"/>
                </a:solidFill>
                <a:latin typeface="Calibri"/>
              </a:rPr>
              <a:t>2-05-14</a:t>
            </a:r>
            <a:endParaRPr/>
          </a:p>
        </p:txBody>
      </p:sp>
      <p:sp>
        <p:nvSpPr>
          <p:cNvPr id="51" name="PlaceHolder 8"/>
          <p:cNvSpPr>
            <a:spLocks noGrp="1"/>
          </p:cNvSpPr>
          <p:nvPr>
            <p:ph type="ftr"/>
          </p:nvPr>
        </p:nvSpPr>
        <p:spPr>
          <a:xfrm>
            <a:off x="0" y="0"/>
            <a:ext cx="-11796840" cy="-11796840"/>
          </a:xfrm>
          <a:prstGeom prst="rect">
            <a:avLst/>
          </a:prstGeom>
        </p:spPr>
        <p:txBody>
          <a:bodyPr bIns="45000" lIns="90000" rIns="90000" tIns="45000"/>
          <a:p>
            <a:endParaRPr/>
          </a:p>
        </p:txBody>
      </p:sp>
      <p:sp>
        <p:nvSpPr>
          <p:cNvPr id="52" name="PlaceHolder 9"/>
          <p:cNvSpPr>
            <a:spLocks noGrp="1"/>
          </p:cNvSpPr>
          <p:nvPr>
            <p:ph type="sldNum"/>
          </p:nvPr>
        </p:nvSpPr>
        <p:spPr>
          <a:xfrm>
            <a:off x="0" y="0"/>
            <a:ext cx="-11796840" cy="-11796840"/>
          </a:xfrm>
          <a:prstGeom prst="rect">
            <a:avLst/>
          </a:prstGeom>
        </p:spPr>
        <p:txBody>
          <a:bodyPr bIns="45000" lIns="90000" rIns="90000" tIns="45000"/>
          <a:p>
            <a:pPr>
              <a:lnSpc>
                <a:spcPct val="100000"/>
              </a:lnSpc>
            </a:pPr>
            <a:fld id="{E131C1E1-9131-4151-B101-E1E1C1B1A161}" type="slidenum">
              <a:rPr lang="nl-NL">
                <a:solidFill>
                  <a:srgbClr val="ffffff"/>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85" name="Picture 7"/>
          <p:cNvPicPr/>
          <p:nvPr/>
        </p:nvPicPr>
        <p:blipFill>
          <a:blip r:embed="rId2"/>
          <a:stretch>
            <a:fillRect/>
          </a:stretch>
        </p:blipFill>
        <p:spPr>
          <a:xfrm>
            <a:off x="0" y="0"/>
            <a:ext cx="9143640" cy="6857640"/>
          </a:xfrm>
          <a:prstGeom prst="rect">
            <a:avLst/>
          </a:prstGeom>
        </p:spPr>
      </p:pic>
      <p:pic>
        <p:nvPicPr>
          <p:cNvPr descr="" id="86" name="Picture 7"/>
          <p:cNvPicPr/>
          <p:nvPr/>
        </p:nvPicPr>
        <p:blipFill>
          <a:blip r:embed="rId3">
            <a:lum bright="8000"/>
          </a:blip>
          <a:stretch>
            <a:fillRect/>
          </a:stretch>
        </p:blipFill>
        <p:spPr>
          <a:xfrm>
            <a:off x="0" y="0"/>
            <a:ext cx="9143640" cy="1071360"/>
          </a:xfrm>
          <a:prstGeom prst="rect">
            <a:avLst/>
          </a:prstGeom>
        </p:spPr>
      </p:pic>
      <p:sp>
        <p:nvSpPr>
          <p:cNvPr id="87" name="Line 1"/>
          <p:cNvSpPr/>
          <p:nvPr/>
        </p:nvSpPr>
        <p:spPr>
          <a:xfrm>
            <a:off x="0" y="1071360"/>
            <a:ext cx="9144000" cy="0"/>
          </a:xfrm>
          <a:prstGeom prst="line">
            <a:avLst/>
          </a:prstGeom>
          <a:ln w="57240">
            <a:solidFill>
              <a:srgbClr val="7bd375"/>
            </a:solidFill>
            <a:round/>
          </a:ln>
        </p:spPr>
      </p:sp>
      <p:pic>
        <p:nvPicPr>
          <p:cNvPr descr="" id="88" name="Picture 9"/>
          <p:cNvPicPr/>
          <p:nvPr/>
        </p:nvPicPr>
        <p:blipFill>
          <a:blip r:embed="rId4"/>
          <a:stretch>
            <a:fillRect/>
          </a:stretch>
        </p:blipFill>
        <p:spPr>
          <a:xfrm>
            <a:off x="8286840" y="30240"/>
            <a:ext cx="844200" cy="969480"/>
          </a:xfrm>
          <a:prstGeom prst="rect">
            <a:avLst/>
          </a:prstGeom>
        </p:spPr>
      </p:pic>
      <p:sp>
        <p:nvSpPr>
          <p:cNvPr id="89" name="PlaceHolder 2"/>
          <p:cNvSpPr>
            <a:spLocks noGrp="1"/>
          </p:cNvSpPr>
          <p:nvPr>
            <p:ph type="title"/>
          </p:nvPr>
        </p:nvSpPr>
        <p:spPr>
          <a:xfrm>
            <a:off x="428760" y="0"/>
            <a:ext cx="7714800" cy="999720"/>
          </a:xfrm>
          <a:prstGeom prst="rect">
            <a:avLst/>
          </a:prstGeom>
        </p:spPr>
        <p:txBody>
          <a:bodyPr anchor="ctr"/>
          <a:p>
            <a:pPr algn="ctr">
              <a:lnSpc>
                <a:spcPct val="100000"/>
              </a:lnSpc>
            </a:pPr>
            <a:r>
              <a:rPr lang="nl-NL" sz="4400">
                <a:solidFill>
                  <a:srgbClr val="ffffff"/>
                </a:solidFill>
                <a:latin typeface="Calibri"/>
              </a:rPr>
              <a:t>Click to edit the title text formatClick to edit Master title style</a:t>
            </a:r>
            <a:endParaRPr/>
          </a:p>
        </p:txBody>
      </p:sp>
      <p:sp>
        <p:nvSpPr>
          <p:cNvPr id="90" name="PlaceHolder 3"/>
          <p:cNvSpPr>
            <a:spLocks noGrp="1"/>
          </p:cNvSpPr>
          <p:nvPr>
            <p:ph type="body"/>
          </p:nvPr>
        </p:nvSpPr>
        <p:spPr>
          <a:xfrm>
            <a:off x="457200" y="1600200"/>
            <a:ext cx="4038120" cy="4525560"/>
          </a:xfrm>
          <a:prstGeom prst="rect">
            <a:avLst/>
          </a:prstGeom>
        </p:spPr>
        <p:txBody>
          <a:bodyPr/>
          <a:p>
            <a:pPr>
              <a:buSzPct val="45000"/>
              <a:buFont typeface="StarSymbol"/>
              <a:buChar char=""/>
            </a:pPr>
            <a:r>
              <a:rPr lang="nl-NL" sz="2800">
                <a:solidFill>
                  <a:srgbClr val="ffffff"/>
                </a:solidFill>
                <a:latin typeface="Calibri"/>
              </a:rPr>
              <a:t>Click to edit the outline text format</a:t>
            </a:r>
            <a:endParaRPr/>
          </a:p>
          <a:p>
            <a:pPr lvl="1">
              <a:buSzPct val="75000"/>
              <a:buFont typeface="StarSymbol"/>
              <a:buChar char=""/>
            </a:pPr>
            <a:r>
              <a:rPr lang="nl-NL" sz="2800">
                <a:solidFill>
                  <a:srgbClr val="ffffff"/>
                </a:solidFill>
                <a:latin typeface="Calibri"/>
              </a:rPr>
              <a:t>Second Outline Level</a:t>
            </a:r>
            <a:endParaRPr/>
          </a:p>
          <a:p>
            <a:pPr lvl="2">
              <a:buSzPct val="45000"/>
              <a:buFont typeface="StarSymbol"/>
              <a:buChar char=""/>
            </a:pPr>
            <a:r>
              <a:rPr lang="nl-NL" sz="2800">
                <a:solidFill>
                  <a:srgbClr val="ffffff"/>
                </a:solidFill>
                <a:latin typeface="Calibri"/>
              </a:rPr>
              <a:t>Third Outline Level</a:t>
            </a:r>
            <a:endParaRPr/>
          </a:p>
          <a:p>
            <a:pPr lvl="3">
              <a:buSzPct val="75000"/>
              <a:buFont typeface="StarSymbol"/>
              <a:buChar char=""/>
            </a:pPr>
            <a:r>
              <a:rPr lang="nl-NL" sz="2800">
                <a:solidFill>
                  <a:srgbClr val="ffffff"/>
                </a:solidFill>
                <a:latin typeface="Calibri"/>
              </a:rPr>
              <a:t>Fourth Outline Level</a:t>
            </a:r>
            <a:endParaRPr/>
          </a:p>
          <a:p>
            <a:pPr lvl="4">
              <a:buSzPct val="45000"/>
              <a:buFont typeface="StarSymbol"/>
              <a:buChar char=""/>
            </a:pPr>
            <a:r>
              <a:rPr lang="nl-NL" sz="2800">
                <a:solidFill>
                  <a:srgbClr val="ffffff"/>
                </a:solidFill>
                <a:latin typeface="Calibri"/>
              </a:rPr>
              <a:t>Fifth Outline Level</a:t>
            </a:r>
            <a:endParaRPr/>
          </a:p>
          <a:p>
            <a:pPr lvl="5">
              <a:buSzPct val="45000"/>
              <a:buFont typeface="StarSymbol"/>
              <a:buChar char=""/>
            </a:pPr>
            <a:r>
              <a:rPr lang="nl-NL" sz="2800">
                <a:solidFill>
                  <a:srgbClr val="ffffff"/>
                </a:solidFill>
                <a:latin typeface="Calibri"/>
              </a:rPr>
              <a:t>Sixth Outline Level</a:t>
            </a:r>
            <a:endParaRPr/>
          </a:p>
          <a:p>
            <a:pPr>
              <a:lnSpc>
                <a:spcPct val="100000"/>
              </a:lnSpc>
              <a:buBlip>
                <a:blip r:embed="rId5"/>
              </a:buBlip>
            </a:pPr>
            <a:r>
              <a:rPr lang="nl-NL" sz="2800">
                <a:solidFill>
                  <a:srgbClr val="ffffff"/>
                </a:solidFill>
                <a:latin typeface="Calibri"/>
              </a:rPr>
              <a:t>Seventh Outline LevelClick to edit Master text styles</a:t>
            </a:r>
            <a:endParaRPr/>
          </a:p>
          <a:p>
            <a:pPr lvl="1">
              <a:lnSpc>
                <a:spcPct val="100000"/>
              </a:lnSpc>
              <a:buSzPct val="130000"/>
              <a:buFont typeface="Arial"/>
              <a:buChar char="“"/>
            </a:pPr>
            <a:r>
              <a:rPr lang="nl-NL" sz="2400">
                <a:solidFill>
                  <a:srgbClr val="ffffff"/>
                </a:solidFill>
                <a:latin typeface="Calibri"/>
              </a:rPr>
              <a:t>Second level</a:t>
            </a:r>
            <a:endParaRPr/>
          </a:p>
          <a:p>
            <a:pPr lvl="1">
              <a:buSzPct val="130000"/>
              <a:buFont typeface="Arial"/>
              <a:buChar char="“"/>
            </a:pPr>
            <a:r>
              <a:rPr lang="nl-NL" sz="2000">
                <a:solidFill>
                  <a:srgbClr val="ffffff"/>
                </a:solidFill>
                <a:latin typeface="Calibri"/>
              </a:rPr>
              <a:t>Third level</a:t>
            </a:r>
            <a:endParaRPr/>
          </a:p>
          <a:p>
            <a:pPr lvl="2">
              <a:buFont typeface="Arial"/>
              <a:buChar char="•"/>
            </a:pPr>
            <a:r>
              <a:rPr lang="nl-NL">
                <a:solidFill>
                  <a:srgbClr val="ffffff"/>
                </a:solidFill>
                <a:latin typeface="Calibri"/>
              </a:rPr>
              <a:t>Fourth level</a:t>
            </a:r>
            <a:endParaRPr/>
          </a:p>
          <a:p>
            <a:pPr lvl="3">
              <a:buFont typeface="Arial"/>
              <a:buChar char="–"/>
            </a:pPr>
            <a:r>
              <a:rPr lang="nl-NL">
                <a:solidFill>
                  <a:srgbClr val="ffffff"/>
                </a:solidFill>
                <a:latin typeface="Calibri"/>
              </a:rPr>
              <a:t>Fifth level</a:t>
            </a:r>
            <a:endParaRPr/>
          </a:p>
        </p:txBody>
      </p:sp>
      <p:sp>
        <p:nvSpPr>
          <p:cNvPr id="91" name="PlaceHolder 4"/>
          <p:cNvSpPr>
            <a:spLocks noGrp="1"/>
          </p:cNvSpPr>
          <p:nvPr>
            <p:ph type="body"/>
          </p:nvPr>
        </p:nvSpPr>
        <p:spPr>
          <a:xfrm>
            <a:off x="4648320" y="1600200"/>
            <a:ext cx="4038120" cy="4525560"/>
          </a:xfrm>
          <a:prstGeom prst="rect">
            <a:avLst/>
          </a:prstGeom>
        </p:spPr>
        <p:txBody>
          <a:bodyPr anchor="ctr"/>
          <a:p>
            <a:pPr>
              <a:buSzPct val="45000"/>
              <a:buFont typeface="StarSymbol"/>
              <a:buChar char=""/>
            </a:pPr>
            <a:r>
              <a:rPr lang="nl-NL" sz="2800">
                <a:solidFill>
                  <a:srgbClr val="ffffff"/>
                </a:solidFill>
                <a:latin typeface="Calibri"/>
              </a:rPr>
              <a:t>Click to edit the outline text format</a:t>
            </a:r>
            <a:endParaRPr/>
          </a:p>
          <a:p>
            <a:pPr lvl="1">
              <a:buSzPct val="75000"/>
              <a:buFont typeface="StarSymbol"/>
              <a:buChar char=""/>
            </a:pPr>
            <a:r>
              <a:rPr lang="nl-NL" sz="2800">
                <a:solidFill>
                  <a:srgbClr val="ffffff"/>
                </a:solidFill>
                <a:latin typeface="Calibri"/>
              </a:rPr>
              <a:t>Second Outline Level</a:t>
            </a:r>
            <a:endParaRPr/>
          </a:p>
          <a:p>
            <a:pPr lvl="2">
              <a:buSzPct val="45000"/>
              <a:buFont typeface="StarSymbol"/>
              <a:buChar char=""/>
            </a:pPr>
            <a:r>
              <a:rPr lang="nl-NL" sz="2800">
                <a:solidFill>
                  <a:srgbClr val="ffffff"/>
                </a:solidFill>
                <a:latin typeface="Calibri"/>
              </a:rPr>
              <a:t>Third Outline Level</a:t>
            </a:r>
            <a:endParaRPr/>
          </a:p>
          <a:p>
            <a:pPr lvl="3">
              <a:buSzPct val="75000"/>
              <a:buFont typeface="StarSymbol"/>
              <a:buChar char=""/>
            </a:pPr>
            <a:r>
              <a:rPr lang="nl-NL" sz="2800">
                <a:solidFill>
                  <a:srgbClr val="ffffff"/>
                </a:solidFill>
                <a:latin typeface="Calibri"/>
              </a:rPr>
              <a:t>Fourth Outline Level</a:t>
            </a:r>
            <a:endParaRPr/>
          </a:p>
          <a:p>
            <a:pPr lvl="4">
              <a:buSzPct val="45000"/>
              <a:buFont typeface="StarSymbol"/>
              <a:buChar char=""/>
            </a:pPr>
            <a:r>
              <a:rPr lang="nl-NL" sz="2800">
                <a:solidFill>
                  <a:srgbClr val="ffffff"/>
                </a:solidFill>
                <a:latin typeface="Calibri"/>
              </a:rPr>
              <a:t>Fifth Outline Level</a:t>
            </a:r>
            <a:endParaRPr/>
          </a:p>
          <a:p>
            <a:pPr lvl="5">
              <a:buSzPct val="45000"/>
              <a:buFont typeface="StarSymbol"/>
              <a:buChar char=""/>
            </a:pPr>
            <a:r>
              <a:rPr lang="nl-NL" sz="2800">
                <a:solidFill>
                  <a:srgbClr val="ffffff"/>
                </a:solidFill>
                <a:latin typeface="Calibri"/>
              </a:rPr>
              <a:t>Sixth Outline Level</a:t>
            </a:r>
            <a:endParaRPr/>
          </a:p>
          <a:p>
            <a:pPr>
              <a:lnSpc>
                <a:spcPct val="100000"/>
              </a:lnSpc>
              <a:buBlip>
                <a:blip r:embed="rId6"/>
              </a:buBlip>
            </a:pPr>
            <a:r>
              <a:rPr lang="nl-NL" sz="2800">
                <a:solidFill>
                  <a:srgbClr val="ffffff"/>
                </a:solidFill>
                <a:latin typeface="Calibri"/>
              </a:rPr>
              <a:t>Seventh Outline LevelClick to edit Master text styles</a:t>
            </a:r>
            <a:endParaRPr/>
          </a:p>
          <a:p>
            <a:pPr lvl="1">
              <a:lnSpc>
                <a:spcPct val="100000"/>
              </a:lnSpc>
              <a:buSzPct val="130000"/>
              <a:buFont typeface="Arial"/>
              <a:buChar char="“"/>
            </a:pPr>
            <a:r>
              <a:rPr lang="nl-NL" sz="2400">
                <a:solidFill>
                  <a:srgbClr val="ffffff"/>
                </a:solidFill>
                <a:latin typeface="Calibri"/>
              </a:rPr>
              <a:t>Second level</a:t>
            </a:r>
            <a:endParaRPr/>
          </a:p>
          <a:p>
            <a:pPr lvl="1">
              <a:buSzPct val="130000"/>
              <a:buFont typeface="Arial"/>
              <a:buChar char="“"/>
            </a:pPr>
            <a:r>
              <a:rPr lang="nl-NL" sz="2000">
                <a:solidFill>
                  <a:srgbClr val="ffffff"/>
                </a:solidFill>
                <a:latin typeface="Calibri"/>
              </a:rPr>
              <a:t>Third level</a:t>
            </a:r>
            <a:endParaRPr/>
          </a:p>
          <a:p>
            <a:pPr lvl="2">
              <a:buFont typeface="Arial"/>
              <a:buChar char="•"/>
            </a:pPr>
            <a:r>
              <a:rPr lang="nl-NL">
                <a:solidFill>
                  <a:srgbClr val="ffffff"/>
                </a:solidFill>
                <a:latin typeface="Calibri"/>
              </a:rPr>
              <a:t>Fourth level</a:t>
            </a:r>
            <a:endParaRPr/>
          </a:p>
          <a:p>
            <a:pPr lvl="3">
              <a:buFont typeface="Arial"/>
              <a:buChar char="–"/>
            </a:pPr>
            <a:r>
              <a:rPr lang="nl-NL">
                <a:solidFill>
                  <a:srgbClr val="ffffff"/>
                </a:solidFill>
                <a:latin typeface="Calibri"/>
              </a:rPr>
              <a:t>Fifth level</a:t>
            </a:r>
            <a:endParaRPr/>
          </a:p>
        </p:txBody>
      </p:sp>
      <p:sp>
        <p:nvSpPr>
          <p:cNvPr id="92" name="PlaceHolder 5"/>
          <p:cNvSpPr>
            <a:spLocks noGrp="1"/>
          </p:cNvSpPr>
          <p:nvPr>
            <p:ph type="dt"/>
          </p:nvPr>
        </p:nvSpPr>
        <p:spPr>
          <a:xfrm>
            <a:off x="0" y="0"/>
            <a:ext cx="-11796840" cy="-11796840"/>
          </a:xfrm>
          <a:prstGeom prst="rect">
            <a:avLst/>
          </a:prstGeom>
        </p:spPr>
        <p:txBody>
          <a:bodyPr bIns="45000" lIns="90000" rIns="90000" tIns="45000"/>
          <a:p>
            <a:pPr>
              <a:lnSpc>
                <a:spcPct val="100000"/>
              </a:lnSpc>
            </a:pPr>
            <a:r>
              <a:rPr lang="nl-NL">
                <a:solidFill>
                  <a:srgbClr val="ffffff"/>
                </a:solidFill>
                <a:latin typeface="Calibri"/>
              </a:rPr>
              <a:t>2-05-14</a:t>
            </a:r>
            <a:endParaRPr/>
          </a:p>
        </p:txBody>
      </p:sp>
      <p:sp>
        <p:nvSpPr>
          <p:cNvPr id="93" name="PlaceHolder 6"/>
          <p:cNvSpPr>
            <a:spLocks noGrp="1"/>
          </p:cNvSpPr>
          <p:nvPr>
            <p:ph type="ftr"/>
          </p:nvPr>
        </p:nvSpPr>
        <p:spPr>
          <a:xfrm>
            <a:off x="0" y="0"/>
            <a:ext cx="-11796840" cy="-11796840"/>
          </a:xfrm>
          <a:prstGeom prst="rect">
            <a:avLst/>
          </a:prstGeom>
        </p:spPr>
        <p:txBody>
          <a:bodyPr bIns="45000" lIns="90000" rIns="90000" tIns="45000"/>
          <a:p>
            <a:endParaRPr/>
          </a:p>
        </p:txBody>
      </p:sp>
      <p:sp>
        <p:nvSpPr>
          <p:cNvPr id="94" name="PlaceHolder 7"/>
          <p:cNvSpPr>
            <a:spLocks noGrp="1"/>
          </p:cNvSpPr>
          <p:nvPr>
            <p:ph type="sldNum"/>
          </p:nvPr>
        </p:nvSpPr>
        <p:spPr>
          <a:xfrm>
            <a:off x="0" y="0"/>
            <a:ext cx="-11796840" cy="-11796840"/>
          </a:xfrm>
          <a:prstGeom prst="rect">
            <a:avLst/>
          </a:prstGeom>
        </p:spPr>
        <p:txBody>
          <a:bodyPr bIns="45000" lIns="90000" rIns="90000" tIns="45000"/>
          <a:p>
            <a:pPr>
              <a:lnSpc>
                <a:spcPct val="100000"/>
              </a:lnSpc>
            </a:pPr>
            <a:fld id="{1121F171-D171-4191-9191-61E131C14121}" type="slidenum">
              <a:rPr lang="nl-NL">
                <a:solidFill>
                  <a:srgbClr val="ffffff"/>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sldMaster>
</file>

<file path=ppt/slides/_rels/slide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jpeg"/><Relationship Id="rId1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 Id="rId9" Type="http://schemas.openxmlformats.org/officeDocument/2006/relationships/image" Target="../media/image76.png"/><Relationship Id="rId10" Type="http://schemas.openxmlformats.org/officeDocument/2006/relationships/image" Target="../media/image77.png"/><Relationship Id="rId11" Type="http://schemas.openxmlformats.org/officeDocument/2006/relationships/image" Target="../media/image78.png"/><Relationship Id="rId12"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80.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jpeg"/><Relationship Id="rId7"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jpeg"/><Relationship Id="rId7"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image" Target="../media/image94.png"/><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png"/><Relationship Id="rId6" Type="http://schemas.openxmlformats.org/officeDocument/2006/relationships/image" Target="../media/image98.png"/><Relationship Id="rId7" Type="http://schemas.openxmlformats.org/officeDocument/2006/relationships/image" Target="../media/image99.png"/><Relationship Id="rId8" Type="http://schemas.openxmlformats.org/officeDocument/2006/relationships/image" Target="../media/image100.png"/><Relationship Id="rId9" Type="http://schemas.openxmlformats.org/officeDocument/2006/relationships/image" Target="../media/image101.png"/><Relationship Id="rId10" Type="http://schemas.openxmlformats.org/officeDocument/2006/relationships/image" Target="../media/image102.png"/><Relationship Id="rId11" Type="http://schemas.openxmlformats.org/officeDocument/2006/relationships/image" Target="../media/image103.png"/><Relationship Id="rId1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image" Target="../media/image105.png"/><Relationship Id="rId3" Type="http://schemas.openxmlformats.org/officeDocument/2006/relationships/image" Target="../media/image106.pn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109.png"/><Relationship Id="rId7" Type="http://schemas.openxmlformats.org/officeDocument/2006/relationships/image" Target="../media/image110.png"/><Relationship Id="rId8" Type="http://schemas.openxmlformats.org/officeDocument/2006/relationships/image" Target="../media/image111.png"/><Relationship Id="rId9" Type="http://schemas.openxmlformats.org/officeDocument/2006/relationships/image" Target="../media/image112.jpeg"/><Relationship Id="rId10" Type="http://schemas.openxmlformats.org/officeDocument/2006/relationships/image" Target="../media/image113.png"/><Relationship Id="rId1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14.png"/><Relationship Id="rId2" Type="http://schemas.openxmlformats.org/officeDocument/2006/relationships/image" Target="../media/image115.png"/><Relationship Id="rId3" Type="http://schemas.openxmlformats.org/officeDocument/2006/relationships/image" Target="../media/image116.png"/><Relationship Id="rId4" Type="http://schemas.openxmlformats.org/officeDocument/2006/relationships/image" Target="../media/image117.png"/><Relationship Id="rId5" Type="http://schemas.openxmlformats.org/officeDocument/2006/relationships/image" Target="../media/image118.png"/><Relationship Id="rId6" Type="http://schemas.openxmlformats.org/officeDocument/2006/relationships/image" Target="../media/image119.png"/><Relationship Id="rId7" Type="http://schemas.openxmlformats.org/officeDocument/2006/relationships/image" Target="../media/image120.png"/><Relationship Id="rId8" Type="http://schemas.openxmlformats.org/officeDocument/2006/relationships/image" Target="../media/image121.jpeg"/><Relationship Id="rId9"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22.png"/><Relationship Id="rId2" Type="http://schemas.openxmlformats.org/officeDocument/2006/relationships/image" Target="../media/image123.png"/><Relationship Id="rId3" Type="http://schemas.openxmlformats.org/officeDocument/2006/relationships/image" Target="../media/image124.png"/><Relationship Id="rId4" Type="http://schemas.openxmlformats.org/officeDocument/2006/relationships/image" Target="../media/image125.png"/><Relationship Id="rId5" Type="http://schemas.openxmlformats.org/officeDocument/2006/relationships/image" Target="../media/image126.png"/><Relationship Id="rId6" Type="http://schemas.openxmlformats.org/officeDocument/2006/relationships/image" Target="../media/image127.png"/><Relationship Id="rId7" Type="http://schemas.openxmlformats.org/officeDocument/2006/relationships/image" Target="../media/image128.jpeg"/><Relationship Id="rId8"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jpeg"/><Relationship Id="rId7"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29.png"/><Relationship Id="rId2" Type="http://schemas.openxmlformats.org/officeDocument/2006/relationships/image" Target="../media/image130.png"/><Relationship Id="rId3" Type="http://schemas.openxmlformats.org/officeDocument/2006/relationships/image" Target="../media/image131.png"/><Relationship Id="rId4" Type="http://schemas.openxmlformats.org/officeDocument/2006/relationships/image" Target="../media/image132.png"/><Relationship Id="rId5" Type="http://schemas.openxmlformats.org/officeDocument/2006/relationships/image" Target="../media/image133.jpeg"/><Relationship Id="rId6"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34.png"/><Relationship Id="rId2" Type="http://schemas.openxmlformats.org/officeDocument/2006/relationships/image" Target="../media/image135.png"/><Relationship Id="rId3" Type="http://schemas.openxmlformats.org/officeDocument/2006/relationships/image" Target="../media/image136.png"/><Relationship Id="rId4" Type="http://schemas.openxmlformats.org/officeDocument/2006/relationships/image" Target="../media/image137.png"/><Relationship Id="rId5" Type="http://schemas.openxmlformats.org/officeDocument/2006/relationships/image" Target="../media/image138.png"/><Relationship Id="rId6" Type="http://schemas.openxmlformats.org/officeDocument/2006/relationships/image" Target="../media/image139.jpeg"/><Relationship Id="rId7"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40.png"/><Relationship Id="rId2" Type="http://schemas.openxmlformats.org/officeDocument/2006/relationships/image" Target="../media/image141.png"/><Relationship Id="rId3" Type="http://schemas.openxmlformats.org/officeDocument/2006/relationships/image" Target="../media/image142.png"/><Relationship Id="rId4" Type="http://schemas.openxmlformats.org/officeDocument/2006/relationships/image" Target="../media/image143.png"/><Relationship Id="rId5" Type="http://schemas.openxmlformats.org/officeDocument/2006/relationships/image" Target="../media/image144.png"/><Relationship Id="rId6" Type="http://schemas.openxmlformats.org/officeDocument/2006/relationships/image" Target="../media/image145.jpeg"/><Relationship Id="rId7"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46.jpeg"/><Relationship Id="rId2" Type="http://schemas.openxmlformats.org/officeDocument/2006/relationships/image" Target="../media/image147.png"/><Relationship Id="rId3" Type="http://schemas.openxmlformats.org/officeDocument/2006/relationships/image" Target="../media/image148.png"/><Relationship Id="rId4" Type="http://schemas.openxmlformats.org/officeDocument/2006/relationships/slideLayout" Target="../slideLayouts/slideLayout1.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49.png"/><Relationship Id="rId2" Type="http://schemas.openxmlformats.org/officeDocument/2006/relationships/image" Target="../media/image150.jpeg"/><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51.jpe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52.png"/><Relationship Id="rId2" Type="http://schemas.openxmlformats.org/officeDocument/2006/relationships/image" Target="../media/image153.png"/><Relationship Id="rId3" Type="http://schemas.openxmlformats.org/officeDocument/2006/relationships/image" Target="../media/image154.png"/><Relationship Id="rId4" Type="http://schemas.openxmlformats.org/officeDocument/2006/relationships/image" Target="../media/image155.png"/><Relationship Id="rId5" Type="http://schemas.openxmlformats.org/officeDocument/2006/relationships/image" Target="../media/image156.png"/><Relationship Id="rId6" Type="http://schemas.openxmlformats.org/officeDocument/2006/relationships/image" Target="../media/image157.png"/><Relationship Id="rId7"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58.png"/><Relationship Id="rId2" Type="http://schemas.openxmlformats.org/officeDocument/2006/relationships/image" Target="../media/image159.png"/><Relationship Id="rId3" Type="http://schemas.openxmlformats.org/officeDocument/2006/relationships/image" Target="../media/image160.png"/><Relationship Id="rId4" Type="http://schemas.openxmlformats.org/officeDocument/2006/relationships/image" Target="../media/image161.png"/><Relationship Id="rId5" Type="http://schemas.openxmlformats.org/officeDocument/2006/relationships/slideLayout" Target="../slideLayouts/slideLayout1.xml"/><Relationship Id="rId6"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62.png"/><Relationship Id="rId2" Type="http://schemas.openxmlformats.org/officeDocument/2006/relationships/image" Target="../media/image163.png"/><Relationship Id="rId3" Type="http://schemas.openxmlformats.org/officeDocument/2006/relationships/image" Target="../media/image164.png"/><Relationship Id="rId4" Type="http://schemas.openxmlformats.org/officeDocument/2006/relationships/image" Target="../media/image165.png"/><Relationship Id="rId5" Type="http://schemas.openxmlformats.org/officeDocument/2006/relationships/image" Target="../media/image166.png"/><Relationship Id="rId6" Type="http://schemas.openxmlformats.org/officeDocument/2006/relationships/image" Target="../media/image167.png"/><Relationship Id="rId7" Type="http://schemas.openxmlformats.org/officeDocument/2006/relationships/image" Target="../media/image168.png"/><Relationship Id="rId8"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69.png"/><Relationship Id="rId2" Type="http://schemas.openxmlformats.org/officeDocument/2006/relationships/image" Target="../media/image170.png"/><Relationship Id="rId3" Type="http://schemas.openxmlformats.org/officeDocument/2006/relationships/image" Target="../media/image171.png"/><Relationship Id="rId4" Type="http://schemas.openxmlformats.org/officeDocument/2006/relationships/image" Target="../media/image172.png"/><Relationship Id="rId5" Type="http://schemas.openxmlformats.org/officeDocument/2006/relationships/image" Target="../media/image173.png"/><Relationship Id="rId6" Type="http://schemas.openxmlformats.org/officeDocument/2006/relationships/image" Target="../media/image174.png"/><Relationship Id="rId7"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175.png"/><Relationship Id="rId2" Type="http://schemas.openxmlformats.org/officeDocument/2006/relationships/image" Target="../media/image176.jpeg"/><Relationship Id="rId3" Type="http://schemas.openxmlformats.org/officeDocument/2006/relationships/slideLayout" Target="../slideLayouts/slideLayout1.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77.wmf"/><Relationship Id="rId2" Type="http://schemas.openxmlformats.org/officeDocument/2006/relationships/slideLayout" Target="../slideLayouts/slideLayout1.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78.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jpeg"/><Relationship Id="rId1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wmf"/><Relationship Id="rId1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6.wmf"/><Relationship Id="rId2" Type="http://schemas.openxmlformats.org/officeDocument/2006/relationships/image" Target="../media/image57.wmf"/><Relationship Id="rId3" Type="http://schemas.openxmlformats.org/officeDocument/2006/relationships/image" Target="../media/image58.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image" Target="../media/image60.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jpeg"/><Relationship Id="rId7"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TextShape 1"/>
          <p:cNvSpPr txBox="1"/>
          <p:nvPr/>
        </p:nvSpPr>
        <p:spPr>
          <a:xfrm>
            <a:off x="1403640" y="0"/>
            <a:ext cx="6739920" cy="999720"/>
          </a:xfrm>
          <a:prstGeom prst="rect">
            <a:avLst/>
          </a:prstGeom>
        </p:spPr>
        <p:txBody>
          <a:bodyPr anchor="ctr"/>
          <a:p>
            <a:pPr algn="ctr">
              <a:lnSpc>
                <a:spcPct val="100000"/>
              </a:lnSpc>
            </a:pPr>
            <a:r>
              <a:rPr lang="nl-NL" sz="3200">
                <a:solidFill>
                  <a:srgbClr val="ffffff"/>
                </a:solidFill>
                <a:latin typeface="Calibri"/>
              </a:rPr>
              <a:t>Algemene Ledenvergadering 24-4-2014</a:t>
            </a:r>
            <a:endParaRPr/>
          </a:p>
        </p:txBody>
      </p:sp>
      <p:sp>
        <p:nvSpPr>
          <p:cNvPr id="133" name="TextShape 2"/>
          <p:cNvSpPr txBox="1"/>
          <p:nvPr/>
        </p:nvSpPr>
        <p:spPr>
          <a:xfrm>
            <a:off x="457200" y="1600200"/>
            <a:ext cx="8362800" cy="4900320"/>
          </a:xfrm>
          <a:prstGeom prst="rect">
            <a:avLst/>
          </a:prstGeom>
        </p:spPr>
        <p:txBody>
          <a:bodyPr/>
          <a:p>
            <a:pPr>
              <a:lnSpc>
                <a:spcPct val="100000"/>
              </a:lnSpc>
            </a:pPr>
            <a:r>
              <a:rPr lang="nl-NL" sz="2000">
                <a:solidFill>
                  <a:srgbClr val="ffffff"/>
                </a:solidFill>
                <a:latin typeface="Calibri"/>
              </a:rPr>
              <a:t>Welkom namens het Hoofdbestuur.</a:t>
            </a:r>
            <a:endParaRPr/>
          </a:p>
          <a:p>
            <a:pPr>
              <a:lnSpc>
                <a:spcPct val="100000"/>
              </a:lnSpc>
            </a:pPr>
            <a:endParaRPr/>
          </a:p>
          <a:p>
            <a:pPr>
              <a:lnSpc>
                <a:spcPct val="100000"/>
              </a:lnSpc>
            </a:pPr>
            <a:r>
              <a:rPr lang="nl-NL" sz="2000">
                <a:solidFill>
                  <a:srgbClr val="ffffff"/>
                </a:solidFill>
                <a:latin typeface="Calibri"/>
              </a:rPr>
              <a:t>Agenda</a:t>
            </a:r>
            <a:endParaRPr/>
          </a:p>
          <a:p>
            <a:pPr>
              <a:lnSpc>
                <a:spcPct val="100000"/>
              </a:lnSpc>
              <a:buBlip>
                <a:blip r:embed="rId1"/>
              </a:buBlip>
            </a:pPr>
            <a:r>
              <a:rPr lang="nl-NL" sz="2000">
                <a:solidFill>
                  <a:srgbClr val="ffffff"/>
                </a:solidFill>
                <a:latin typeface="Calibri"/>
              </a:rPr>
              <a:t>Opening door de voorzitter en vaststelling van de agenda</a:t>
            </a:r>
            <a:endParaRPr/>
          </a:p>
          <a:p>
            <a:pPr>
              <a:lnSpc>
                <a:spcPct val="100000"/>
              </a:lnSpc>
              <a:buBlip>
                <a:blip r:embed="rId2"/>
              </a:buBlip>
            </a:pPr>
            <a:r>
              <a:rPr lang="nl-NL" sz="2000">
                <a:solidFill>
                  <a:srgbClr val="ffffff"/>
                </a:solidFill>
                <a:latin typeface="Calibri"/>
              </a:rPr>
              <a:t>Presentatie van het beleidsplan 2014-2017</a:t>
            </a:r>
            <a:endParaRPr/>
          </a:p>
          <a:p>
            <a:pPr>
              <a:lnSpc>
                <a:spcPct val="100000"/>
              </a:lnSpc>
              <a:buBlip>
                <a:blip r:embed="rId3"/>
              </a:buBlip>
            </a:pPr>
            <a:r>
              <a:rPr lang="nl-NL" sz="2000">
                <a:solidFill>
                  <a:srgbClr val="ffffff"/>
                </a:solidFill>
                <a:latin typeface="Calibri"/>
              </a:rPr>
              <a:t>Goedkeuring van het beleidsplan 2014-2017</a:t>
            </a:r>
            <a:endParaRPr/>
          </a:p>
          <a:p>
            <a:pPr>
              <a:lnSpc>
                <a:spcPct val="100000"/>
              </a:lnSpc>
              <a:buBlip>
                <a:blip r:embed="rId4"/>
              </a:buBlip>
            </a:pPr>
            <a:r>
              <a:rPr lang="nl-NL" sz="2000">
                <a:solidFill>
                  <a:srgbClr val="ffffff"/>
                </a:solidFill>
                <a:latin typeface="Calibri"/>
              </a:rPr>
              <a:t>Voorstel Contributies seizoen 2014-2017</a:t>
            </a:r>
            <a:endParaRPr/>
          </a:p>
          <a:p>
            <a:pPr>
              <a:lnSpc>
                <a:spcPct val="100000"/>
              </a:lnSpc>
              <a:buBlip>
                <a:blip r:embed="rId5"/>
              </a:buBlip>
            </a:pPr>
            <a:r>
              <a:rPr lang="nl-NL" sz="2000">
                <a:solidFill>
                  <a:srgbClr val="ffffff"/>
                </a:solidFill>
                <a:latin typeface="Calibri"/>
              </a:rPr>
              <a:t>Reglement kledingfonds</a:t>
            </a:r>
            <a:endParaRPr/>
          </a:p>
          <a:p>
            <a:pPr>
              <a:lnSpc>
                <a:spcPct val="100000"/>
              </a:lnSpc>
              <a:buBlip>
                <a:blip r:embed="rId6"/>
              </a:buBlip>
            </a:pPr>
            <a:r>
              <a:rPr lang="nl-NL" sz="2000">
                <a:solidFill>
                  <a:srgbClr val="ffffff"/>
                </a:solidFill>
                <a:latin typeface="Calibri"/>
              </a:rPr>
              <a:t>Oprichting jubileum commissie 90 jarig bestaan SVW ‘27</a:t>
            </a:r>
            <a:endParaRPr/>
          </a:p>
          <a:p>
            <a:pPr>
              <a:lnSpc>
                <a:spcPct val="100000"/>
              </a:lnSpc>
              <a:buBlip>
                <a:blip r:embed="rId7"/>
              </a:buBlip>
            </a:pPr>
            <a:r>
              <a:rPr lang="nl-NL" sz="2000">
                <a:solidFill>
                  <a:srgbClr val="ffffff"/>
                </a:solidFill>
                <a:latin typeface="Calibri"/>
              </a:rPr>
              <a:t>Verkiezing nieuwe bestuursleden</a:t>
            </a:r>
            <a:endParaRPr/>
          </a:p>
          <a:p>
            <a:pPr>
              <a:lnSpc>
                <a:spcPct val="100000"/>
              </a:lnSpc>
              <a:buBlip>
                <a:blip r:embed="rId8"/>
              </a:buBlip>
            </a:pPr>
            <a:r>
              <a:rPr lang="nl-NL" sz="2000">
                <a:solidFill>
                  <a:srgbClr val="ffffff"/>
                </a:solidFill>
                <a:latin typeface="Calibri"/>
              </a:rPr>
              <a:t>Rondvraag</a:t>
            </a:r>
            <a:endParaRPr/>
          </a:p>
          <a:p>
            <a:pPr>
              <a:lnSpc>
                <a:spcPct val="100000"/>
              </a:lnSpc>
              <a:buBlip>
                <a:blip r:embed="rId9"/>
              </a:buBlip>
            </a:pPr>
            <a:r>
              <a:rPr lang="nl-NL" sz="2000">
                <a:solidFill>
                  <a:srgbClr val="ffffff"/>
                </a:solidFill>
                <a:latin typeface="Calibri"/>
              </a:rPr>
              <a:t>Sluiting</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34" name="TextShape 3"/>
          <p:cNvSpPr txBox="1"/>
          <p:nvPr/>
        </p:nvSpPr>
        <p:spPr>
          <a:xfrm>
            <a:off x="0" y="0"/>
            <a:ext cx="-11796840" cy="-11796840"/>
          </a:xfrm>
          <a:prstGeom prst="rect">
            <a:avLst/>
          </a:prstGeom>
        </p:spPr>
        <p:txBody>
          <a:bodyPr bIns="45000" lIns="90000" rIns="90000" tIns="45000"/>
          <a:p>
            <a:pPr>
              <a:lnSpc>
                <a:spcPct val="100000"/>
              </a:lnSpc>
            </a:pPr>
            <a:fld id="{E1519151-9131-41F1-A171-812101E1C171}" type="slidenum">
              <a:rPr lang="nl-NL">
                <a:solidFill>
                  <a:srgbClr val="ffffff"/>
                </a:solidFill>
                <a:latin typeface="Calibri"/>
              </a:rPr>
              <a:t>&lt;number&gt;</a:t>
            </a:fld>
            <a:endParaRPr/>
          </a:p>
        </p:txBody>
      </p:sp>
      <p:pic>
        <p:nvPicPr>
          <p:cNvPr descr="" id="135" name="Picture 2"/>
          <p:cNvPicPr/>
          <p:nvPr/>
        </p:nvPicPr>
        <p:blipFill>
          <a:blip r:embed="rId10"/>
          <a:stretch>
            <a:fillRect/>
          </a:stretch>
        </p:blipFill>
        <p:spPr>
          <a:xfrm>
            <a:off x="0" y="0"/>
            <a:ext cx="1331280" cy="1033200"/>
          </a:xfrm>
          <a:prstGeom prst="rect">
            <a:avLst/>
          </a:prstGeom>
        </p:spPr>
      </p:pic>
    </p:spTree>
  </p:cSld>
  <p:transition>
    <p:wipe dir="l"/>
  </p:transition>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971640" y="0"/>
            <a:ext cx="7171920" cy="999720"/>
          </a:xfrm>
          <a:prstGeom prst="rect">
            <a:avLst/>
          </a:prstGeom>
        </p:spPr>
        <p:txBody>
          <a:bodyPr anchor="ctr"/>
          <a:p>
            <a:pPr algn="ctr">
              <a:lnSpc>
                <a:spcPct val="100000"/>
              </a:lnSpc>
            </a:pPr>
            <a:r>
              <a:rPr lang="nl-NL" sz="4000">
                <a:solidFill>
                  <a:srgbClr val="ffffff"/>
                </a:solidFill>
                <a:latin typeface="Calibri"/>
              </a:rPr>
              <a:t>Visie ( Waar gaat SVW ’27 voor?)</a:t>
            </a:r>
            <a:endParaRPr/>
          </a:p>
        </p:txBody>
      </p:sp>
      <p:sp>
        <p:nvSpPr>
          <p:cNvPr id="180" name="CustomShape 2"/>
          <p:cNvSpPr/>
          <p:nvPr/>
        </p:nvSpPr>
        <p:spPr>
          <a:xfrm>
            <a:off x="214200" y="5572080"/>
            <a:ext cx="8500680" cy="999720"/>
          </a:xfrm>
          <a:prstGeom prst="rect">
            <a:avLst/>
          </a:prstGeom>
        </p:spPr>
        <p:txBody>
          <a:bodyPr anchor="ctr"/>
          <a:p>
            <a:pPr algn="ctr">
              <a:lnSpc>
                <a:spcPct val="100000"/>
              </a:lnSpc>
            </a:pPr>
            <a:r>
              <a:rPr lang="nl-NL" sz="4000">
                <a:solidFill>
                  <a:srgbClr val="00ff00"/>
                </a:solidFill>
                <a:latin typeface="Calibri"/>
              </a:rPr>
              <a:t>Samen leveren we meer dan voetbal!</a:t>
            </a:r>
            <a:endParaRPr/>
          </a:p>
        </p:txBody>
      </p:sp>
      <p:sp>
        <p:nvSpPr>
          <p:cNvPr id="181" name="CustomShape 3"/>
          <p:cNvSpPr/>
          <p:nvPr/>
        </p:nvSpPr>
        <p:spPr>
          <a:xfrm>
            <a:off x="357120" y="1500120"/>
            <a:ext cx="8500680" cy="3857400"/>
          </a:xfrm>
          <a:prstGeom prst="rect">
            <a:avLst/>
          </a:prstGeom>
          <a:blipFill>
            <a:blip r:embed="rId1"/>
          </a:blipFill>
        </p:spPr>
        <p:txBody>
          <a:bodyPr anchor="ctr"/>
          <a:p>
            <a:pPr>
              <a:lnSpc>
                <a:spcPct val="150000"/>
              </a:lnSpc>
            </a:pPr>
            <a:r>
              <a:rPr lang="nl-NL" sz="3200">
                <a:solidFill>
                  <a:srgbClr val="1d4e19"/>
                </a:solidFill>
                <a:latin typeface="Arial"/>
              </a:rPr>
              <a:t>SVW wil de beste voetbalschool in de regio zijn waar tot de landelijke top wordt opgeleid en biedt een platform waar jong en oud elkaar ontmoeten en kunnen deelnemen aan recreatieve sportactiviteiten </a:t>
            </a:r>
            <a:endParaRPr/>
          </a:p>
        </p:txBody>
      </p:sp>
      <p:sp>
        <p:nvSpPr>
          <p:cNvPr id="182" name="TextShape 4"/>
          <p:cNvSpPr txBox="1"/>
          <p:nvPr/>
        </p:nvSpPr>
        <p:spPr>
          <a:xfrm>
            <a:off x="0" y="0"/>
            <a:ext cx="-11796840" cy="-11796840"/>
          </a:xfrm>
          <a:prstGeom prst="rect">
            <a:avLst/>
          </a:prstGeom>
        </p:spPr>
        <p:txBody>
          <a:bodyPr bIns="45000" lIns="90000" rIns="90000" tIns="45000"/>
          <a:p>
            <a:pPr>
              <a:lnSpc>
                <a:spcPct val="100000"/>
              </a:lnSpc>
            </a:pPr>
            <a:fld id="{71813191-4181-4121-81D1-E1E1D1D1F191}" type="slidenum">
              <a:rPr lang="nl-NL">
                <a:solidFill>
                  <a:srgbClr val="ffffff"/>
                </a:solidFill>
                <a:latin typeface="Calibri"/>
              </a:rPr>
              <a:t>&lt;number&gt;</a:t>
            </a:fld>
            <a:endParaRPr/>
          </a:p>
        </p:txBody>
      </p:sp>
    </p:spTree>
  </p:cSld>
  <p:transition>
    <p:wipe dir="l"/>
  </p:transition>
  <p:timing>
    <p:tnLst>
      <p:par>
        <p:cTn dur="indefinite" id="10" nodeType="tmRoot" restart="never">
          <p:childTnLst>
            <p:seq>
              <p:cTn dur="indefinite" id="11" nodeType="mainSeq">
                <p:childTnLst>
                  <p:par>
                    <p:cTn fill="hold" id="12">
                      <p:stCondLst>
                        <p:cond delay="indefinite"/>
                      </p:stCondLst>
                      <p:childTnLst>
                        <p:par>
                          <p:cTn fill="hold" id="13">
                            <p:stCondLst>
                              <p:cond delay="0"/>
                            </p:stCondLst>
                            <p:childTnLst>
                              <p:par>
                                <p:cTn fill="hold" id="14" nodeType="withEffect" presetClass="entr" presetID="27">
                                  <p:stCondLst>
                                    <p:cond delay="0"/>
                                  </p:stCondLst>
                                  <p:childTnLst>
                                    <p:set>
                                      <p:cBhvr>
                                        <p:cTn dur="1" fill="hold" id="15">
                                          <p:stCondLst>
                                            <p:cond delay="0"/>
                                          </p:stCondLst>
                                        </p:cTn>
                                        <p:tgtEl>
                                          <p:spTgt spid="181">
                                            <p:txEl>
                                              <p:pRg end="201" st="0"/>
                                            </p:txEl>
                                          </p:spTgt>
                                        </p:tgtEl>
                                        <p:attrNameLst>
                                          <p:attrName>style.visibility</p:attrName>
                                        </p:attrNameLst>
                                      </p:cBhvr>
                                      <p:to>
                                        <p:strVal val="visible"/>
                                      </p:to>
                                    </p:set>
                                    <p:anim calcmode="discrete" valueType="clr">
                                      <p:cBhvr additive="repl">
                                        <p:cTn dur="80" fill="freeze" id="16"/>
                                        <p:tgtEl>
                                          <p:spTgt spid="181">
                                            <p:txEl>
                                              <p:pRg end="201" st="0"/>
                                            </p:txEl>
                                          </p:spTgt>
                                        </p:tgtEl>
                                        <p:attrNameLst>
                                          <p:attrName/>
                                        </p:attrNameLst>
                                      </p:cBhvr>
                                      <p:tavLst>
                                        <p:tav tm="0">
                                          <p:val>
                                            <p:strVal val="rgb(-94,-31,-89)"/>
                                          </p:val>
                                        </p:tav>
                                        <p:tav tm="50000">
                                          <p:val>
                                            <p:strVal val="rgb(116,-46,123)"/>
                                          </p:val>
                                        </p:tav>
                                      </p:tavLst>
                                    </p:anim>
                                    <p:anim calcmode="discrete" valueType="clr">
                                      <p:cBhvr additive="repl">
                                        <p:cTn dur="80" fill="freeze" id="17"/>
                                        <p:tgtEl>
                                          <p:spTgt spid="181">
                                            <p:txEl>
                                              <p:pRg end="201" st="0"/>
                                            </p:txEl>
                                          </p:spTgt>
                                        </p:tgtEl>
                                        <p:attrNameLst>
                                          <p:attrName/>
                                        </p:attrNameLst>
                                      </p:cBhvr>
                                      <p:tavLst>
                                        <p:tav tm="0">
                                          <p:val>
                                            <p:strVal val="rgb(-94,-31,-89)"/>
                                          </p:val>
                                        </p:tav>
                                        <p:tav tm="50000">
                                          <p:val>
                                            <p:strVal val="rgb(116,-46,123)"/>
                                          </p:val>
                                        </p:tav>
                                      </p:tavLst>
                                    </p:anim>
                                    <p:set>
                                      <p:cBhvr>
                                        <p:cTn dur="80" fill="freeze" id="18"/>
                                        <p:tgtEl>
                                          <p:spTgt spid="181">
                                            <p:txEl>
                                              <p:pRg end="201" st="0"/>
                                            </p:txEl>
                                          </p:spTgt>
                                        </p:tgtEl>
                                        <p:attrNameLst>
                                          <p:attrName/>
                                        </p:attrNameLst>
                                      </p:cBhvr>
                                      <p:to/>
                                    </p:set>
                                  </p:childTnLst>
                                </p:cTn>
                              </p:par>
                            </p:childTnLst>
                          </p:cTn>
                        </p:par>
                        <p:par>
                          <p:cTn fill="hold" id="19">
                            <p:stCondLst>
                              <p:cond delay="6759"/>
                            </p:stCondLst>
                            <p:childTnLst>
                              <p:par>
                                <p:cTn fill="remove" id="20" nodeType="afterEffect" presetClass="emph" presetID="3" presetSubtype="1">
                                  <p:stCondLst>
                                    <p:cond delay="500"/>
                                  </p:stCondLst>
                                  <p:childTnLst>
                                    <p:set>
                                      <p:cBhvr>
                                        <p:cTn dur="indefinite" fill="freeze" id="21"/>
                                        <p:tgtEl>
                                          <p:spTgt spid="180"/>
                                        </p:tgtEl>
                                        <p:attrNameLst>
                                          <p:attrName/>
                                        </p:attrNameLst>
                                      </p:cBhvr>
                                      <p:to>
                                        <p:strVal val="rgb(-1,-1,-1)"/>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TextShape 1"/>
          <p:cNvSpPr txBox="1"/>
          <p:nvPr/>
        </p:nvSpPr>
        <p:spPr>
          <a:xfrm>
            <a:off x="428760" y="0"/>
            <a:ext cx="7714800" cy="999720"/>
          </a:xfrm>
          <a:prstGeom prst="rect">
            <a:avLst/>
          </a:prstGeom>
        </p:spPr>
        <p:txBody>
          <a:bodyPr anchor="ctr"/>
          <a:p>
            <a:pPr algn="ctr">
              <a:lnSpc>
                <a:spcPct val="100000"/>
              </a:lnSpc>
            </a:pPr>
            <a:r>
              <a:rPr lang="nl-NL" sz="4400">
                <a:solidFill>
                  <a:srgbClr val="ffffff"/>
                </a:solidFill>
                <a:latin typeface="Calibri"/>
              </a:rPr>
              <a:t>De ambities</a:t>
            </a:r>
            <a:endParaRPr/>
          </a:p>
        </p:txBody>
      </p:sp>
      <p:sp>
        <p:nvSpPr>
          <p:cNvPr id="184" name="TextShape 2"/>
          <p:cNvSpPr txBox="1"/>
          <p:nvPr/>
        </p:nvSpPr>
        <p:spPr>
          <a:xfrm>
            <a:off x="428760" y="1124640"/>
            <a:ext cx="8572320" cy="5161320"/>
          </a:xfrm>
          <a:prstGeom prst="rect">
            <a:avLst/>
          </a:prstGeom>
        </p:spPr>
        <p:txBody>
          <a:bodyPr/>
          <a:p>
            <a:pPr>
              <a:lnSpc>
                <a:spcPts val="1058"/>
              </a:lnSpc>
              <a:buBlip>
                <a:blip r:embed="rId1"/>
              </a:buBlip>
            </a:pPr>
            <a:r>
              <a:rPr lang="nl-NL">
                <a:solidFill>
                  <a:srgbClr val="ffffff"/>
                </a:solidFill>
                <a:latin typeface="Calibri"/>
              </a:rPr>
              <a:t>Kwaliteit op maat voor alle leden</a:t>
            </a:r>
            <a:endParaRPr/>
          </a:p>
          <a:p>
            <a:pPr>
              <a:lnSpc>
                <a:spcPts val="1058"/>
              </a:lnSpc>
              <a:buBlip>
                <a:blip r:embed="rId2"/>
              </a:buBlip>
            </a:pPr>
            <a:r>
              <a:rPr lang="nl-NL">
                <a:solidFill>
                  <a:srgbClr val="ffffff"/>
                </a:solidFill>
                <a:latin typeface="Calibri"/>
              </a:rPr>
              <a:t>Ontwikkeling van het 35+/45+ en zaterdagmiddagvoetbal voor senioren</a:t>
            </a:r>
            <a:endParaRPr/>
          </a:p>
          <a:p>
            <a:pPr>
              <a:lnSpc>
                <a:spcPts val="1058"/>
              </a:lnSpc>
              <a:buBlip>
                <a:blip r:embed="rId3"/>
              </a:buBlip>
            </a:pPr>
            <a:r>
              <a:rPr lang="nl-NL">
                <a:solidFill>
                  <a:srgbClr val="ffffff"/>
                </a:solidFill>
                <a:latin typeface="Calibri"/>
              </a:rPr>
              <a:t>Beleving en betrokkenheid vergroten</a:t>
            </a:r>
            <a:endParaRPr/>
          </a:p>
          <a:p>
            <a:pPr>
              <a:lnSpc>
                <a:spcPts val="1058"/>
              </a:lnSpc>
              <a:buBlip>
                <a:blip r:embed="rId4"/>
              </a:buBlip>
            </a:pPr>
            <a:r>
              <a:rPr lang="nl-NL">
                <a:solidFill>
                  <a:srgbClr val="ffffff"/>
                </a:solidFill>
                <a:latin typeface="Calibri"/>
              </a:rPr>
              <a:t>Jeugd voor langere tijd binden aan SVW</a:t>
            </a:r>
            <a:endParaRPr/>
          </a:p>
          <a:p>
            <a:pPr>
              <a:lnSpc>
                <a:spcPts val="1058"/>
              </a:lnSpc>
              <a:buBlip>
                <a:blip r:embed="rId5"/>
              </a:buBlip>
            </a:pPr>
            <a:r>
              <a:rPr lang="nl-NL">
                <a:solidFill>
                  <a:srgbClr val="ffffff"/>
                </a:solidFill>
                <a:latin typeface="Calibri"/>
              </a:rPr>
              <a:t>Jeugd presteert op een zo hoog mogelijk niveau</a:t>
            </a:r>
            <a:endParaRPr/>
          </a:p>
          <a:p>
            <a:pPr>
              <a:lnSpc>
                <a:spcPts val="1058"/>
              </a:lnSpc>
              <a:buBlip>
                <a:blip r:embed="rId6"/>
              </a:buBlip>
            </a:pPr>
            <a:r>
              <a:rPr lang="nl-NL">
                <a:solidFill>
                  <a:srgbClr val="ffffff"/>
                </a:solidFill>
                <a:latin typeface="Calibri"/>
              </a:rPr>
              <a:t>Het vlaggenschip: Gezonde ambitie om met zoveel mogelijk eigen opgeleide jeugd te streven naar een positie in de 1e klasse</a:t>
            </a:r>
            <a:endParaRPr/>
          </a:p>
          <a:p>
            <a:pPr>
              <a:lnSpc>
                <a:spcPts val="1058"/>
              </a:lnSpc>
              <a:buBlip>
                <a:blip r:embed="rId7"/>
              </a:buBlip>
            </a:pPr>
            <a:r>
              <a:rPr lang="nl-NL">
                <a:solidFill>
                  <a:srgbClr val="ffffff"/>
                </a:solidFill>
                <a:latin typeface="Calibri"/>
              </a:rPr>
              <a:t>Een gezond financieel fundament</a:t>
            </a:r>
            <a:endParaRPr/>
          </a:p>
          <a:p>
            <a:pPr>
              <a:lnSpc>
                <a:spcPts val="1058"/>
              </a:lnSpc>
              <a:buBlip>
                <a:blip r:embed="rId8"/>
              </a:buBlip>
            </a:pPr>
            <a:r>
              <a:rPr lang="nl-NL">
                <a:solidFill>
                  <a:srgbClr val="ffffff"/>
                </a:solidFill>
                <a:latin typeface="Calibri"/>
              </a:rPr>
              <a:t>En adequate organisatie </a:t>
            </a:r>
            <a:endParaRPr/>
          </a:p>
          <a:p>
            <a:pPr>
              <a:lnSpc>
                <a:spcPts val="1058"/>
              </a:lnSpc>
              <a:buBlip>
                <a:blip r:embed="rId9"/>
              </a:buBlip>
            </a:pPr>
            <a:r>
              <a:rPr lang="nl-NL">
                <a:solidFill>
                  <a:srgbClr val="ffffff"/>
                </a:solidFill>
                <a:latin typeface="Calibri"/>
              </a:rPr>
              <a:t>Versterken van het imago</a:t>
            </a:r>
            <a:endParaRPr/>
          </a:p>
          <a:p>
            <a:pPr>
              <a:lnSpc>
                <a:spcPts val="1058"/>
              </a:lnSpc>
              <a:buBlip>
                <a:blip r:embed="rId10"/>
              </a:buBlip>
            </a:pPr>
            <a:r>
              <a:rPr lang="nl-NL">
                <a:solidFill>
                  <a:srgbClr val="ffffff"/>
                </a:solidFill>
                <a:latin typeface="Calibri"/>
              </a:rPr>
              <a:t>Plezier en respect</a:t>
            </a:r>
            <a:endParaRPr/>
          </a:p>
          <a:p>
            <a:pPr>
              <a:lnSpc>
                <a:spcPts val="1058"/>
              </a:lnSpc>
              <a:buBlip>
                <a:blip r:embed="rId11"/>
              </a:buBlip>
            </a:pPr>
            <a:r>
              <a:rPr lang="nl-NL">
                <a:solidFill>
                  <a:srgbClr val="ffffff"/>
                </a:solidFill>
                <a:latin typeface="Calibri"/>
              </a:rPr>
              <a:t>Het optimaliseren van samenwerkingsverbanden</a:t>
            </a:r>
            <a:r>
              <a:rPr lang="nl-NL">
                <a:solidFill>
                  <a:srgbClr val="ffffff"/>
                </a:solidFill>
                <a:latin typeface="Calibri"/>
              </a:rPr>
              <a:t>
</a:t>
            </a:r>
            <a:endParaRPr/>
          </a:p>
          <a:p>
            <a:pPr>
              <a:lnSpc>
                <a:spcPct val="100000"/>
              </a:lnSpc>
            </a:pPr>
            <a:endParaRPr/>
          </a:p>
        </p:txBody>
      </p:sp>
      <p:sp>
        <p:nvSpPr>
          <p:cNvPr id="185" name="TextShape 3"/>
          <p:cNvSpPr txBox="1"/>
          <p:nvPr/>
        </p:nvSpPr>
        <p:spPr>
          <a:xfrm>
            <a:off x="0" y="0"/>
            <a:ext cx="-11796840" cy="-11796840"/>
          </a:xfrm>
          <a:prstGeom prst="rect">
            <a:avLst/>
          </a:prstGeom>
        </p:spPr>
        <p:txBody>
          <a:bodyPr bIns="45000" lIns="90000" rIns="90000" tIns="45000"/>
          <a:p>
            <a:pPr>
              <a:lnSpc>
                <a:spcPct val="100000"/>
              </a:lnSpc>
            </a:pPr>
            <a:fld id="{4101C181-7191-4111-91F1-C171D1319101}" type="slidenum">
              <a:rPr lang="nl-NL">
                <a:solidFill>
                  <a:srgbClr val="ffffff"/>
                </a:solidFill>
                <a:latin typeface="Calibri"/>
              </a:rPr>
              <a:t>&lt;number&gt;</a:t>
            </a:fld>
            <a:endParaRPr/>
          </a:p>
        </p:txBody>
      </p:sp>
    </p:spTree>
  </p:cSld>
  <p:transition>
    <p:wipe dir="l"/>
  </p:transition>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TextShape 1"/>
          <p:cNvSpPr txBox="1"/>
          <p:nvPr/>
        </p:nvSpPr>
        <p:spPr>
          <a:xfrm>
            <a:off x="428760" y="0"/>
            <a:ext cx="7714800" cy="999720"/>
          </a:xfrm>
          <a:prstGeom prst="rect">
            <a:avLst/>
          </a:prstGeom>
        </p:spPr>
        <p:txBody>
          <a:bodyPr anchor="ctr"/>
          <a:p>
            <a:pPr algn="ctr">
              <a:lnSpc>
                <a:spcPct val="100000"/>
              </a:lnSpc>
            </a:pPr>
            <a:r>
              <a:rPr lang="nl-NL" sz="4400">
                <a:solidFill>
                  <a:srgbClr val="ffffff"/>
                </a:solidFill>
                <a:latin typeface="Calibri"/>
              </a:rPr>
              <a:t>Het Beleidsplan  2014-2017</a:t>
            </a:r>
            <a:endParaRPr/>
          </a:p>
        </p:txBody>
      </p:sp>
      <p:sp>
        <p:nvSpPr>
          <p:cNvPr id="187" name="TextShape 2"/>
          <p:cNvSpPr txBox="1"/>
          <p:nvPr/>
        </p:nvSpPr>
        <p:spPr>
          <a:xfrm>
            <a:off x="2286000" y="3571920"/>
            <a:ext cx="6571800" cy="2328480"/>
          </a:xfrm>
          <a:prstGeom prst="rect">
            <a:avLst/>
          </a:prstGeom>
        </p:spPr>
        <p:txBody>
          <a:bodyPr/>
          <a:p>
            <a:pPr>
              <a:lnSpc>
                <a:spcPct val="100000"/>
              </a:lnSpc>
            </a:pPr>
            <a:r>
              <a:rPr lang="nl-NL" sz="4000">
                <a:solidFill>
                  <a:srgbClr val="ffffff"/>
                </a:solidFill>
                <a:latin typeface="Calibri"/>
              </a:rPr>
              <a:t>Hoe gaat SVW ’27 dat doen?</a:t>
            </a:r>
            <a:endParaRPr/>
          </a:p>
        </p:txBody>
      </p:sp>
      <p:sp>
        <p:nvSpPr>
          <p:cNvPr id="188" name="CustomShape 3"/>
          <p:cNvSpPr/>
          <p:nvPr/>
        </p:nvSpPr>
        <p:spPr>
          <a:xfrm>
            <a:off x="2371320" y="2643120"/>
            <a:ext cx="3079800" cy="639000"/>
          </a:xfrm>
          <a:prstGeom prst="rect">
            <a:avLst/>
          </a:prstGeom>
        </p:spPr>
        <p:txBody>
          <a:bodyPr bIns="45000" lIns="90000" rIns="90000" tIns="45000" wrap="none"/>
          <a:p>
            <a:pPr>
              <a:lnSpc>
                <a:spcPct val="100000"/>
              </a:lnSpc>
            </a:pPr>
            <a:r>
              <a:rPr b="1" lang="nl-NL" sz="3600">
                <a:solidFill>
                  <a:srgbClr val="ffffff"/>
                </a:solidFill>
                <a:latin typeface="Arial"/>
              </a:rPr>
              <a:t>De kernvraag</a:t>
            </a:r>
            <a:endParaRPr/>
          </a:p>
        </p:txBody>
      </p:sp>
      <p:pic>
        <p:nvPicPr>
          <p:cNvPr descr="" id="189" name="Picture 2"/>
          <p:cNvPicPr/>
          <p:nvPr/>
        </p:nvPicPr>
        <p:blipFill>
          <a:blip r:embed="rId1"/>
          <a:stretch>
            <a:fillRect/>
          </a:stretch>
        </p:blipFill>
        <p:spPr>
          <a:xfrm>
            <a:off x="142920" y="1286280"/>
            <a:ext cx="2285280" cy="2285280"/>
          </a:xfrm>
          <a:prstGeom prst="rect">
            <a:avLst/>
          </a:prstGeom>
        </p:spPr>
      </p:pic>
      <p:sp>
        <p:nvSpPr>
          <p:cNvPr id="190" name="TextShape 4"/>
          <p:cNvSpPr txBox="1"/>
          <p:nvPr/>
        </p:nvSpPr>
        <p:spPr>
          <a:xfrm>
            <a:off x="0" y="0"/>
            <a:ext cx="-11796840" cy="-11796840"/>
          </a:xfrm>
          <a:prstGeom prst="rect">
            <a:avLst/>
          </a:prstGeom>
        </p:spPr>
        <p:txBody>
          <a:bodyPr bIns="45000" lIns="90000" rIns="90000" tIns="45000"/>
          <a:p>
            <a:pPr>
              <a:lnSpc>
                <a:spcPct val="100000"/>
              </a:lnSpc>
            </a:pPr>
            <a:fld id="{F1A17191-D181-41B1-B131-E16151111181}" type="slidenum">
              <a:rPr lang="nl-NL">
                <a:solidFill>
                  <a:srgbClr val="ffffff"/>
                </a:solidFill>
                <a:latin typeface="Calibri"/>
              </a:rPr>
              <a:t>&lt;number&gt;</a:t>
            </a:fld>
            <a:endParaRPr/>
          </a:p>
        </p:txBody>
      </p:sp>
    </p:spTree>
  </p:cSld>
  <p:transition>
    <p:wipe dir="l"/>
  </p:transition>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CustomShape 1"/>
          <p:cNvSpPr/>
          <p:nvPr/>
        </p:nvSpPr>
        <p:spPr>
          <a:xfrm>
            <a:off x="7242480" y="3232080"/>
            <a:ext cx="91080" cy="630720"/>
          </a:xfrm>
          <a:prstGeom prst="rect">
            <a:avLst/>
          </a:prstGeom>
          <a:ln w="25560">
            <a:solidFill>
              <a:srgbClr val="6fbe69"/>
            </a:solidFill>
            <a:round/>
          </a:ln>
        </p:spPr>
      </p:sp>
      <p:sp>
        <p:nvSpPr>
          <p:cNvPr id="192" name="CustomShape 2"/>
          <p:cNvSpPr/>
          <p:nvPr/>
        </p:nvSpPr>
        <p:spPr>
          <a:xfrm>
            <a:off x="4403160" y="2282400"/>
            <a:ext cx="3425040" cy="273960"/>
          </a:xfrm>
          <a:prstGeom prst="rect">
            <a:avLst/>
          </a:prstGeom>
          <a:ln w="25560">
            <a:solidFill>
              <a:srgbClr val="62a85c"/>
            </a:solidFill>
            <a:round/>
          </a:ln>
        </p:spPr>
      </p:sp>
      <p:sp>
        <p:nvSpPr>
          <p:cNvPr id="193" name="CustomShape 3"/>
          <p:cNvSpPr/>
          <p:nvPr/>
        </p:nvSpPr>
        <p:spPr>
          <a:xfrm>
            <a:off x="5497560" y="3241800"/>
            <a:ext cx="202320" cy="1580400"/>
          </a:xfrm>
          <a:prstGeom prst="rect">
            <a:avLst/>
          </a:prstGeom>
          <a:ln w="25560">
            <a:solidFill>
              <a:srgbClr val="6fbe69"/>
            </a:solidFill>
            <a:round/>
          </a:ln>
        </p:spPr>
      </p:sp>
      <p:sp>
        <p:nvSpPr>
          <p:cNvPr id="194" name="CustomShape 4"/>
          <p:cNvSpPr/>
          <p:nvPr/>
        </p:nvSpPr>
        <p:spPr>
          <a:xfrm>
            <a:off x="5497560" y="3241800"/>
            <a:ext cx="202320" cy="621000"/>
          </a:xfrm>
          <a:prstGeom prst="rect">
            <a:avLst/>
          </a:prstGeom>
          <a:ln w="25560">
            <a:solidFill>
              <a:srgbClr val="6fbe69"/>
            </a:solidFill>
            <a:round/>
          </a:ln>
        </p:spPr>
      </p:sp>
      <p:sp>
        <p:nvSpPr>
          <p:cNvPr id="195" name="CustomShape 5"/>
          <p:cNvSpPr/>
          <p:nvPr/>
        </p:nvSpPr>
        <p:spPr>
          <a:xfrm>
            <a:off x="4403160" y="2282400"/>
            <a:ext cx="1634400" cy="283320"/>
          </a:xfrm>
          <a:prstGeom prst="rect">
            <a:avLst/>
          </a:prstGeom>
          <a:ln w="25560">
            <a:solidFill>
              <a:srgbClr val="62a85c"/>
            </a:solidFill>
            <a:round/>
          </a:ln>
        </p:spPr>
      </p:sp>
      <p:sp>
        <p:nvSpPr>
          <p:cNvPr id="196" name="CustomShape 6"/>
          <p:cNvSpPr/>
          <p:nvPr/>
        </p:nvSpPr>
        <p:spPr>
          <a:xfrm>
            <a:off x="3862800" y="3241800"/>
            <a:ext cx="202320" cy="2539800"/>
          </a:xfrm>
          <a:prstGeom prst="rect">
            <a:avLst/>
          </a:prstGeom>
          <a:ln w="25560">
            <a:solidFill>
              <a:srgbClr val="6fbe69"/>
            </a:solidFill>
            <a:round/>
          </a:ln>
        </p:spPr>
      </p:sp>
      <p:sp>
        <p:nvSpPr>
          <p:cNvPr id="197" name="CustomShape 7"/>
          <p:cNvSpPr/>
          <p:nvPr/>
        </p:nvSpPr>
        <p:spPr>
          <a:xfrm>
            <a:off x="3862800" y="3241800"/>
            <a:ext cx="202320" cy="1580400"/>
          </a:xfrm>
          <a:prstGeom prst="rect">
            <a:avLst/>
          </a:prstGeom>
          <a:ln w="25560">
            <a:solidFill>
              <a:srgbClr val="6fbe69"/>
            </a:solidFill>
            <a:round/>
          </a:ln>
        </p:spPr>
      </p:sp>
      <p:sp>
        <p:nvSpPr>
          <p:cNvPr id="198" name="CustomShape 8"/>
          <p:cNvSpPr/>
          <p:nvPr/>
        </p:nvSpPr>
        <p:spPr>
          <a:xfrm>
            <a:off x="3862800" y="3241800"/>
            <a:ext cx="202320" cy="621000"/>
          </a:xfrm>
          <a:prstGeom prst="rect">
            <a:avLst/>
          </a:prstGeom>
          <a:ln w="25560">
            <a:solidFill>
              <a:srgbClr val="6fbe69"/>
            </a:solidFill>
            <a:round/>
          </a:ln>
        </p:spPr>
      </p:sp>
      <p:sp>
        <p:nvSpPr>
          <p:cNvPr id="199" name="CustomShape 9"/>
          <p:cNvSpPr/>
          <p:nvPr/>
        </p:nvSpPr>
        <p:spPr>
          <a:xfrm>
            <a:off x="4357440" y="2282400"/>
            <a:ext cx="91080" cy="283320"/>
          </a:xfrm>
          <a:prstGeom prst="rect">
            <a:avLst/>
          </a:prstGeom>
          <a:ln w="25560">
            <a:solidFill>
              <a:srgbClr val="62a85c"/>
            </a:solidFill>
            <a:round/>
          </a:ln>
        </p:spPr>
      </p:sp>
      <p:sp>
        <p:nvSpPr>
          <p:cNvPr id="200" name="CustomShape 10"/>
          <p:cNvSpPr/>
          <p:nvPr/>
        </p:nvSpPr>
        <p:spPr>
          <a:xfrm>
            <a:off x="2227680" y="3241800"/>
            <a:ext cx="202320" cy="1580400"/>
          </a:xfrm>
          <a:prstGeom prst="rect">
            <a:avLst/>
          </a:prstGeom>
          <a:ln w="25560">
            <a:solidFill>
              <a:srgbClr val="6fbe69"/>
            </a:solidFill>
            <a:round/>
          </a:ln>
        </p:spPr>
      </p:sp>
      <p:sp>
        <p:nvSpPr>
          <p:cNvPr id="201" name="CustomShape 11"/>
          <p:cNvSpPr/>
          <p:nvPr/>
        </p:nvSpPr>
        <p:spPr>
          <a:xfrm>
            <a:off x="2227680" y="3241800"/>
            <a:ext cx="202320" cy="621000"/>
          </a:xfrm>
          <a:prstGeom prst="rect">
            <a:avLst/>
          </a:prstGeom>
          <a:ln w="25560">
            <a:solidFill>
              <a:srgbClr val="6fbe69"/>
            </a:solidFill>
            <a:round/>
          </a:ln>
        </p:spPr>
      </p:sp>
      <p:sp>
        <p:nvSpPr>
          <p:cNvPr id="202" name="CustomShape 12"/>
          <p:cNvSpPr/>
          <p:nvPr/>
        </p:nvSpPr>
        <p:spPr>
          <a:xfrm>
            <a:off x="2768040" y="2282400"/>
            <a:ext cx="1634400" cy="283320"/>
          </a:xfrm>
          <a:prstGeom prst="rect">
            <a:avLst/>
          </a:prstGeom>
          <a:ln w="25560">
            <a:solidFill>
              <a:srgbClr val="62a85c"/>
            </a:solidFill>
            <a:round/>
          </a:ln>
        </p:spPr>
      </p:sp>
      <p:sp>
        <p:nvSpPr>
          <p:cNvPr id="203" name="CustomShape 13"/>
          <p:cNvSpPr/>
          <p:nvPr/>
        </p:nvSpPr>
        <p:spPr>
          <a:xfrm>
            <a:off x="592920" y="3241800"/>
            <a:ext cx="202320" cy="2539800"/>
          </a:xfrm>
          <a:prstGeom prst="rect">
            <a:avLst/>
          </a:prstGeom>
          <a:ln w="25560">
            <a:solidFill>
              <a:srgbClr val="6fbe69"/>
            </a:solidFill>
            <a:round/>
          </a:ln>
        </p:spPr>
      </p:sp>
      <p:sp>
        <p:nvSpPr>
          <p:cNvPr id="204" name="CustomShape 14"/>
          <p:cNvSpPr/>
          <p:nvPr/>
        </p:nvSpPr>
        <p:spPr>
          <a:xfrm>
            <a:off x="592920" y="3241800"/>
            <a:ext cx="202320" cy="1580400"/>
          </a:xfrm>
          <a:prstGeom prst="rect">
            <a:avLst/>
          </a:prstGeom>
          <a:ln w="25560">
            <a:solidFill>
              <a:srgbClr val="6fbe69"/>
            </a:solidFill>
            <a:round/>
          </a:ln>
        </p:spPr>
      </p:sp>
      <p:sp>
        <p:nvSpPr>
          <p:cNvPr id="205" name="CustomShape 15"/>
          <p:cNvSpPr/>
          <p:nvPr/>
        </p:nvSpPr>
        <p:spPr>
          <a:xfrm>
            <a:off x="592920" y="3241800"/>
            <a:ext cx="202320" cy="621000"/>
          </a:xfrm>
          <a:prstGeom prst="rect">
            <a:avLst/>
          </a:prstGeom>
          <a:ln w="25560">
            <a:solidFill>
              <a:srgbClr val="6fbe69"/>
            </a:solidFill>
            <a:round/>
          </a:ln>
        </p:spPr>
      </p:sp>
      <p:sp>
        <p:nvSpPr>
          <p:cNvPr id="206" name="CustomShape 16"/>
          <p:cNvSpPr/>
          <p:nvPr/>
        </p:nvSpPr>
        <p:spPr>
          <a:xfrm>
            <a:off x="1133280" y="2282400"/>
            <a:ext cx="3269520" cy="283320"/>
          </a:xfrm>
          <a:prstGeom prst="rect">
            <a:avLst/>
          </a:prstGeom>
          <a:ln w="25560">
            <a:solidFill>
              <a:srgbClr val="62a85c"/>
            </a:solidFill>
            <a:round/>
          </a:ln>
        </p:spPr>
      </p:sp>
      <p:sp>
        <p:nvSpPr>
          <p:cNvPr id="207" name="CustomShape 17"/>
          <p:cNvSpPr/>
          <p:nvPr/>
        </p:nvSpPr>
        <p:spPr>
          <a:xfrm>
            <a:off x="3727440" y="16066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Hoofdbestuur</a:t>
            </a:r>
            <a:endParaRPr/>
          </a:p>
        </p:txBody>
      </p:sp>
      <p:sp>
        <p:nvSpPr>
          <p:cNvPr id="208" name="CustomShape 18"/>
          <p:cNvSpPr/>
          <p:nvPr/>
        </p:nvSpPr>
        <p:spPr>
          <a:xfrm>
            <a:off x="457560" y="25660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Dagelijks bestuur</a:t>
            </a:r>
            <a:endParaRPr/>
          </a:p>
        </p:txBody>
      </p:sp>
      <p:sp>
        <p:nvSpPr>
          <p:cNvPr id="209" name="CustomShape 19"/>
          <p:cNvSpPr/>
          <p:nvPr/>
        </p:nvSpPr>
        <p:spPr>
          <a:xfrm>
            <a:off x="795600" y="35254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Voorzitter</a:t>
            </a:r>
            <a:endParaRPr/>
          </a:p>
        </p:txBody>
      </p:sp>
      <p:sp>
        <p:nvSpPr>
          <p:cNvPr id="210" name="CustomShape 20"/>
          <p:cNvSpPr/>
          <p:nvPr/>
        </p:nvSpPr>
        <p:spPr>
          <a:xfrm>
            <a:off x="795600" y="44848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Secretaris</a:t>
            </a:r>
            <a:endParaRPr/>
          </a:p>
        </p:txBody>
      </p:sp>
      <p:sp>
        <p:nvSpPr>
          <p:cNvPr id="211" name="CustomShape 21"/>
          <p:cNvSpPr/>
          <p:nvPr/>
        </p:nvSpPr>
        <p:spPr>
          <a:xfrm>
            <a:off x="795600" y="544392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Penningmeester</a:t>
            </a:r>
            <a:endParaRPr/>
          </a:p>
        </p:txBody>
      </p:sp>
      <p:sp>
        <p:nvSpPr>
          <p:cNvPr id="212" name="CustomShape 22"/>
          <p:cNvSpPr/>
          <p:nvPr/>
        </p:nvSpPr>
        <p:spPr>
          <a:xfrm>
            <a:off x="2092680" y="25660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 </a:t>
            </a:r>
            <a:r>
              <a:rPr lang="nl-NL" sz="1500">
                <a:solidFill>
                  <a:srgbClr val="c00000"/>
                </a:solidFill>
                <a:latin typeface="Calibri"/>
              </a:rPr>
              <a:t>Voetbal</a:t>
            </a:r>
            <a:endParaRPr/>
          </a:p>
        </p:txBody>
      </p:sp>
      <p:sp>
        <p:nvSpPr>
          <p:cNvPr id="213" name="CustomShape 23"/>
          <p:cNvSpPr/>
          <p:nvPr/>
        </p:nvSpPr>
        <p:spPr>
          <a:xfrm>
            <a:off x="2430360" y="35254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Voetbaltechnisch</a:t>
            </a:r>
            <a:endParaRPr/>
          </a:p>
        </p:txBody>
      </p:sp>
      <p:sp>
        <p:nvSpPr>
          <p:cNvPr id="214" name="CustomShape 24"/>
          <p:cNvSpPr/>
          <p:nvPr/>
        </p:nvSpPr>
        <p:spPr>
          <a:xfrm>
            <a:off x="2430360" y="44848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Voetbal</a:t>
            </a:r>
            <a:endParaRPr/>
          </a:p>
        </p:txBody>
      </p:sp>
      <p:sp>
        <p:nvSpPr>
          <p:cNvPr id="215" name="CustomShape 25"/>
          <p:cNvSpPr/>
          <p:nvPr/>
        </p:nvSpPr>
        <p:spPr>
          <a:xfrm>
            <a:off x="3727440" y="25660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Facilitair</a:t>
            </a:r>
            <a:endParaRPr/>
          </a:p>
        </p:txBody>
      </p:sp>
      <p:sp>
        <p:nvSpPr>
          <p:cNvPr id="216" name="CustomShape 26"/>
          <p:cNvSpPr/>
          <p:nvPr/>
        </p:nvSpPr>
        <p:spPr>
          <a:xfrm>
            <a:off x="4065480" y="35254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Kleding en materialen</a:t>
            </a:r>
            <a:endParaRPr/>
          </a:p>
        </p:txBody>
      </p:sp>
      <p:sp>
        <p:nvSpPr>
          <p:cNvPr id="217" name="CustomShape 27"/>
          <p:cNvSpPr/>
          <p:nvPr/>
        </p:nvSpPr>
        <p:spPr>
          <a:xfrm>
            <a:off x="4065480" y="44848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Vastgoed en terreinen</a:t>
            </a:r>
            <a:endParaRPr/>
          </a:p>
        </p:txBody>
      </p:sp>
      <p:sp>
        <p:nvSpPr>
          <p:cNvPr id="218" name="CustomShape 28"/>
          <p:cNvSpPr/>
          <p:nvPr/>
        </p:nvSpPr>
        <p:spPr>
          <a:xfrm>
            <a:off x="4065480" y="544392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Horeca</a:t>
            </a:r>
            <a:endParaRPr/>
          </a:p>
        </p:txBody>
      </p:sp>
      <p:sp>
        <p:nvSpPr>
          <p:cNvPr id="219" name="CustomShape 29"/>
          <p:cNvSpPr/>
          <p:nvPr/>
        </p:nvSpPr>
        <p:spPr>
          <a:xfrm>
            <a:off x="5362560" y="25660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Extern</a:t>
            </a:r>
            <a:endParaRPr/>
          </a:p>
        </p:txBody>
      </p:sp>
      <p:sp>
        <p:nvSpPr>
          <p:cNvPr id="220" name="CustomShape 30"/>
          <p:cNvSpPr/>
          <p:nvPr/>
        </p:nvSpPr>
        <p:spPr>
          <a:xfrm>
            <a:off x="5700240" y="35254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Sponsoring</a:t>
            </a:r>
            <a:endParaRPr/>
          </a:p>
        </p:txBody>
      </p:sp>
      <p:sp>
        <p:nvSpPr>
          <p:cNvPr id="221" name="CustomShape 31"/>
          <p:cNvSpPr/>
          <p:nvPr/>
        </p:nvSpPr>
        <p:spPr>
          <a:xfrm>
            <a:off x="5700240" y="44848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Public Relations</a:t>
            </a:r>
            <a:endParaRPr/>
          </a:p>
        </p:txBody>
      </p:sp>
      <p:sp>
        <p:nvSpPr>
          <p:cNvPr id="222" name="CustomShape 32"/>
          <p:cNvSpPr/>
          <p:nvPr/>
        </p:nvSpPr>
        <p:spPr>
          <a:xfrm>
            <a:off x="7152840" y="255636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Overig</a:t>
            </a:r>
            <a:endParaRPr/>
          </a:p>
        </p:txBody>
      </p:sp>
      <p:sp>
        <p:nvSpPr>
          <p:cNvPr id="223" name="CustomShape 33"/>
          <p:cNvSpPr/>
          <p:nvPr/>
        </p:nvSpPr>
        <p:spPr>
          <a:xfrm>
            <a:off x="7335000" y="3525480"/>
            <a:ext cx="1350720" cy="675360"/>
          </a:xfrm>
          <a:prstGeom prst="rect">
            <a:avLst/>
          </a:prstGeom>
          <a:solidFill>
            <a:srgbClr val="7bd274"/>
          </a:solidFill>
          <a:ln w="25560">
            <a:solidFill>
              <a:srgbClr val="ffffff"/>
            </a:solidFill>
            <a:round/>
          </a:ln>
        </p:spPr>
        <p:txBody>
          <a:bodyPr anchor="ctr" bIns="9360" lIns="9360" rIns="9360" tIns="9360"/>
          <a:p>
            <a:pPr algn="ctr">
              <a:lnSpc>
                <a:spcPct val="90000"/>
              </a:lnSpc>
            </a:pPr>
            <a:r>
              <a:rPr lang="nl-NL" sz="1500">
                <a:solidFill>
                  <a:srgbClr val="c00000"/>
                </a:solidFill>
                <a:latin typeface="Calibri"/>
              </a:rPr>
              <a:t>Gedragscodes</a:t>
            </a:r>
            <a:endParaRPr/>
          </a:p>
        </p:txBody>
      </p:sp>
      <p:sp>
        <p:nvSpPr>
          <p:cNvPr id="224" name="TextShape 34"/>
          <p:cNvSpPr txBox="1"/>
          <p:nvPr/>
        </p:nvSpPr>
        <p:spPr>
          <a:xfrm>
            <a:off x="428760" y="0"/>
            <a:ext cx="7714800" cy="999720"/>
          </a:xfrm>
          <a:prstGeom prst="rect">
            <a:avLst/>
          </a:prstGeom>
        </p:spPr>
        <p:txBody>
          <a:bodyPr anchor="ctr"/>
          <a:p>
            <a:pPr algn="ctr">
              <a:lnSpc>
                <a:spcPct val="100000"/>
              </a:lnSpc>
            </a:pPr>
            <a:r>
              <a:rPr lang="nl-NL" sz="4400">
                <a:solidFill>
                  <a:srgbClr val="ffffff"/>
                </a:solidFill>
                <a:latin typeface="Calibri"/>
              </a:rPr>
              <a:t>       </a:t>
            </a:r>
            <a:r>
              <a:rPr lang="nl-NL" sz="4400">
                <a:solidFill>
                  <a:srgbClr val="ffffff"/>
                </a:solidFill>
                <a:latin typeface="Calibri"/>
              </a:rPr>
              <a:t>Organigram Bestuur SVW ‘27 </a:t>
            </a:r>
            <a:endParaRPr/>
          </a:p>
        </p:txBody>
      </p:sp>
      <p:sp>
        <p:nvSpPr>
          <p:cNvPr id="225" name="TextShape 35"/>
          <p:cNvSpPr txBox="1"/>
          <p:nvPr/>
        </p:nvSpPr>
        <p:spPr>
          <a:xfrm>
            <a:off x="0" y="0"/>
            <a:ext cx="-11796840" cy="-11796840"/>
          </a:xfrm>
          <a:prstGeom prst="rect">
            <a:avLst/>
          </a:prstGeom>
        </p:spPr>
        <p:txBody>
          <a:bodyPr bIns="45000" lIns="90000" rIns="90000" tIns="45000"/>
          <a:p>
            <a:pPr>
              <a:lnSpc>
                <a:spcPct val="100000"/>
              </a:lnSpc>
            </a:pPr>
            <a:fld id="{C1C17111-F1F1-4121-9161-814141A1D1D1}" type="slidenum">
              <a:rPr lang="nl-NL">
                <a:solidFill>
                  <a:srgbClr val="ffffff"/>
                </a:solidFill>
                <a:latin typeface="Calibri"/>
              </a:rPr>
              <a:t>&lt;number&gt;</a:t>
            </a:fld>
            <a:endParaRPr/>
          </a:p>
        </p:txBody>
      </p:sp>
      <p:pic>
        <p:nvPicPr>
          <p:cNvPr descr="" id="226" name="Afbeelding 2"/>
          <p:cNvPicPr/>
          <p:nvPr/>
        </p:nvPicPr>
        <p:blipFill>
          <a:blip r:embed="rId1"/>
          <a:stretch>
            <a:fillRect/>
          </a:stretch>
        </p:blipFill>
        <p:spPr>
          <a:xfrm>
            <a:off x="24120" y="0"/>
            <a:ext cx="1451160" cy="1124280"/>
          </a:xfrm>
          <a:prstGeom prst="rect">
            <a:avLst/>
          </a:prstGeom>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TextShape 1"/>
          <p:cNvSpPr txBox="1"/>
          <p:nvPr/>
        </p:nvSpPr>
        <p:spPr>
          <a:xfrm>
            <a:off x="428760" y="0"/>
            <a:ext cx="7714800" cy="999720"/>
          </a:xfrm>
          <a:prstGeom prst="rect">
            <a:avLst/>
          </a:prstGeom>
        </p:spPr>
        <p:txBody>
          <a:bodyPr anchor="ctr"/>
          <a:p>
            <a:pPr algn="ctr">
              <a:lnSpc>
                <a:spcPct val="100000"/>
              </a:lnSpc>
            </a:pPr>
            <a:r>
              <a:rPr lang="nl-NL" sz="3200">
                <a:solidFill>
                  <a:srgbClr val="ffffff"/>
                </a:solidFill>
                <a:latin typeface="Calibri"/>
              </a:rPr>
              <a:t>Financiële Zaken 2014-2017 </a:t>
            </a:r>
            <a:r>
              <a:rPr lang="nl-NL" sz="3200">
                <a:solidFill>
                  <a:srgbClr val="ffffff"/>
                </a:solidFill>
                <a:latin typeface="Calibri"/>
              </a:rPr>
              <a:t>
</a:t>
            </a:r>
            <a:endParaRPr/>
          </a:p>
        </p:txBody>
      </p:sp>
      <p:sp>
        <p:nvSpPr>
          <p:cNvPr id="228" name="TextShape 2"/>
          <p:cNvSpPr txBox="1"/>
          <p:nvPr/>
        </p:nvSpPr>
        <p:spPr>
          <a:xfrm>
            <a:off x="457200" y="1600200"/>
            <a:ext cx="8362800" cy="4900320"/>
          </a:xfrm>
          <a:prstGeom prst="rect">
            <a:avLst/>
          </a:prstGeom>
        </p:spPr>
        <p:txBody>
          <a:bodyPr/>
          <a:p>
            <a:pPr>
              <a:lnSpc>
                <a:spcPct val="100000"/>
              </a:lnSpc>
              <a:buBlip>
                <a:blip r:embed="rId1"/>
              </a:buBlip>
            </a:pPr>
            <a:r>
              <a:rPr lang="nl-NL" sz="2400">
                <a:solidFill>
                  <a:srgbClr val="ffffff"/>
                </a:solidFill>
                <a:latin typeface="Calibri"/>
              </a:rPr>
              <a:t>Het vaststellen en uitvoeren van het contributiebeleid.</a:t>
            </a:r>
            <a:endParaRPr/>
          </a:p>
          <a:p>
            <a:pPr>
              <a:lnSpc>
                <a:spcPct val="100000"/>
              </a:lnSpc>
              <a:buBlip>
                <a:blip r:embed="rId2"/>
              </a:buBlip>
            </a:pPr>
            <a:r>
              <a:rPr lang="nl-NL" sz="2400">
                <a:solidFill>
                  <a:srgbClr val="ffffff"/>
                </a:solidFill>
                <a:latin typeface="Calibri"/>
              </a:rPr>
              <a:t>Het opstellen van een procedure  voor facturering en inning van sponsorbedragen. </a:t>
            </a:r>
            <a:endParaRPr/>
          </a:p>
          <a:p>
            <a:pPr>
              <a:lnSpc>
                <a:spcPct val="100000"/>
              </a:lnSpc>
              <a:buBlip>
                <a:blip r:embed="rId3"/>
              </a:buBlip>
            </a:pPr>
            <a:r>
              <a:rPr lang="nl-NL" sz="2400">
                <a:solidFill>
                  <a:srgbClr val="ffffff"/>
                </a:solidFill>
                <a:latin typeface="Calibri"/>
              </a:rPr>
              <a:t>Het maximaal gebruik maken van subsidies en kortingen door het opzetten van projecten en samenwerkingsverbanden. </a:t>
            </a:r>
            <a:endParaRPr/>
          </a:p>
          <a:p>
            <a:pPr>
              <a:lnSpc>
                <a:spcPct val="100000"/>
              </a:lnSpc>
              <a:buBlip>
                <a:blip r:embed="rId4"/>
              </a:buBlip>
            </a:pPr>
            <a:r>
              <a:rPr lang="nl-NL" sz="2400">
                <a:solidFill>
                  <a:srgbClr val="ffffff"/>
                </a:solidFill>
                <a:latin typeface="Calibri"/>
              </a:rPr>
              <a:t>Een onderzoek instellen naar de mogelijke financiële voordelen van een Stichting Sportaccommodatie SVW ’27.</a:t>
            </a:r>
            <a:endParaRPr/>
          </a:p>
          <a:p>
            <a:pPr>
              <a:lnSpc>
                <a:spcPct val="100000"/>
              </a:lnSpc>
              <a:buBlip>
                <a:blip r:embed="rId5"/>
              </a:buBlip>
            </a:pPr>
            <a:r>
              <a:rPr lang="nl-NL" sz="2400">
                <a:solidFill>
                  <a:srgbClr val="ffffff"/>
                </a:solidFill>
                <a:latin typeface="Calibri"/>
              </a:rPr>
              <a:t>Beloningen en vrijwilligersvergoedingen optimaliseren en standaardiseren.</a:t>
            </a:r>
            <a:endParaRPr/>
          </a:p>
          <a:p>
            <a:pPr>
              <a:lnSpc>
                <a:spcPct val="100000"/>
              </a:lnSpc>
            </a:pPr>
            <a:endParaRPr/>
          </a:p>
          <a:p>
            <a:pPr>
              <a:lnSpc>
                <a:spcPct val="100000"/>
              </a:lnSpc>
            </a:pPr>
            <a:endParaRPr/>
          </a:p>
          <a:p>
            <a:pPr>
              <a:lnSpc>
                <a:spcPct val="100000"/>
              </a:lnSpc>
            </a:pPr>
            <a:r>
              <a:rPr lang="nl-NL" sz="3200">
                <a:solidFill>
                  <a:srgbClr val="ffffff"/>
                </a:solidFill>
                <a:latin typeface="Calibri"/>
              </a:rPr>
              <a:t> </a:t>
            </a:r>
            <a:endParaRPr/>
          </a:p>
          <a:p>
            <a:pPr>
              <a:lnSpc>
                <a:spcPct val="100000"/>
              </a:lnSpc>
            </a:pPr>
            <a:endParaRPr/>
          </a:p>
        </p:txBody>
      </p:sp>
      <p:sp>
        <p:nvSpPr>
          <p:cNvPr id="229" name="TextShape 3"/>
          <p:cNvSpPr txBox="1"/>
          <p:nvPr/>
        </p:nvSpPr>
        <p:spPr>
          <a:xfrm>
            <a:off x="0" y="0"/>
            <a:ext cx="-11796840" cy="-11796840"/>
          </a:xfrm>
          <a:prstGeom prst="rect">
            <a:avLst/>
          </a:prstGeom>
        </p:spPr>
        <p:txBody>
          <a:bodyPr bIns="45000" lIns="90000" rIns="90000" tIns="45000"/>
          <a:p>
            <a:pPr>
              <a:lnSpc>
                <a:spcPct val="100000"/>
              </a:lnSpc>
            </a:pPr>
            <a:fld id="{A101C191-B161-4111-B1E1-F19171F141D1}" type="slidenum">
              <a:rPr lang="nl-NL">
                <a:solidFill>
                  <a:srgbClr val="ffffff"/>
                </a:solidFill>
                <a:latin typeface="Calibri"/>
              </a:rPr>
              <a:t>&lt;number&gt;</a:t>
            </a:fld>
            <a:endParaRPr/>
          </a:p>
        </p:txBody>
      </p:sp>
      <p:pic>
        <p:nvPicPr>
          <p:cNvPr descr="" id="230" name="Afbeelding 4"/>
          <p:cNvPicPr/>
          <p:nvPr/>
        </p:nvPicPr>
        <p:blipFill>
          <a:blip r:embed="rId6"/>
          <a:stretch>
            <a:fillRect/>
          </a:stretch>
        </p:blipFill>
        <p:spPr>
          <a:xfrm>
            <a:off x="7560" y="18000"/>
            <a:ext cx="1611720" cy="1034280"/>
          </a:xfrm>
          <a:prstGeom prst="rect">
            <a:avLst/>
          </a:prstGeom>
        </p:spPr>
      </p:pic>
    </p:spTree>
  </p:cSld>
  <p:transition>
    <p:wipe dir="l"/>
  </p:transition>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TextShape 1"/>
          <p:cNvSpPr txBox="1"/>
          <p:nvPr/>
        </p:nvSpPr>
        <p:spPr>
          <a:xfrm>
            <a:off x="428760" y="0"/>
            <a:ext cx="7714800" cy="999720"/>
          </a:xfrm>
          <a:prstGeom prst="rect">
            <a:avLst/>
          </a:prstGeom>
        </p:spPr>
        <p:txBody>
          <a:bodyPr anchor="ctr"/>
          <a:p>
            <a:pPr algn="ctr">
              <a:lnSpc>
                <a:spcPct val="100000"/>
              </a:lnSpc>
            </a:pPr>
            <a:r>
              <a:rPr lang="nl-NL" sz="3200">
                <a:solidFill>
                  <a:srgbClr val="ffffff"/>
                </a:solidFill>
                <a:latin typeface="Calibri"/>
              </a:rPr>
              <a:t>Voetbalzaken 2014-2017 </a:t>
            </a:r>
            <a:r>
              <a:rPr lang="nl-NL" sz="3200">
                <a:solidFill>
                  <a:srgbClr val="ffffff"/>
                </a:solidFill>
                <a:latin typeface="Calibri"/>
              </a:rPr>
              <a:t>
</a:t>
            </a:r>
            <a:endParaRPr/>
          </a:p>
        </p:txBody>
      </p:sp>
      <p:sp>
        <p:nvSpPr>
          <p:cNvPr id="232" name="TextShape 2"/>
          <p:cNvSpPr txBox="1"/>
          <p:nvPr/>
        </p:nvSpPr>
        <p:spPr>
          <a:xfrm>
            <a:off x="457200" y="1600200"/>
            <a:ext cx="8362800" cy="4900320"/>
          </a:xfrm>
          <a:prstGeom prst="rect">
            <a:avLst/>
          </a:prstGeom>
        </p:spPr>
        <p:txBody>
          <a:bodyPr/>
          <a:p>
            <a:pPr>
              <a:lnSpc>
                <a:spcPct val="100000"/>
              </a:lnSpc>
              <a:buBlip>
                <a:blip r:embed="rId1"/>
              </a:buBlip>
            </a:pPr>
            <a:r>
              <a:rPr lang="nl-NL" sz="2400">
                <a:solidFill>
                  <a:srgbClr val="ffffff"/>
                </a:solidFill>
                <a:latin typeface="Calibri"/>
              </a:rPr>
              <a:t>Een plan maken voor werving van nieuwe leden.</a:t>
            </a:r>
            <a:endParaRPr/>
          </a:p>
          <a:p>
            <a:pPr>
              <a:lnSpc>
                <a:spcPct val="100000"/>
              </a:lnSpc>
              <a:buBlip>
                <a:blip r:embed="rId2"/>
              </a:buBlip>
            </a:pPr>
            <a:r>
              <a:rPr lang="nl-NL" sz="2400">
                <a:solidFill>
                  <a:srgbClr val="ffffff"/>
                </a:solidFill>
                <a:latin typeface="Calibri"/>
              </a:rPr>
              <a:t>Welkomstmail voor  nieuwe leden, ouders  en vrijwilligers met : </a:t>
            </a:r>
            <a:endParaRPr/>
          </a:p>
          <a:p>
            <a:pPr lvl="1">
              <a:lnSpc>
                <a:spcPct val="100000"/>
              </a:lnSpc>
              <a:buSzPct val="130000"/>
              <a:buFont charset="2" typeface="Wingdings"/>
              <a:buChar char=""/>
            </a:pPr>
            <a:r>
              <a:rPr lang="nl-NL" sz="2400">
                <a:solidFill>
                  <a:srgbClr val="ffffff"/>
                </a:solidFill>
                <a:latin typeface="Calibri"/>
              </a:rPr>
              <a:t>Afspraken  ( evt. in combinatie met gedragscodes ).</a:t>
            </a:r>
            <a:endParaRPr/>
          </a:p>
          <a:p>
            <a:pPr lvl="1">
              <a:lnSpc>
                <a:spcPct val="100000"/>
              </a:lnSpc>
              <a:buSzPct val="130000"/>
              <a:buFont charset="2" typeface="Wingdings"/>
              <a:buChar char=""/>
            </a:pPr>
            <a:r>
              <a:rPr lang="nl-NL" sz="2400">
                <a:solidFill>
                  <a:srgbClr val="ffffff"/>
                </a:solidFill>
                <a:latin typeface="Calibri"/>
              </a:rPr>
              <a:t>Vraag naar eigen competenties/ vaardigheden en / of van ouders.</a:t>
            </a:r>
            <a:endParaRPr/>
          </a:p>
          <a:p>
            <a:pPr>
              <a:lnSpc>
                <a:spcPct val="100000"/>
              </a:lnSpc>
              <a:buBlip>
                <a:blip r:embed="rId3"/>
              </a:buBlip>
            </a:pPr>
            <a:r>
              <a:rPr lang="nl-NL" sz="2400">
                <a:solidFill>
                  <a:srgbClr val="ffffff"/>
                </a:solidFill>
                <a:latin typeface="Calibri"/>
              </a:rPr>
              <a:t>Samenwerking voetbalzaken met GZM en / of Vrienden van SVW intensiveren.</a:t>
            </a:r>
            <a:endParaRPr/>
          </a:p>
          <a:p>
            <a:pPr>
              <a:lnSpc>
                <a:spcPct val="100000"/>
              </a:lnSpc>
              <a:buBlip>
                <a:blip r:embed="rId4"/>
              </a:buBlip>
            </a:pPr>
            <a:r>
              <a:rPr lang="nl-NL" sz="2400">
                <a:solidFill>
                  <a:srgbClr val="ffffff"/>
                </a:solidFill>
                <a:latin typeface="Calibri"/>
              </a:rPr>
              <a:t>Interne scouting bij  niet-selectieteams opzetten.</a:t>
            </a:r>
            <a:endParaRPr/>
          </a:p>
          <a:p>
            <a:pPr>
              <a:lnSpc>
                <a:spcPct val="100000"/>
              </a:lnSpc>
              <a:buBlip>
                <a:blip r:embed="rId5"/>
              </a:buBlip>
            </a:pPr>
            <a:r>
              <a:rPr lang="nl-NL" sz="2400">
                <a:solidFill>
                  <a:srgbClr val="ffffff"/>
                </a:solidFill>
                <a:latin typeface="Calibri"/>
              </a:rPr>
              <a:t>Draaiboeken voor evenementen die bijdragen aan de ( kantine) omzet en binding aan SVW’27 samenstellen (schoolvoetbal, junioren- en pupillentoernooien, 35+ toernooien ).</a:t>
            </a:r>
            <a:r>
              <a:rPr lang="nl-NL" sz="2400">
                <a:solidFill>
                  <a:srgbClr val="ffffff"/>
                </a:solidFill>
                <a:latin typeface="Calibri"/>
              </a:rPr>
              <a:t>
</a:t>
            </a:r>
            <a:endParaRPr/>
          </a:p>
          <a:p>
            <a:pPr>
              <a:lnSpc>
                <a:spcPct val="100000"/>
              </a:lnSpc>
            </a:pPr>
            <a:endParaRPr/>
          </a:p>
          <a:p>
            <a:pPr>
              <a:lnSpc>
                <a:spcPct val="100000"/>
              </a:lnSpc>
            </a:pPr>
            <a:endParaRPr/>
          </a:p>
          <a:p>
            <a:pPr>
              <a:lnSpc>
                <a:spcPct val="100000"/>
              </a:lnSpc>
            </a:pPr>
            <a:r>
              <a:rPr lang="nl-NL" sz="2400">
                <a:solidFill>
                  <a:srgbClr val="ffffff"/>
                </a:solidFill>
                <a:latin typeface="Calibri"/>
              </a:rPr>
              <a:t> </a:t>
            </a:r>
            <a:endParaRPr/>
          </a:p>
          <a:p>
            <a:pPr>
              <a:lnSpc>
                <a:spcPct val="100000"/>
              </a:lnSpc>
            </a:pPr>
            <a:endParaRPr/>
          </a:p>
        </p:txBody>
      </p:sp>
      <p:sp>
        <p:nvSpPr>
          <p:cNvPr id="233" name="TextShape 3"/>
          <p:cNvSpPr txBox="1"/>
          <p:nvPr/>
        </p:nvSpPr>
        <p:spPr>
          <a:xfrm>
            <a:off x="0" y="0"/>
            <a:ext cx="-11796840" cy="-11796840"/>
          </a:xfrm>
          <a:prstGeom prst="rect">
            <a:avLst/>
          </a:prstGeom>
        </p:spPr>
        <p:txBody>
          <a:bodyPr bIns="45000" lIns="90000" rIns="90000" tIns="45000"/>
          <a:p>
            <a:pPr>
              <a:lnSpc>
                <a:spcPct val="100000"/>
              </a:lnSpc>
            </a:pPr>
            <a:fld id="{C131C1D1-3191-41D1-A191-8111E1F1C101}" type="slidenum">
              <a:rPr lang="nl-NL">
                <a:solidFill>
                  <a:srgbClr val="ffffff"/>
                </a:solidFill>
                <a:latin typeface="Calibri"/>
              </a:rPr>
              <a:t>&lt;number&gt;</a:t>
            </a:fld>
            <a:endParaRPr/>
          </a:p>
        </p:txBody>
      </p:sp>
      <p:pic>
        <p:nvPicPr>
          <p:cNvPr descr="" id="234" name="Afbeelding 4"/>
          <p:cNvPicPr/>
          <p:nvPr/>
        </p:nvPicPr>
        <p:blipFill>
          <a:blip r:embed="rId6"/>
          <a:stretch>
            <a:fillRect/>
          </a:stretch>
        </p:blipFill>
        <p:spPr>
          <a:xfrm>
            <a:off x="-2880" y="5400"/>
            <a:ext cx="2126160" cy="1046880"/>
          </a:xfrm>
          <a:prstGeom prst="rect">
            <a:avLst/>
          </a:prstGeom>
        </p:spPr>
      </p:pic>
    </p:spTree>
  </p:cSld>
  <p:transition>
    <p:wipe dir="l"/>
  </p:transition>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467640" y="0"/>
            <a:ext cx="7675920" cy="999720"/>
          </a:xfrm>
          <a:prstGeom prst="rect">
            <a:avLst/>
          </a:prstGeom>
        </p:spPr>
        <p:txBody>
          <a:bodyPr anchor="ctr"/>
          <a:p>
            <a:pPr algn="ctr">
              <a:lnSpc>
                <a:spcPct val="100000"/>
              </a:lnSpc>
            </a:pPr>
            <a:r>
              <a:rPr lang="nl-NL" sz="3200">
                <a:solidFill>
                  <a:srgbClr val="ffffff"/>
                </a:solidFill>
                <a:latin typeface="Calibri"/>
              </a:rPr>
              <a:t>Voetbaltechnische zaken 2014-2017 </a:t>
            </a:r>
            <a:r>
              <a:rPr lang="nl-NL" sz="3200">
                <a:solidFill>
                  <a:srgbClr val="ffffff"/>
                </a:solidFill>
                <a:latin typeface="Calibri"/>
              </a:rPr>
              <a:t>
</a:t>
            </a:r>
            <a:endParaRPr/>
          </a:p>
        </p:txBody>
      </p:sp>
      <p:sp>
        <p:nvSpPr>
          <p:cNvPr id="236" name="TextShape 2"/>
          <p:cNvSpPr txBox="1"/>
          <p:nvPr/>
        </p:nvSpPr>
        <p:spPr>
          <a:xfrm>
            <a:off x="457200" y="1196640"/>
            <a:ext cx="8362800" cy="5524200"/>
          </a:xfrm>
          <a:prstGeom prst="rect">
            <a:avLst/>
          </a:prstGeom>
        </p:spPr>
        <p:txBody>
          <a:bodyPr/>
          <a:p>
            <a:pPr>
              <a:lnSpc>
                <a:spcPct val="100000"/>
              </a:lnSpc>
              <a:buBlip>
                <a:blip r:embed="rId1"/>
              </a:buBlip>
            </a:pPr>
            <a:r>
              <a:rPr lang="nl-NL" sz="1600">
                <a:solidFill>
                  <a:srgbClr val="ffffff"/>
                </a:solidFill>
                <a:latin typeface="Calibri"/>
              </a:rPr>
              <a:t>Definiëren van een vereniging technisch beleid dat continuïteit en transparantie biedt en zijn basis vindt in het huidige jeugdopleidingsplan.</a:t>
            </a:r>
            <a:endParaRPr/>
          </a:p>
          <a:p>
            <a:pPr>
              <a:lnSpc>
                <a:spcPct val="100000"/>
              </a:lnSpc>
              <a:buBlip>
                <a:blip r:embed="rId2"/>
              </a:buBlip>
            </a:pPr>
            <a:r>
              <a:rPr lang="nl-NL" sz="1600">
                <a:solidFill>
                  <a:srgbClr val="ffffff"/>
                </a:solidFill>
                <a:latin typeface="Calibri"/>
              </a:rPr>
              <a:t>Continu de kwaliteit verbeteren van de jeugdopleiding zodat het imago van de SVW Voetbalschool een begrip wordt in de regio.</a:t>
            </a:r>
            <a:endParaRPr/>
          </a:p>
          <a:p>
            <a:pPr>
              <a:lnSpc>
                <a:spcPct val="100000"/>
              </a:lnSpc>
              <a:buBlip>
                <a:blip r:embed="rId3"/>
              </a:buBlip>
            </a:pPr>
            <a:r>
              <a:rPr lang="nl-NL" sz="1600">
                <a:solidFill>
                  <a:srgbClr val="ffffff"/>
                </a:solidFill>
                <a:latin typeface="Calibri"/>
              </a:rPr>
              <a:t>De kloof tussen selecties en de “rest van de vereniging”  verkleinen.</a:t>
            </a:r>
            <a:endParaRPr/>
          </a:p>
          <a:p>
            <a:pPr>
              <a:lnSpc>
                <a:spcPct val="100000"/>
              </a:lnSpc>
              <a:buBlip>
                <a:blip r:embed="rId4"/>
              </a:buBlip>
            </a:pPr>
            <a:r>
              <a:rPr lang="nl-NL" sz="1600">
                <a:solidFill>
                  <a:srgbClr val="ffffff"/>
                </a:solidFill>
                <a:latin typeface="Calibri"/>
              </a:rPr>
              <a:t>De kennis en ervaring die wordt opgedaan uit de voetbalschool gedachte verder uit te rollen naar de niet-selectie teams.</a:t>
            </a:r>
            <a:endParaRPr/>
          </a:p>
          <a:p>
            <a:pPr>
              <a:lnSpc>
                <a:spcPct val="100000"/>
              </a:lnSpc>
              <a:buBlip>
                <a:blip r:embed="rId5"/>
              </a:buBlip>
            </a:pPr>
            <a:r>
              <a:rPr lang="nl-NL" sz="1600">
                <a:solidFill>
                  <a:srgbClr val="ffffff"/>
                </a:solidFill>
                <a:latin typeface="Calibri"/>
              </a:rPr>
              <a:t>Het opwaarderen van het huidige jeugdopleidingsplan in overleg met Voetbalzaken.</a:t>
            </a:r>
            <a:endParaRPr/>
          </a:p>
          <a:p>
            <a:pPr>
              <a:lnSpc>
                <a:spcPct val="100000"/>
              </a:lnSpc>
              <a:buBlip>
                <a:blip r:embed="rId6"/>
              </a:buBlip>
            </a:pPr>
            <a:r>
              <a:rPr lang="nl-NL" sz="1600">
                <a:solidFill>
                  <a:srgbClr val="ffffff"/>
                </a:solidFill>
                <a:latin typeface="Calibri"/>
              </a:rPr>
              <a:t>Het verder onder de aandacht brengen van de doelstellingen van het jeugdopleidingsplan</a:t>
            </a:r>
            <a:endParaRPr/>
          </a:p>
          <a:p>
            <a:pPr>
              <a:lnSpc>
                <a:spcPct val="100000"/>
              </a:lnSpc>
              <a:buBlip>
                <a:blip r:embed="rId7"/>
              </a:buBlip>
            </a:pPr>
            <a:r>
              <a:rPr lang="nl-NL" sz="1600">
                <a:solidFill>
                  <a:srgbClr val="ffffff"/>
                </a:solidFill>
                <a:latin typeface="Calibri"/>
              </a:rPr>
              <a:t>Onze jeugd laten presteren op het hoogst mogelijk niveau waardoor ze snel kunnen aansluiten bij onze hoofdmacht en op termijn een permanente en significante bijdrage kunnen leveren aan de beoogde prestaties van onze hoofdselectie.</a:t>
            </a:r>
            <a:endParaRPr/>
          </a:p>
          <a:p>
            <a:pPr>
              <a:lnSpc>
                <a:spcPct val="100000"/>
              </a:lnSpc>
              <a:buBlip>
                <a:blip r:embed="rId8"/>
              </a:buBlip>
            </a:pPr>
            <a:r>
              <a:rPr lang="nl-NL" sz="1600">
                <a:solidFill>
                  <a:srgbClr val="ffffff"/>
                </a:solidFill>
                <a:latin typeface="Calibri"/>
              </a:rPr>
              <a:t>Het definiëren van een beleidsplan rondom de hoofdselectie, waardoor transparantie en continuïteit kan worden gegarandeerd betreffende de faciliteiten de beoogde prestaties op de lange termijn ondersteunt.</a:t>
            </a:r>
            <a:endParaRPr/>
          </a:p>
          <a:p>
            <a:pPr>
              <a:lnSpc>
                <a:spcPct val="100000"/>
              </a:lnSpc>
              <a:buBlip>
                <a:blip r:embed="rId9"/>
              </a:buBlip>
            </a:pPr>
            <a:r>
              <a:rPr lang="nl-NL" sz="1600">
                <a:solidFill>
                  <a:srgbClr val="ffffff"/>
                </a:solidFill>
                <a:latin typeface="Calibri"/>
              </a:rPr>
              <a:t>Continuering van de 3-sterren samenwerking met AZ. AZ heeft verdergaande ambities om het voetbal niveau op een hoger plan te brengen in de regio in de breedste zin van het woord. Als 3-sterren samenwerking partner van AZ blijven wij deze ambities volgen</a:t>
            </a:r>
            <a:endParaRPr/>
          </a:p>
          <a:p>
            <a:pPr>
              <a:lnSpc>
                <a:spcPct val="100000"/>
              </a:lnSpc>
              <a:buBlip>
                <a:blip r:embed="rId10"/>
              </a:buBlip>
            </a:pPr>
            <a:r>
              <a:rPr lang="nl-NL" sz="1600">
                <a:solidFill>
                  <a:srgbClr val="ffffff"/>
                </a:solidFill>
                <a:latin typeface="Calibri"/>
              </a:rPr>
              <a:t>Verbeteren van de samenwerking tussen de selectietrainers onderling (onze betaalde medewerkers) zodat er een betere samenhang ontstaat in onze voetbalopleiding</a:t>
            </a:r>
            <a:endParaRPr/>
          </a:p>
          <a:p>
            <a:pPr>
              <a:lnSpc>
                <a:spcPct val="100000"/>
              </a:lnSpc>
            </a:pPr>
            <a:endParaRPr/>
          </a:p>
          <a:p>
            <a:pPr>
              <a:lnSpc>
                <a:spcPct val="100000"/>
              </a:lnSpc>
            </a:pPr>
            <a:r>
              <a:rPr lang="nl-NL" sz="1600">
                <a:solidFill>
                  <a:srgbClr val="ffffff"/>
                </a:solidFill>
                <a:latin typeface="Calibri"/>
              </a:rPr>
              <a:t> </a:t>
            </a:r>
            <a:endParaRPr/>
          </a:p>
          <a:p>
            <a:pPr>
              <a:lnSpc>
                <a:spcPct val="100000"/>
              </a:lnSpc>
            </a:pPr>
            <a:endParaRPr/>
          </a:p>
        </p:txBody>
      </p:sp>
      <p:sp>
        <p:nvSpPr>
          <p:cNvPr id="237" name="TextShape 3"/>
          <p:cNvSpPr txBox="1"/>
          <p:nvPr/>
        </p:nvSpPr>
        <p:spPr>
          <a:xfrm>
            <a:off x="0" y="0"/>
            <a:ext cx="-11796840" cy="-11796840"/>
          </a:xfrm>
          <a:prstGeom prst="rect">
            <a:avLst/>
          </a:prstGeom>
        </p:spPr>
        <p:txBody>
          <a:bodyPr bIns="45000" lIns="90000" rIns="90000" tIns="45000"/>
          <a:p>
            <a:pPr>
              <a:lnSpc>
                <a:spcPct val="100000"/>
              </a:lnSpc>
            </a:pPr>
            <a:fld id="{21C10141-31D1-4191-9121-51A191B1A1E1}" type="slidenum">
              <a:rPr lang="nl-NL">
                <a:solidFill>
                  <a:srgbClr val="ffffff"/>
                </a:solidFill>
                <a:latin typeface="Calibri"/>
              </a:rPr>
              <a:t>&lt;number&gt;</a:t>
            </a:fld>
            <a:endParaRPr/>
          </a:p>
        </p:txBody>
      </p:sp>
      <p:pic>
        <p:nvPicPr>
          <p:cNvPr descr="" id="238" name="Afbeelding 4"/>
          <p:cNvPicPr/>
          <p:nvPr/>
        </p:nvPicPr>
        <p:blipFill>
          <a:blip r:embed="rId11"/>
          <a:stretch>
            <a:fillRect/>
          </a:stretch>
        </p:blipFill>
        <p:spPr>
          <a:xfrm>
            <a:off x="0" y="0"/>
            <a:ext cx="1331280" cy="1052280"/>
          </a:xfrm>
          <a:prstGeom prst="rect">
            <a:avLst/>
          </a:prstGeom>
        </p:spPr>
      </p:pic>
    </p:spTree>
  </p:cSld>
  <p:transition>
    <p:wipe dir="l"/>
  </p:transition>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428760" y="0"/>
            <a:ext cx="7714800" cy="999720"/>
          </a:xfrm>
          <a:prstGeom prst="rect">
            <a:avLst/>
          </a:prstGeom>
        </p:spPr>
        <p:txBody>
          <a:bodyPr anchor="ctr"/>
          <a:p>
            <a:pPr algn="ctr">
              <a:lnSpc>
                <a:spcPct val="100000"/>
              </a:lnSpc>
            </a:pPr>
            <a:r>
              <a:rPr lang="nl-NL" sz="3200">
                <a:solidFill>
                  <a:srgbClr val="ffffff"/>
                </a:solidFill>
                <a:latin typeface="Calibri"/>
              </a:rPr>
              <a:t>Horeca 2014-2017 </a:t>
            </a:r>
            <a:r>
              <a:rPr lang="nl-NL" sz="3200">
                <a:solidFill>
                  <a:srgbClr val="ffffff"/>
                </a:solidFill>
                <a:latin typeface="Calibri"/>
              </a:rPr>
              <a:t>
</a:t>
            </a:r>
            <a:endParaRPr/>
          </a:p>
        </p:txBody>
      </p:sp>
      <p:sp>
        <p:nvSpPr>
          <p:cNvPr id="240" name="TextShape 2"/>
          <p:cNvSpPr txBox="1"/>
          <p:nvPr/>
        </p:nvSpPr>
        <p:spPr>
          <a:xfrm>
            <a:off x="457200" y="1124640"/>
            <a:ext cx="8362800" cy="5976360"/>
          </a:xfrm>
          <a:prstGeom prst="rect">
            <a:avLst/>
          </a:prstGeom>
        </p:spPr>
        <p:txBody>
          <a:bodyPr/>
          <a:p>
            <a:pPr>
              <a:lnSpc>
                <a:spcPct val="100000"/>
              </a:lnSpc>
              <a:buBlip>
                <a:blip r:embed="rId1"/>
              </a:buBlip>
            </a:pPr>
            <a:r>
              <a:rPr lang="nl-NL" sz="1600">
                <a:solidFill>
                  <a:srgbClr val="ffffff"/>
                </a:solidFill>
                <a:latin typeface="Calibri"/>
              </a:rPr>
              <a:t>Ontplooien van wekelijks terugkerende activiteiten op iedere avond (ma t/m do), waardoor het financieel verantwoord is elke avond open te zijn</a:t>
            </a:r>
            <a:endParaRPr/>
          </a:p>
          <a:p>
            <a:pPr>
              <a:lnSpc>
                <a:spcPct val="100000"/>
              </a:lnSpc>
              <a:buBlip>
                <a:blip r:embed="rId2"/>
              </a:buBlip>
            </a:pPr>
            <a:r>
              <a:rPr lang="nl-NL" sz="1600">
                <a:solidFill>
                  <a:srgbClr val="ffffff"/>
                </a:solidFill>
                <a:latin typeface="Calibri"/>
              </a:rPr>
              <a:t>Ontplooien van periodiek terugkerende activiteiten op de vrijdagavond</a:t>
            </a:r>
            <a:endParaRPr/>
          </a:p>
          <a:p>
            <a:pPr>
              <a:lnSpc>
                <a:spcPct val="100000"/>
              </a:lnSpc>
              <a:buBlip>
                <a:blip r:embed="rId3"/>
              </a:buBlip>
            </a:pPr>
            <a:r>
              <a:rPr lang="nl-NL" sz="1600">
                <a:solidFill>
                  <a:srgbClr val="ffffff"/>
                </a:solidFill>
                <a:latin typeface="Calibri"/>
              </a:rPr>
              <a:t>Extra omzet genereren door:</a:t>
            </a:r>
            <a:endParaRPr/>
          </a:p>
          <a:p>
            <a:pPr lvl="1">
              <a:lnSpc>
                <a:spcPct val="100000"/>
              </a:lnSpc>
              <a:buSzPct val="130000"/>
              <a:buFont charset="2" typeface="Wingdings"/>
              <a:buChar char=""/>
            </a:pPr>
            <a:r>
              <a:rPr lang="nl-NL" sz="1600">
                <a:solidFill>
                  <a:srgbClr val="ffffff"/>
                </a:solidFill>
                <a:latin typeface="Calibri"/>
              </a:rPr>
              <a:t>Elke avond een vaste activiteit.</a:t>
            </a:r>
            <a:endParaRPr/>
          </a:p>
          <a:p>
            <a:pPr lvl="1">
              <a:lnSpc>
                <a:spcPct val="100000"/>
              </a:lnSpc>
              <a:buSzPct val="130000"/>
              <a:buFont charset="2" typeface="Wingdings"/>
              <a:buChar char=""/>
            </a:pPr>
            <a:r>
              <a:rPr lang="nl-NL" sz="1600">
                <a:solidFill>
                  <a:srgbClr val="ffffff"/>
                </a:solidFill>
                <a:latin typeface="Calibri"/>
              </a:rPr>
              <a:t>Meer terugkerende periodieke evenementen.</a:t>
            </a:r>
            <a:endParaRPr/>
          </a:p>
          <a:p>
            <a:pPr lvl="1">
              <a:lnSpc>
                <a:spcPct val="100000"/>
              </a:lnSpc>
              <a:buSzPct val="130000"/>
              <a:buFont charset="2" typeface="Wingdings"/>
              <a:buChar char=""/>
            </a:pPr>
            <a:r>
              <a:rPr lang="nl-NL" sz="1600">
                <a:solidFill>
                  <a:srgbClr val="ffffff"/>
                </a:solidFill>
                <a:latin typeface="Calibri"/>
              </a:rPr>
              <a:t>Kansen zoeken in het assortiment.</a:t>
            </a:r>
            <a:endParaRPr/>
          </a:p>
          <a:p>
            <a:pPr>
              <a:lnSpc>
                <a:spcPct val="100000"/>
              </a:lnSpc>
              <a:buBlip>
                <a:blip r:embed="rId4"/>
              </a:buBlip>
            </a:pPr>
            <a:r>
              <a:rPr lang="nl-NL" sz="1600">
                <a:solidFill>
                  <a:srgbClr val="ffffff"/>
                </a:solidFill>
                <a:latin typeface="Calibri"/>
              </a:rPr>
              <a:t>Kosten beter inzichtelijk krijgen en verlagen door:</a:t>
            </a:r>
            <a:endParaRPr/>
          </a:p>
          <a:p>
            <a:pPr lvl="1">
              <a:lnSpc>
                <a:spcPct val="100000"/>
              </a:lnSpc>
              <a:buSzPct val="130000"/>
              <a:buFont charset="2" typeface="Wingdings"/>
              <a:buChar char=""/>
            </a:pPr>
            <a:r>
              <a:rPr lang="nl-NL" sz="1600">
                <a:solidFill>
                  <a:srgbClr val="ffffff"/>
                </a:solidFill>
                <a:latin typeface="Calibri"/>
              </a:rPr>
              <a:t>Een Balansprogramma maken waardoor financiële  lekkage in kaart gebracht kan worden.</a:t>
            </a:r>
            <a:endParaRPr/>
          </a:p>
          <a:p>
            <a:pPr lvl="1">
              <a:lnSpc>
                <a:spcPct val="100000"/>
              </a:lnSpc>
              <a:buSzPct val="130000"/>
              <a:buFont charset="2" typeface="Wingdings"/>
              <a:buChar char=""/>
            </a:pPr>
            <a:r>
              <a:rPr lang="nl-NL" sz="1600">
                <a:solidFill>
                  <a:srgbClr val="ffffff"/>
                </a:solidFill>
                <a:latin typeface="Calibri"/>
              </a:rPr>
              <a:t>Kosten boeken op de juiste TBV waardoor bewustwording gecreëerd wordt</a:t>
            </a:r>
            <a:endParaRPr/>
          </a:p>
          <a:p>
            <a:pPr lvl="1">
              <a:lnSpc>
                <a:spcPct val="100000"/>
              </a:lnSpc>
              <a:buSzPct val="130000"/>
              <a:buFont charset="2" typeface="Wingdings"/>
              <a:buChar char=""/>
            </a:pPr>
            <a:r>
              <a:rPr lang="nl-NL" sz="1600">
                <a:solidFill>
                  <a:srgbClr val="ffffff"/>
                </a:solidFill>
                <a:latin typeface="Calibri"/>
              </a:rPr>
              <a:t>Sponsoren zoeken die bepaalde kostenposten in natura willen sponsoren.</a:t>
            </a:r>
            <a:endParaRPr/>
          </a:p>
          <a:p>
            <a:pPr lvl="1">
              <a:lnSpc>
                <a:spcPct val="100000"/>
              </a:lnSpc>
              <a:buSzPct val="130000"/>
              <a:buFont charset="2" typeface="Wingdings"/>
              <a:buChar char=""/>
            </a:pPr>
            <a:r>
              <a:rPr lang="nl-NL" sz="1600">
                <a:solidFill>
                  <a:srgbClr val="ffffff"/>
                </a:solidFill>
                <a:latin typeface="Calibri"/>
              </a:rPr>
              <a:t>Onderhandelen met leveranciers over kortingen.</a:t>
            </a:r>
            <a:endParaRPr/>
          </a:p>
          <a:p>
            <a:pPr>
              <a:lnSpc>
                <a:spcPct val="100000"/>
              </a:lnSpc>
              <a:buBlip>
                <a:blip r:embed="rId5"/>
              </a:buBlip>
            </a:pPr>
            <a:r>
              <a:rPr lang="nl-NL" sz="1600">
                <a:solidFill>
                  <a:srgbClr val="ffffff"/>
                </a:solidFill>
                <a:latin typeface="Calibri"/>
              </a:rPr>
              <a:t>Kantine beschikbaar stellen voor sponsoren, cursussen, themadagen, ouderenbewegingen zoals KBO, kinderopvang etc.</a:t>
            </a:r>
            <a:endParaRPr/>
          </a:p>
          <a:p>
            <a:pPr>
              <a:lnSpc>
                <a:spcPct val="100000"/>
              </a:lnSpc>
              <a:buBlip>
                <a:blip r:embed="rId6"/>
              </a:buBlip>
            </a:pPr>
            <a:r>
              <a:rPr lang="nl-NL" sz="1600">
                <a:solidFill>
                  <a:srgbClr val="ffffff"/>
                </a:solidFill>
                <a:latin typeface="Calibri"/>
              </a:rPr>
              <a:t>Blijven werven van vrijwilligers waardoor er geen betaalde functies gecreëerd hoeven worden.</a:t>
            </a:r>
            <a:endParaRPr/>
          </a:p>
          <a:p>
            <a:pPr>
              <a:lnSpc>
                <a:spcPct val="100000"/>
              </a:lnSpc>
              <a:buBlip>
                <a:blip r:embed="rId7"/>
              </a:buBlip>
            </a:pPr>
            <a:r>
              <a:rPr lang="nl-NL" sz="1600">
                <a:solidFill>
                  <a:srgbClr val="ffffff"/>
                </a:solidFill>
                <a:latin typeface="Calibri"/>
              </a:rPr>
              <a:t>Faciliteren dat de Horeca elke avond geopend is voor haar leden door:</a:t>
            </a:r>
            <a:endParaRPr/>
          </a:p>
          <a:p>
            <a:pPr lvl="1">
              <a:lnSpc>
                <a:spcPct val="100000"/>
              </a:lnSpc>
              <a:buSzPct val="130000"/>
              <a:buFont charset="2" typeface="Wingdings"/>
              <a:buChar char=""/>
            </a:pPr>
            <a:r>
              <a:rPr lang="nl-NL" sz="1600">
                <a:solidFill>
                  <a:srgbClr val="ffffff"/>
                </a:solidFill>
                <a:latin typeface="Calibri"/>
              </a:rPr>
              <a:t>Werven van vrijwilligers die doordeweeks kantinedienst willen draaien.</a:t>
            </a:r>
            <a:endParaRPr/>
          </a:p>
          <a:p>
            <a:pPr lvl="1">
              <a:lnSpc>
                <a:spcPct val="100000"/>
              </a:lnSpc>
              <a:buSzPct val="130000"/>
              <a:buFont charset="2" typeface="Wingdings"/>
              <a:buChar char=""/>
            </a:pPr>
            <a:r>
              <a:rPr lang="nl-NL" sz="1600">
                <a:solidFill>
                  <a:srgbClr val="ffffff"/>
                </a:solidFill>
                <a:latin typeface="Calibri"/>
              </a:rPr>
              <a:t>Jeugd binden en binnen halen door meer te bieden dan alleen maar voetbal door:</a:t>
            </a:r>
            <a:endParaRPr/>
          </a:p>
          <a:p>
            <a:pPr lvl="1">
              <a:buSzPct val="130000"/>
              <a:buFont charset="2" typeface="Wingdings"/>
              <a:buChar char=""/>
            </a:pPr>
            <a:r>
              <a:rPr lang="nl-NL" sz="1600">
                <a:solidFill>
                  <a:srgbClr val="ffffff"/>
                </a:solidFill>
                <a:latin typeface="Calibri"/>
              </a:rPr>
              <a:t>Activiteiten ontwikkelen voor de jeugd, zoals FIFA toernooien, pokertoernooien.</a:t>
            </a:r>
            <a:endParaRPr/>
          </a:p>
          <a:p>
            <a:pPr lvl="1">
              <a:buSzPct val="130000"/>
              <a:buFont charset="2" typeface="Wingdings"/>
              <a:buChar char=""/>
            </a:pPr>
            <a:r>
              <a:rPr lang="nl-NL" sz="1600">
                <a:solidFill>
                  <a:srgbClr val="ffffff"/>
                </a:solidFill>
                <a:latin typeface="Calibri"/>
              </a:rPr>
              <a:t>Mogelijkheid bieden om teamavonden te organiseren</a:t>
            </a:r>
            <a:endParaRPr/>
          </a:p>
          <a:p>
            <a:pPr>
              <a:lnSpc>
                <a:spcPct val="100000"/>
              </a:lnSpc>
              <a:buBlip>
                <a:blip r:embed="rId8"/>
              </a:buBlip>
            </a:pPr>
            <a:r>
              <a:rPr lang="nl-NL" sz="1600">
                <a:solidFill>
                  <a:srgbClr val="ffffff"/>
                </a:solidFill>
                <a:latin typeface="Calibri"/>
              </a:rPr>
              <a:t> </a:t>
            </a:r>
            <a:endParaRPr/>
          </a:p>
          <a:p>
            <a:pPr>
              <a:lnSpc>
                <a:spcPct val="100000"/>
              </a:lnSpc>
            </a:pPr>
            <a:r>
              <a:rPr lang="nl-NL" sz="1600">
                <a:solidFill>
                  <a:srgbClr val="ffffff"/>
                </a:solidFill>
                <a:latin typeface="Calibri"/>
              </a:rPr>
              <a:t> </a:t>
            </a:r>
            <a:endParaRPr/>
          </a:p>
          <a:p>
            <a:pPr>
              <a:lnSpc>
                <a:spcPct val="100000"/>
              </a:lnSpc>
            </a:pPr>
            <a:endParaRPr/>
          </a:p>
        </p:txBody>
      </p:sp>
      <p:sp>
        <p:nvSpPr>
          <p:cNvPr id="241" name="TextShape 3"/>
          <p:cNvSpPr txBox="1"/>
          <p:nvPr/>
        </p:nvSpPr>
        <p:spPr>
          <a:xfrm>
            <a:off x="0" y="0"/>
            <a:ext cx="-11796840" cy="-11796840"/>
          </a:xfrm>
          <a:prstGeom prst="rect">
            <a:avLst/>
          </a:prstGeom>
        </p:spPr>
        <p:txBody>
          <a:bodyPr bIns="45000" lIns="90000" rIns="90000" tIns="45000"/>
          <a:p>
            <a:pPr>
              <a:lnSpc>
                <a:spcPct val="100000"/>
              </a:lnSpc>
            </a:pPr>
            <a:fld id="{7181E171-31A1-4101-B141-9181C1D101A1}" type="slidenum">
              <a:rPr lang="nl-NL">
                <a:solidFill>
                  <a:srgbClr val="ffffff"/>
                </a:solidFill>
                <a:latin typeface="Calibri"/>
              </a:rPr>
              <a:t>&lt;number&gt;</a:t>
            </a:fld>
            <a:endParaRPr/>
          </a:p>
        </p:txBody>
      </p:sp>
      <p:pic>
        <p:nvPicPr>
          <p:cNvPr descr="" id="242" name="Afbeelding 4"/>
          <p:cNvPicPr/>
          <p:nvPr/>
        </p:nvPicPr>
        <p:blipFill>
          <a:blip r:embed="rId9"/>
          <a:stretch>
            <a:fillRect/>
          </a:stretch>
        </p:blipFill>
        <p:spPr>
          <a:xfrm>
            <a:off x="0" y="9000"/>
            <a:ext cx="650520" cy="1019160"/>
          </a:xfrm>
          <a:prstGeom prst="rect">
            <a:avLst/>
          </a:prstGeom>
        </p:spPr>
      </p:pic>
      <p:pic>
        <p:nvPicPr>
          <p:cNvPr descr="" id="243" name="Afbeelding 5"/>
          <p:cNvPicPr/>
          <p:nvPr/>
        </p:nvPicPr>
        <p:blipFill>
          <a:blip r:embed="rId10"/>
          <a:stretch>
            <a:fillRect/>
          </a:stretch>
        </p:blipFill>
        <p:spPr>
          <a:xfrm>
            <a:off x="611640" y="6120"/>
            <a:ext cx="1656000" cy="1046160"/>
          </a:xfrm>
          <a:prstGeom prst="rect">
            <a:avLst/>
          </a:prstGeom>
        </p:spPr>
      </p:pic>
    </p:spTree>
  </p:cSld>
  <p:transition>
    <p:wipe dir="l"/>
  </p:transition>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TextShape 1"/>
          <p:cNvSpPr txBox="1"/>
          <p:nvPr/>
        </p:nvSpPr>
        <p:spPr>
          <a:xfrm>
            <a:off x="428760" y="0"/>
            <a:ext cx="7714800" cy="999720"/>
          </a:xfrm>
          <a:prstGeom prst="rect">
            <a:avLst/>
          </a:prstGeom>
        </p:spPr>
        <p:txBody>
          <a:bodyPr anchor="ctr"/>
          <a:p>
            <a:pPr algn="ctr">
              <a:lnSpc>
                <a:spcPct val="100000"/>
              </a:lnSpc>
            </a:pPr>
            <a:r>
              <a:rPr lang="nl-NL" sz="3200">
                <a:solidFill>
                  <a:srgbClr val="ffffff"/>
                </a:solidFill>
                <a:latin typeface="Calibri"/>
              </a:rPr>
              <a:t>Vastgoed &amp; Terreinen 2014-2017 </a:t>
            </a:r>
            <a:r>
              <a:rPr lang="nl-NL" sz="3200">
                <a:solidFill>
                  <a:srgbClr val="ffffff"/>
                </a:solidFill>
                <a:latin typeface="Calibri"/>
              </a:rPr>
              <a:t>
</a:t>
            </a:r>
            <a:endParaRPr/>
          </a:p>
        </p:txBody>
      </p:sp>
      <p:sp>
        <p:nvSpPr>
          <p:cNvPr id="245" name="TextShape 2"/>
          <p:cNvSpPr txBox="1"/>
          <p:nvPr/>
        </p:nvSpPr>
        <p:spPr>
          <a:xfrm>
            <a:off x="457200" y="1124640"/>
            <a:ext cx="8362800" cy="5976360"/>
          </a:xfrm>
          <a:prstGeom prst="rect">
            <a:avLst/>
          </a:prstGeom>
        </p:spPr>
        <p:txBody>
          <a:bodyPr/>
          <a:p>
            <a:pPr>
              <a:lnSpc>
                <a:spcPct val="100000"/>
              </a:lnSpc>
              <a:buBlip>
                <a:blip r:embed="rId1"/>
              </a:buBlip>
            </a:pPr>
            <a:r>
              <a:rPr lang="nl-NL" sz="2400">
                <a:solidFill>
                  <a:srgbClr val="ffffff"/>
                </a:solidFill>
                <a:latin typeface="Calibri"/>
              </a:rPr>
              <a:t>Relatie met de gemeente onderhouden en verbeteren.</a:t>
            </a:r>
            <a:endParaRPr/>
          </a:p>
          <a:p>
            <a:pPr>
              <a:lnSpc>
                <a:spcPct val="100000"/>
              </a:lnSpc>
              <a:buBlip>
                <a:blip r:embed="rId2"/>
              </a:buBlip>
            </a:pPr>
            <a:r>
              <a:rPr lang="nl-NL" sz="2400">
                <a:solidFill>
                  <a:srgbClr val="ffffff"/>
                </a:solidFill>
                <a:latin typeface="Calibri"/>
              </a:rPr>
              <a:t>Medewerkers werven om medewerkersbestand op niveau te houden. </a:t>
            </a:r>
            <a:endParaRPr/>
          </a:p>
          <a:p>
            <a:pPr>
              <a:lnSpc>
                <a:spcPct val="100000"/>
              </a:lnSpc>
              <a:buBlip>
                <a:blip r:embed="rId3"/>
              </a:buBlip>
            </a:pPr>
            <a:r>
              <a:rPr lang="nl-NL" sz="2400">
                <a:solidFill>
                  <a:srgbClr val="ffffff"/>
                </a:solidFill>
                <a:latin typeface="Calibri"/>
              </a:rPr>
              <a:t>Risico Inventarisatie &amp; Evaluatie  zaken met prioriteit  1 binnen de daarvoor geldende termijn oplossen.</a:t>
            </a:r>
            <a:endParaRPr/>
          </a:p>
          <a:p>
            <a:pPr>
              <a:lnSpc>
                <a:spcPct val="100000"/>
              </a:lnSpc>
              <a:buBlip>
                <a:blip r:embed="rId4"/>
              </a:buBlip>
            </a:pPr>
            <a:r>
              <a:rPr lang="nl-NL" sz="2400">
                <a:solidFill>
                  <a:srgbClr val="ffffff"/>
                </a:solidFill>
                <a:latin typeface="Calibri"/>
              </a:rPr>
              <a:t>Besparingen realiseren op energiekosten.</a:t>
            </a:r>
            <a:endParaRPr/>
          </a:p>
          <a:p>
            <a:pPr>
              <a:lnSpc>
                <a:spcPct val="100000"/>
              </a:lnSpc>
              <a:buBlip>
                <a:blip r:embed="rId5"/>
              </a:buBlip>
            </a:pPr>
            <a:r>
              <a:rPr lang="nl-NL" sz="2400">
                <a:solidFill>
                  <a:srgbClr val="ffffff"/>
                </a:solidFill>
                <a:latin typeface="Calibri"/>
              </a:rPr>
              <a:t>Vervangen dak van de  tribune.</a:t>
            </a:r>
            <a:endParaRPr/>
          </a:p>
          <a:p>
            <a:pPr>
              <a:lnSpc>
                <a:spcPct val="100000"/>
              </a:lnSpc>
              <a:buBlip>
                <a:blip r:embed="rId6"/>
              </a:buBlip>
            </a:pPr>
            <a:r>
              <a:rPr lang="nl-NL" sz="2400">
                <a:solidFill>
                  <a:srgbClr val="ffffff"/>
                </a:solidFill>
                <a:latin typeface="Calibri"/>
              </a:rPr>
              <a:t>Realiseren opslagplaats pupillengoals.</a:t>
            </a:r>
            <a:endParaRPr/>
          </a:p>
          <a:p>
            <a:pPr>
              <a:lnSpc>
                <a:spcPct val="100000"/>
              </a:lnSpc>
              <a:buBlip>
                <a:blip r:embed="rId7"/>
              </a:buBlip>
            </a:pPr>
            <a:r>
              <a:rPr lang="nl-NL" sz="2400">
                <a:solidFill>
                  <a:srgbClr val="ffffff"/>
                </a:solidFill>
                <a:latin typeface="Calibri"/>
              </a:rPr>
              <a:t>Realiseren Meer Jaren Onderhouds Planning ( MJOP) zorgt voor een duidelijk overzicht met betrekking tot uitgaven als gevolg van afgesloten (onderhouds)contracten en de  financiële geldstromen worden per jaar duidelijk.</a:t>
            </a:r>
            <a:endParaRPr/>
          </a:p>
          <a:p>
            <a:pPr>
              <a:lnSpc>
                <a:spcPct val="100000"/>
              </a:lnSpc>
            </a:pPr>
            <a:endParaRPr/>
          </a:p>
        </p:txBody>
      </p:sp>
      <p:sp>
        <p:nvSpPr>
          <p:cNvPr id="246" name="TextShape 3"/>
          <p:cNvSpPr txBox="1"/>
          <p:nvPr/>
        </p:nvSpPr>
        <p:spPr>
          <a:xfrm>
            <a:off x="0" y="0"/>
            <a:ext cx="-11796840" cy="-11796840"/>
          </a:xfrm>
          <a:prstGeom prst="rect">
            <a:avLst/>
          </a:prstGeom>
        </p:spPr>
        <p:txBody>
          <a:bodyPr bIns="45000" lIns="90000" rIns="90000" tIns="45000"/>
          <a:p>
            <a:pPr>
              <a:lnSpc>
                <a:spcPct val="100000"/>
              </a:lnSpc>
            </a:pPr>
            <a:fld id="{E111A1E1-3151-4191-9131-B1F1813121C1}" type="slidenum">
              <a:rPr lang="nl-NL">
                <a:solidFill>
                  <a:srgbClr val="ffffff"/>
                </a:solidFill>
                <a:latin typeface="Calibri"/>
              </a:rPr>
              <a:t>&lt;number&gt;</a:t>
            </a:fld>
            <a:endParaRPr/>
          </a:p>
        </p:txBody>
      </p:sp>
      <p:pic>
        <p:nvPicPr>
          <p:cNvPr descr="" id="247" name="Afbeelding 4"/>
          <p:cNvPicPr/>
          <p:nvPr/>
        </p:nvPicPr>
        <p:blipFill>
          <a:blip r:embed="rId8"/>
          <a:stretch>
            <a:fillRect/>
          </a:stretch>
        </p:blipFill>
        <p:spPr>
          <a:xfrm>
            <a:off x="0" y="0"/>
            <a:ext cx="1403280" cy="1052280"/>
          </a:xfrm>
          <a:prstGeom prst="rect">
            <a:avLst/>
          </a:prstGeom>
        </p:spPr>
      </p:pic>
    </p:spTree>
  </p:cSld>
  <p:transition>
    <p:wipe dir="l"/>
  </p:transition>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TextShape 1"/>
          <p:cNvSpPr txBox="1"/>
          <p:nvPr/>
        </p:nvSpPr>
        <p:spPr>
          <a:xfrm>
            <a:off x="428760" y="0"/>
            <a:ext cx="7714800" cy="999720"/>
          </a:xfrm>
          <a:prstGeom prst="rect">
            <a:avLst/>
          </a:prstGeom>
        </p:spPr>
        <p:txBody>
          <a:bodyPr anchor="ctr"/>
          <a:p>
            <a:pPr algn="ctr">
              <a:lnSpc>
                <a:spcPct val="100000"/>
              </a:lnSpc>
            </a:pPr>
            <a:r>
              <a:rPr lang="nl-NL" sz="3200">
                <a:solidFill>
                  <a:srgbClr val="ffffff"/>
                </a:solidFill>
                <a:latin typeface="Calibri"/>
              </a:rPr>
              <a:t>Kleding &amp; Materialen 2014-2017 </a:t>
            </a:r>
            <a:r>
              <a:rPr lang="nl-NL" sz="3200">
                <a:solidFill>
                  <a:srgbClr val="ffffff"/>
                </a:solidFill>
                <a:latin typeface="Calibri"/>
              </a:rPr>
              <a:t>
</a:t>
            </a:r>
            <a:endParaRPr/>
          </a:p>
        </p:txBody>
      </p:sp>
      <p:sp>
        <p:nvSpPr>
          <p:cNvPr id="249" name="TextShape 2"/>
          <p:cNvSpPr txBox="1"/>
          <p:nvPr/>
        </p:nvSpPr>
        <p:spPr>
          <a:xfrm>
            <a:off x="457200" y="1124640"/>
            <a:ext cx="8362800" cy="5976360"/>
          </a:xfrm>
          <a:prstGeom prst="rect">
            <a:avLst/>
          </a:prstGeom>
        </p:spPr>
        <p:txBody>
          <a:bodyPr/>
          <a:p>
            <a:pPr>
              <a:lnSpc>
                <a:spcPct val="100000"/>
              </a:lnSpc>
              <a:buBlip>
                <a:blip r:embed="rId1"/>
              </a:buBlip>
            </a:pPr>
            <a:r>
              <a:rPr lang="nl-NL" sz="2400">
                <a:solidFill>
                  <a:srgbClr val="ffffff"/>
                </a:solidFill>
                <a:latin typeface="Calibri"/>
              </a:rPr>
              <a:t>Productuitbreiding van de kledingshop.</a:t>
            </a:r>
            <a:endParaRPr/>
          </a:p>
          <a:p>
            <a:pPr>
              <a:lnSpc>
                <a:spcPct val="100000"/>
              </a:lnSpc>
              <a:buBlip>
                <a:blip r:embed="rId2"/>
              </a:buBlip>
            </a:pPr>
            <a:r>
              <a:rPr lang="nl-NL" sz="2400">
                <a:solidFill>
                  <a:srgbClr val="ffffff"/>
                </a:solidFill>
                <a:latin typeface="Calibri"/>
              </a:rPr>
              <a:t>Verkoopacties kledingshop bij acties: Sinterklaas, nieuw-seizoen, uitverkoopactie.</a:t>
            </a:r>
            <a:endParaRPr/>
          </a:p>
          <a:p>
            <a:pPr>
              <a:lnSpc>
                <a:spcPct val="100000"/>
              </a:lnSpc>
              <a:buBlip>
                <a:blip r:embed="rId3"/>
              </a:buBlip>
            </a:pPr>
            <a:r>
              <a:rPr lang="nl-NL" sz="2400">
                <a:solidFill>
                  <a:srgbClr val="ffffff"/>
                </a:solidFill>
                <a:latin typeface="Calibri"/>
              </a:rPr>
              <a:t>Het vastleggen van de procedure van het kledingfonds.</a:t>
            </a:r>
            <a:endParaRPr/>
          </a:p>
          <a:p>
            <a:pPr>
              <a:lnSpc>
                <a:spcPct val="100000"/>
              </a:lnSpc>
              <a:buBlip>
                <a:blip r:embed="rId4"/>
              </a:buBlip>
            </a:pPr>
            <a:r>
              <a:rPr lang="nl-NL" sz="2400">
                <a:solidFill>
                  <a:srgbClr val="ffffff"/>
                </a:solidFill>
                <a:latin typeface="Calibri"/>
              </a:rPr>
              <a:t>Het faciliteren van kleding / materialen aan SVW spelers, de staf en medewerkers.</a:t>
            </a:r>
            <a:endParaRPr/>
          </a:p>
          <a:p>
            <a:pPr>
              <a:lnSpc>
                <a:spcPct val="100000"/>
              </a:lnSpc>
              <a:buBlip>
                <a:blip r:embed="rId5"/>
              </a:buBlip>
            </a:pPr>
            <a:r>
              <a:rPr lang="nl-NL" sz="2400">
                <a:solidFill>
                  <a:srgbClr val="ffffff"/>
                </a:solidFill>
                <a:latin typeface="Calibri"/>
              </a:rPr>
              <a:t>Het opstellen van een procedure voor kleding en materialen.</a:t>
            </a:r>
            <a:endParaRPr/>
          </a:p>
          <a:p>
            <a:pPr>
              <a:lnSpc>
                <a:spcPct val="100000"/>
              </a:lnSpc>
              <a:buBlip>
                <a:blip r:embed="rId6"/>
              </a:buBlip>
            </a:pPr>
            <a:r>
              <a:rPr lang="nl-NL" sz="2400">
                <a:solidFill>
                  <a:srgbClr val="ffffff"/>
                </a:solidFill>
                <a:latin typeface="Calibri"/>
              </a:rPr>
              <a:t>Openingstijden van de webshop uitbreiden.</a:t>
            </a:r>
            <a:endParaRPr/>
          </a:p>
          <a:p>
            <a:pPr>
              <a:lnSpc>
                <a:spcPct val="100000"/>
              </a:lnSpc>
            </a:pPr>
            <a:endParaRPr/>
          </a:p>
        </p:txBody>
      </p:sp>
      <p:sp>
        <p:nvSpPr>
          <p:cNvPr id="250" name="TextShape 3"/>
          <p:cNvSpPr txBox="1"/>
          <p:nvPr/>
        </p:nvSpPr>
        <p:spPr>
          <a:xfrm>
            <a:off x="0" y="0"/>
            <a:ext cx="-11796840" cy="-11796840"/>
          </a:xfrm>
          <a:prstGeom prst="rect">
            <a:avLst/>
          </a:prstGeom>
        </p:spPr>
        <p:txBody>
          <a:bodyPr bIns="45000" lIns="90000" rIns="90000" tIns="45000"/>
          <a:p>
            <a:pPr>
              <a:lnSpc>
                <a:spcPct val="100000"/>
              </a:lnSpc>
            </a:pPr>
            <a:fld id="{5111D161-9171-41F1-A1A1-11B1A17141B1}" type="slidenum">
              <a:rPr lang="nl-NL">
                <a:solidFill>
                  <a:srgbClr val="ffffff"/>
                </a:solidFill>
                <a:latin typeface="Calibri"/>
              </a:rPr>
              <a:t>&lt;number&gt;</a:t>
            </a:fld>
            <a:endParaRPr/>
          </a:p>
        </p:txBody>
      </p:sp>
      <p:pic>
        <p:nvPicPr>
          <p:cNvPr descr="" id="251" name="Afbeelding 4"/>
          <p:cNvPicPr/>
          <p:nvPr/>
        </p:nvPicPr>
        <p:blipFill>
          <a:blip r:embed="rId7"/>
          <a:stretch>
            <a:fillRect/>
          </a:stretch>
        </p:blipFill>
        <p:spPr>
          <a:xfrm>
            <a:off x="0" y="5760"/>
            <a:ext cx="1619280" cy="1046520"/>
          </a:xfrm>
          <a:prstGeom prst="rect">
            <a:avLst/>
          </a:prstGeom>
        </p:spPr>
      </p:pic>
    </p:spTree>
  </p:cSld>
  <p:transition>
    <p:wipe dir="l"/>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TextShape 1"/>
          <p:cNvSpPr txBox="1"/>
          <p:nvPr/>
        </p:nvSpPr>
        <p:spPr>
          <a:xfrm>
            <a:off x="1043640" y="0"/>
            <a:ext cx="7099920" cy="999720"/>
          </a:xfrm>
          <a:prstGeom prst="rect">
            <a:avLst/>
          </a:prstGeom>
        </p:spPr>
        <p:txBody>
          <a:bodyPr anchor="ctr"/>
          <a:p>
            <a:pPr algn="ctr">
              <a:lnSpc>
                <a:spcPct val="100000"/>
              </a:lnSpc>
            </a:pPr>
            <a:r>
              <a:rPr lang="nl-NL" sz="3200">
                <a:solidFill>
                  <a:srgbClr val="ffffff"/>
                </a:solidFill>
                <a:latin typeface="Calibri"/>
              </a:rPr>
              <a:t>Beleidsplan 2014-2017 </a:t>
            </a:r>
            <a:r>
              <a:rPr lang="nl-NL" sz="3200">
                <a:solidFill>
                  <a:srgbClr val="ffffff"/>
                </a:solidFill>
                <a:latin typeface="Calibri"/>
              </a:rPr>
              <a:t>
</a:t>
            </a:r>
            <a:r>
              <a:rPr lang="nl-NL" sz="3200">
                <a:solidFill>
                  <a:srgbClr val="ffffff"/>
                </a:solidFill>
                <a:latin typeface="Calibri"/>
              </a:rPr>
              <a:t>Waarom?</a:t>
            </a:r>
            <a:endParaRPr/>
          </a:p>
        </p:txBody>
      </p:sp>
      <p:sp>
        <p:nvSpPr>
          <p:cNvPr id="137" name="TextShape 2"/>
          <p:cNvSpPr txBox="1"/>
          <p:nvPr/>
        </p:nvSpPr>
        <p:spPr>
          <a:xfrm>
            <a:off x="457200" y="1600200"/>
            <a:ext cx="8362800" cy="4900320"/>
          </a:xfrm>
          <a:prstGeom prst="rect">
            <a:avLst/>
          </a:prstGeom>
        </p:spPr>
        <p:txBody>
          <a:bodyPr/>
          <a:p>
            <a:pPr>
              <a:lnSpc>
                <a:spcPct val="100000"/>
              </a:lnSpc>
              <a:buBlip>
                <a:blip r:embed="rId1"/>
              </a:buBlip>
            </a:pPr>
            <a:r>
              <a:rPr lang="nl-NL" sz="3200">
                <a:solidFill>
                  <a:srgbClr val="ffffff"/>
                </a:solidFill>
                <a:latin typeface="Calibri"/>
              </a:rPr>
              <a:t>Huidig beleidsplan loopt af</a:t>
            </a:r>
            <a:endParaRPr/>
          </a:p>
          <a:p>
            <a:pPr>
              <a:lnSpc>
                <a:spcPct val="100000"/>
              </a:lnSpc>
              <a:buBlip>
                <a:blip r:embed="rId2"/>
              </a:buBlip>
            </a:pPr>
            <a:r>
              <a:rPr lang="nl-NL" sz="3200">
                <a:solidFill>
                  <a:srgbClr val="ffffff"/>
                </a:solidFill>
                <a:latin typeface="Calibri"/>
              </a:rPr>
              <a:t>Maatschappelijke veranderingen</a:t>
            </a:r>
            <a:endParaRPr/>
          </a:p>
          <a:p>
            <a:pPr>
              <a:lnSpc>
                <a:spcPct val="100000"/>
              </a:lnSpc>
              <a:buBlip>
                <a:blip r:embed="rId3"/>
              </a:buBlip>
            </a:pPr>
            <a:r>
              <a:rPr lang="nl-NL" sz="3200">
                <a:solidFill>
                  <a:srgbClr val="ffffff"/>
                </a:solidFill>
                <a:latin typeface="Calibri"/>
              </a:rPr>
              <a:t>Sterkte / Zwakte analyse ( SWOT)</a:t>
            </a:r>
            <a:endParaRPr/>
          </a:p>
          <a:p>
            <a:pPr lvl="1">
              <a:lnSpc>
                <a:spcPct val="100000"/>
              </a:lnSpc>
              <a:buSzPct val="130000"/>
              <a:buFont charset="2" typeface="Wingdings"/>
              <a:buChar char=""/>
            </a:pPr>
            <a:r>
              <a:rPr lang="nl-NL" sz="2800">
                <a:solidFill>
                  <a:srgbClr val="ffffff"/>
                </a:solidFill>
                <a:latin typeface="Calibri"/>
              </a:rPr>
              <a:t> </a:t>
            </a:r>
            <a:r>
              <a:rPr lang="nl-NL" sz="2800">
                <a:solidFill>
                  <a:srgbClr val="ffffff"/>
                </a:solidFill>
                <a:latin typeface="Calibri"/>
              </a:rPr>
              <a:t>Wat doen we wel in periode 2014-2017</a:t>
            </a:r>
            <a:endParaRPr/>
          </a:p>
          <a:p>
            <a:pPr lvl="1">
              <a:lnSpc>
                <a:spcPct val="100000"/>
              </a:lnSpc>
              <a:buSzPct val="130000"/>
              <a:buFont charset="2" typeface="Wingdings"/>
              <a:buChar char=""/>
            </a:pPr>
            <a:r>
              <a:rPr lang="nl-NL" sz="2800">
                <a:solidFill>
                  <a:srgbClr val="ffffff"/>
                </a:solidFill>
                <a:latin typeface="Calibri"/>
              </a:rPr>
              <a:t>Wat doen we niet of minder in periode 2014-2017 </a:t>
            </a:r>
            <a:endParaRPr/>
          </a:p>
          <a:p>
            <a:pPr>
              <a:lnSpc>
                <a:spcPct val="100000"/>
              </a:lnSpc>
              <a:buBlip>
                <a:blip r:embed="rId4"/>
              </a:buBlip>
            </a:pPr>
            <a:r>
              <a:rPr lang="nl-NL" sz="3200">
                <a:solidFill>
                  <a:srgbClr val="ffffff"/>
                </a:solidFill>
                <a:latin typeface="Calibri"/>
              </a:rPr>
              <a:t>Visie: Wat wil je als club</a:t>
            </a:r>
            <a:endParaRPr/>
          </a:p>
          <a:p>
            <a:pPr>
              <a:lnSpc>
                <a:spcPct val="100000"/>
              </a:lnSpc>
              <a:buBlip>
                <a:blip r:embed="rId5"/>
              </a:buBlip>
            </a:pPr>
            <a:r>
              <a:rPr lang="nl-NL" sz="3200">
                <a:solidFill>
                  <a:srgbClr val="ffffff"/>
                </a:solidFill>
                <a:latin typeface="Calibri"/>
              </a:rPr>
              <a:t>Welke ambities heb je als club</a:t>
            </a:r>
            <a:endParaRPr/>
          </a:p>
          <a:p>
            <a:pPr>
              <a:lnSpc>
                <a:spcPct val="100000"/>
              </a:lnSpc>
            </a:pPr>
            <a:endParaRPr/>
          </a:p>
        </p:txBody>
      </p:sp>
      <p:sp>
        <p:nvSpPr>
          <p:cNvPr id="138" name="TextShape 3"/>
          <p:cNvSpPr txBox="1"/>
          <p:nvPr/>
        </p:nvSpPr>
        <p:spPr>
          <a:xfrm>
            <a:off x="0" y="0"/>
            <a:ext cx="-11796840" cy="-11796840"/>
          </a:xfrm>
          <a:prstGeom prst="rect">
            <a:avLst/>
          </a:prstGeom>
        </p:spPr>
        <p:txBody>
          <a:bodyPr bIns="45000" lIns="90000" rIns="90000" tIns="45000"/>
          <a:p>
            <a:pPr>
              <a:lnSpc>
                <a:spcPct val="100000"/>
              </a:lnSpc>
            </a:pPr>
            <a:fld id="{51316151-6141-4141-91B1-B11171514101}" type="slidenum">
              <a:rPr lang="nl-NL">
                <a:solidFill>
                  <a:srgbClr val="ffffff"/>
                </a:solidFill>
                <a:latin typeface="Calibri"/>
              </a:rPr>
              <a:t>&lt;number&gt;</a:t>
            </a:fld>
            <a:endParaRPr/>
          </a:p>
        </p:txBody>
      </p:sp>
      <p:pic>
        <p:nvPicPr>
          <p:cNvPr descr="" id="139" name="Afbeelding 4"/>
          <p:cNvPicPr/>
          <p:nvPr/>
        </p:nvPicPr>
        <p:blipFill>
          <a:blip r:embed="rId6"/>
          <a:stretch>
            <a:fillRect/>
          </a:stretch>
        </p:blipFill>
        <p:spPr>
          <a:xfrm>
            <a:off x="0" y="0"/>
            <a:ext cx="1115280" cy="1086120"/>
          </a:xfrm>
          <a:prstGeom prst="rect">
            <a:avLst/>
          </a:prstGeom>
        </p:spPr>
      </p:pic>
    </p:spTree>
  </p:cSld>
  <p:transition>
    <p:wipe dir="l"/>
  </p:transition>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 name="TextShape 1"/>
          <p:cNvSpPr txBox="1"/>
          <p:nvPr/>
        </p:nvSpPr>
        <p:spPr>
          <a:xfrm>
            <a:off x="1763640" y="0"/>
            <a:ext cx="6379920" cy="999720"/>
          </a:xfrm>
          <a:prstGeom prst="rect">
            <a:avLst/>
          </a:prstGeom>
        </p:spPr>
        <p:txBody>
          <a:bodyPr anchor="ctr"/>
          <a:p>
            <a:pPr algn="ctr">
              <a:lnSpc>
                <a:spcPct val="100000"/>
              </a:lnSpc>
            </a:pPr>
            <a:r>
              <a:rPr lang="nl-NL" sz="3200">
                <a:solidFill>
                  <a:srgbClr val="ffffff"/>
                </a:solidFill>
                <a:latin typeface="Calibri"/>
              </a:rPr>
              <a:t>                        </a:t>
            </a:r>
            <a:r>
              <a:rPr lang="nl-NL" sz="3200">
                <a:solidFill>
                  <a:srgbClr val="ffffff"/>
                </a:solidFill>
                <a:latin typeface="Calibri"/>
              </a:rPr>
              <a:t>Sponsoring 2014-2017 </a:t>
            </a:r>
            <a:r>
              <a:rPr lang="nl-NL" sz="3200">
                <a:solidFill>
                  <a:srgbClr val="ffffff"/>
                </a:solidFill>
                <a:latin typeface="Calibri"/>
              </a:rPr>
              <a:t>
</a:t>
            </a:r>
            <a:endParaRPr/>
          </a:p>
        </p:txBody>
      </p:sp>
      <p:sp>
        <p:nvSpPr>
          <p:cNvPr id="253" name="TextShape 2"/>
          <p:cNvSpPr txBox="1"/>
          <p:nvPr/>
        </p:nvSpPr>
        <p:spPr>
          <a:xfrm>
            <a:off x="457200" y="1124640"/>
            <a:ext cx="8362800" cy="5976360"/>
          </a:xfrm>
          <a:prstGeom prst="rect">
            <a:avLst/>
          </a:prstGeom>
        </p:spPr>
        <p:txBody>
          <a:bodyPr/>
          <a:p>
            <a:pPr>
              <a:lnSpc>
                <a:spcPct val="100000"/>
              </a:lnSpc>
              <a:buBlip>
                <a:blip r:embed="rId1"/>
              </a:buBlip>
            </a:pPr>
            <a:r>
              <a:rPr lang="nl-NL" sz="2400">
                <a:solidFill>
                  <a:srgbClr val="ffffff"/>
                </a:solidFill>
                <a:latin typeface="Calibri"/>
              </a:rPr>
              <a:t>Het evalueren van huidige sponsorcontracten, het verbeteren  van sponsorcontacten , inclusief een procedure voor inning van de sponsorbijdragen.</a:t>
            </a:r>
            <a:endParaRPr/>
          </a:p>
          <a:p>
            <a:pPr>
              <a:lnSpc>
                <a:spcPct val="100000"/>
              </a:lnSpc>
              <a:buBlip>
                <a:blip r:embed="rId2"/>
              </a:buBlip>
            </a:pPr>
            <a:r>
              <a:rPr lang="nl-NL" sz="2400">
                <a:solidFill>
                  <a:srgbClr val="ffffff"/>
                </a:solidFill>
                <a:latin typeface="Calibri"/>
              </a:rPr>
              <a:t>Een plan van aanpak maken voor werving van nieuwe sponsoren.</a:t>
            </a:r>
            <a:endParaRPr/>
          </a:p>
          <a:p>
            <a:pPr>
              <a:lnSpc>
                <a:spcPct val="100000"/>
              </a:lnSpc>
              <a:buBlip>
                <a:blip r:embed="rId3"/>
              </a:buBlip>
            </a:pPr>
            <a:r>
              <a:rPr lang="nl-NL" sz="2400">
                <a:solidFill>
                  <a:srgbClr val="ffffff"/>
                </a:solidFill>
                <a:latin typeface="Calibri"/>
              </a:rPr>
              <a:t>Analyse en optimalisatie van het huidige sponsorpakket dat SVW ’27 biedt aan sponsoren.</a:t>
            </a:r>
            <a:endParaRPr/>
          </a:p>
          <a:p>
            <a:pPr>
              <a:lnSpc>
                <a:spcPct val="100000"/>
              </a:lnSpc>
              <a:buBlip>
                <a:blip r:embed="rId4"/>
              </a:buBlip>
            </a:pPr>
            <a:r>
              <a:rPr lang="nl-NL" sz="2400">
                <a:solidFill>
                  <a:srgbClr val="ffffff"/>
                </a:solidFill>
                <a:latin typeface="Calibri"/>
              </a:rPr>
              <a:t>Het organiseren van nieuwe sponsor activiteiten en  deze verwerken in een activiteitenkalender. </a:t>
            </a:r>
            <a:endParaRPr/>
          </a:p>
          <a:p>
            <a:pPr>
              <a:lnSpc>
                <a:spcPct val="100000"/>
              </a:lnSpc>
            </a:pPr>
            <a:endParaRPr/>
          </a:p>
          <a:p>
            <a:pPr>
              <a:lnSpc>
                <a:spcPct val="100000"/>
              </a:lnSpc>
            </a:pPr>
            <a:endParaRPr/>
          </a:p>
        </p:txBody>
      </p:sp>
      <p:sp>
        <p:nvSpPr>
          <p:cNvPr id="254" name="TextShape 3"/>
          <p:cNvSpPr txBox="1"/>
          <p:nvPr/>
        </p:nvSpPr>
        <p:spPr>
          <a:xfrm>
            <a:off x="0" y="0"/>
            <a:ext cx="-11796840" cy="-11796840"/>
          </a:xfrm>
          <a:prstGeom prst="rect">
            <a:avLst/>
          </a:prstGeom>
        </p:spPr>
        <p:txBody>
          <a:bodyPr bIns="45000" lIns="90000" rIns="90000" tIns="45000"/>
          <a:p>
            <a:pPr>
              <a:lnSpc>
                <a:spcPct val="100000"/>
              </a:lnSpc>
            </a:pPr>
            <a:fld id="{01D19191-31C1-4151-9141-711141A1A171}" type="slidenum">
              <a:rPr lang="nl-NL">
                <a:solidFill>
                  <a:srgbClr val="ffffff"/>
                </a:solidFill>
                <a:latin typeface="Calibri"/>
              </a:rPr>
              <a:t>&lt;number&gt;</a:t>
            </a:fld>
            <a:endParaRPr/>
          </a:p>
        </p:txBody>
      </p:sp>
      <p:pic>
        <p:nvPicPr>
          <p:cNvPr descr="" id="255" name="Picture 8"/>
          <p:cNvPicPr/>
          <p:nvPr/>
        </p:nvPicPr>
        <p:blipFill>
          <a:blip r:embed="rId5"/>
          <a:stretch>
            <a:fillRect/>
          </a:stretch>
        </p:blipFill>
        <p:spPr>
          <a:xfrm>
            <a:off x="0" y="0"/>
            <a:ext cx="4139640" cy="1052280"/>
          </a:xfrm>
          <a:prstGeom prst="rect">
            <a:avLst/>
          </a:prstGeom>
        </p:spPr>
      </p:pic>
    </p:spTree>
  </p:cSld>
  <p:transition>
    <p:wipe dir="l"/>
  </p:transition>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TextShape 1"/>
          <p:cNvSpPr txBox="1"/>
          <p:nvPr/>
        </p:nvSpPr>
        <p:spPr>
          <a:xfrm>
            <a:off x="428760" y="0"/>
            <a:ext cx="7714800" cy="999720"/>
          </a:xfrm>
          <a:prstGeom prst="rect">
            <a:avLst/>
          </a:prstGeom>
        </p:spPr>
        <p:txBody>
          <a:bodyPr anchor="ctr"/>
          <a:p>
            <a:pPr algn="ctr">
              <a:lnSpc>
                <a:spcPct val="100000"/>
              </a:lnSpc>
            </a:pPr>
            <a:r>
              <a:rPr lang="nl-NL" sz="3200">
                <a:solidFill>
                  <a:srgbClr val="ffffff"/>
                </a:solidFill>
                <a:latin typeface="Calibri"/>
              </a:rPr>
              <a:t>        </a:t>
            </a:r>
            <a:r>
              <a:rPr lang="nl-NL" sz="3200">
                <a:solidFill>
                  <a:srgbClr val="ffffff"/>
                </a:solidFill>
                <a:latin typeface="Calibri"/>
              </a:rPr>
              <a:t>Public relations 2014-2017 </a:t>
            </a:r>
            <a:r>
              <a:rPr lang="nl-NL" sz="3200">
                <a:solidFill>
                  <a:srgbClr val="ffffff"/>
                </a:solidFill>
                <a:latin typeface="Calibri"/>
              </a:rPr>
              <a:t>
</a:t>
            </a:r>
            <a:endParaRPr/>
          </a:p>
        </p:txBody>
      </p:sp>
      <p:sp>
        <p:nvSpPr>
          <p:cNvPr id="257" name="TextShape 2"/>
          <p:cNvSpPr txBox="1"/>
          <p:nvPr/>
        </p:nvSpPr>
        <p:spPr>
          <a:xfrm>
            <a:off x="457200" y="1124640"/>
            <a:ext cx="8362800" cy="5976360"/>
          </a:xfrm>
          <a:prstGeom prst="rect">
            <a:avLst/>
          </a:prstGeom>
        </p:spPr>
        <p:txBody>
          <a:bodyPr/>
          <a:p>
            <a:pPr>
              <a:lnSpc>
                <a:spcPct val="100000"/>
              </a:lnSpc>
              <a:buBlip>
                <a:blip r:embed="rId1"/>
              </a:buBlip>
            </a:pPr>
            <a:r>
              <a:rPr lang="nl-NL" sz="2400">
                <a:solidFill>
                  <a:srgbClr val="ffffff"/>
                </a:solidFill>
                <a:latin typeface="Calibri"/>
              </a:rPr>
              <a:t>Activiteiten die binnen SVW ’27 plaatsvinden meer promoten, zowel binnen als buiten SW ’27. </a:t>
            </a:r>
            <a:endParaRPr/>
          </a:p>
          <a:p>
            <a:pPr>
              <a:lnSpc>
                <a:spcPct val="100000"/>
              </a:lnSpc>
              <a:buBlip>
                <a:blip r:embed="rId2"/>
              </a:buBlip>
            </a:pPr>
            <a:r>
              <a:rPr lang="nl-NL" sz="2400">
                <a:solidFill>
                  <a:srgbClr val="ffffff"/>
                </a:solidFill>
                <a:latin typeface="Calibri"/>
              </a:rPr>
              <a:t>Beter benutting van alle beschikbare media, zowel de sociale media als de traditionele pers.</a:t>
            </a:r>
            <a:endParaRPr/>
          </a:p>
          <a:p>
            <a:pPr>
              <a:lnSpc>
                <a:spcPct val="100000"/>
              </a:lnSpc>
              <a:buBlip>
                <a:blip r:embed="rId3"/>
              </a:buBlip>
            </a:pPr>
            <a:r>
              <a:rPr lang="nl-NL" sz="2400">
                <a:solidFill>
                  <a:srgbClr val="ffffff"/>
                </a:solidFill>
                <a:latin typeface="Calibri"/>
              </a:rPr>
              <a:t>Contacten onderhouden en waar mogelijk intensiveren met de eigen web redactie, plaatselijke media, sponsorcommissie, de Groen Zwarte Maten, De Vrienden van SVW, AZ en de Gemeente. </a:t>
            </a:r>
            <a:endParaRPr/>
          </a:p>
          <a:p>
            <a:pPr>
              <a:lnSpc>
                <a:spcPct val="100000"/>
              </a:lnSpc>
              <a:buBlip>
                <a:blip r:embed="rId4"/>
              </a:buBlip>
            </a:pPr>
            <a:r>
              <a:rPr lang="nl-NL" sz="2400">
                <a:solidFill>
                  <a:srgbClr val="ffffff"/>
                </a:solidFill>
                <a:latin typeface="Calibri"/>
              </a:rPr>
              <a:t>Public Relationsr en communicatie inzetten als integraal onderdeel van het beleidsplan 2014-2017 van SVW’27</a:t>
            </a:r>
            <a:endParaRPr/>
          </a:p>
          <a:p>
            <a:pPr>
              <a:lnSpc>
                <a:spcPct val="100000"/>
              </a:lnSpc>
              <a:buBlip>
                <a:blip r:embed="rId5"/>
              </a:buBlip>
            </a:pPr>
            <a:r>
              <a:rPr lang="nl-NL" sz="2400">
                <a:solidFill>
                  <a:srgbClr val="ffffff"/>
                </a:solidFill>
                <a:latin typeface="Calibri"/>
              </a:rPr>
              <a:t>Het organiseren van acties en evenementen met een specifieke doelstelling ten bate van de vereniging. Beter benutten van website en social media</a:t>
            </a:r>
            <a:endParaRPr/>
          </a:p>
          <a:p>
            <a:pPr>
              <a:lnSpc>
                <a:spcPct val="100000"/>
              </a:lnSpc>
            </a:pPr>
            <a:r>
              <a:rPr lang="nl-NL" sz="2400">
                <a:solidFill>
                  <a:srgbClr val="ffffff"/>
                </a:solidFill>
                <a:latin typeface="Calibri"/>
              </a:rPr>
              <a:t> </a:t>
            </a:r>
            <a:endParaRPr/>
          </a:p>
          <a:p>
            <a:pPr>
              <a:lnSpc>
                <a:spcPct val="100000"/>
              </a:lnSpc>
            </a:pPr>
            <a:endParaRPr/>
          </a:p>
          <a:p>
            <a:pPr>
              <a:lnSpc>
                <a:spcPct val="100000"/>
              </a:lnSpc>
            </a:pPr>
            <a:endParaRPr/>
          </a:p>
        </p:txBody>
      </p:sp>
      <p:sp>
        <p:nvSpPr>
          <p:cNvPr id="258" name="TextShape 3"/>
          <p:cNvSpPr txBox="1"/>
          <p:nvPr/>
        </p:nvSpPr>
        <p:spPr>
          <a:xfrm>
            <a:off x="0" y="0"/>
            <a:ext cx="-11796840" cy="-11796840"/>
          </a:xfrm>
          <a:prstGeom prst="rect">
            <a:avLst/>
          </a:prstGeom>
        </p:spPr>
        <p:txBody>
          <a:bodyPr bIns="45000" lIns="90000" rIns="90000" tIns="45000"/>
          <a:p>
            <a:pPr>
              <a:lnSpc>
                <a:spcPct val="100000"/>
              </a:lnSpc>
            </a:pPr>
            <a:fld id="{D1E10191-5131-4121-8151-011121D1A1D1}" type="slidenum">
              <a:rPr lang="nl-NL">
                <a:solidFill>
                  <a:srgbClr val="ffffff"/>
                </a:solidFill>
                <a:latin typeface="Calibri"/>
              </a:rPr>
              <a:t>&lt;number&gt;</a:t>
            </a:fld>
            <a:endParaRPr/>
          </a:p>
        </p:txBody>
      </p:sp>
      <p:pic>
        <p:nvPicPr>
          <p:cNvPr descr="" id="259" name="Afbeelding 4"/>
          <p:cNvPicPr/>
          <p:nvPr/>
        </p:nvPicPr>
        <p:blipFill>
          <a:blip r:embed="rId6"/>
          <a:stretch>
            <a:fillRect/>
          </a:stretch>
        </p:blipFill>
        <p:spPr>
          <a:xfrm>
            <a:off x="14760" y="0"/>
            <a:ext cx="1532520" cy="1124280"/>
          </a:xfrm>
          <a:prstGeom prst="rect">
            <a:avLst/>
          </a:prstGeom>
        </p:spPr>
      </p:pic>
    </p:spTree>
  </p:cSld>
  <p:transition>
    <p:wipe dir="l"/>
  </p:transition>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428760" y="0"/>
            <a:ext cx="7714800" cy="999720"/>
          </a:xfrm>
          <a:prstGeom prst="rect">
            <a:avLst/>
          </a:prstGeom>
        </p:spPr>
        <p:txBody>
          <a:bodyPr anchor="ctr"/>
          <a:p>
            <a:pPr algn="ctr">
              <a:lnSpc>
                <a:spcPct val="100000"/>
              </a:lnSpc>
            </a:pPr>
            <a:r>
              <a:rPr lang="nl-NL" sz="3200">
                <a:solidFill>
                  <a:srgbClr val="ffffff"/>
                </a:solidFill>
                <a:latin typeface="Calibri"/>
              </a:rPr>
              <a:t>                 </a:t>
            </a:r>
            <a:r>
              <a:rPr lang="nl-NL" sz="3200">
                <a:solidFill>
                  <a:srgbClr val="ffffff"/>
                </a:solidFill>
                <a:latin typeface="Calibri"/>
              </a:rPr>
              <a:t>Gedragscodes 2014-2017 </a:t>
            </a:r>
            <a:r>
              <a:rPr lang="nl-NL" sz="3200">
                <a:solidFill>
                  <a:srgbClr val="ffffff"/>
                </a:solidFill>
                <a:latin typeface="Calibri"/>
              </a:rPr>
              <a:t>
</a:t>
            </a:r>
            <a:endParaRPr/>
          </a:p>
        </p:txBody>
      </p:sp>
      <p:sp>
        <p:nvSpPr>
          <p:cNvPr id="261" name="TextShape 2"/>
          <p:cNvSpPr txBox="1"/>
          <p:nvPr/>
        </p:nvSpPr>
        <p:spPr>
          <a:xfrm>
            <a:off x="457200" y="1124640"/>
            <a:ext cx="8362800" cy="5976360"/>
          </a:xfrm>
          <a:prstGeom prst="rect">
            <a:avLst/>
          </a:prstGeom>
        </p:spPr>
        <p:txBody>
          <a:bodyPr/>
          <a:p>
            <a:pPr>
              <a:lnSpc>
                <a:spcPct val="100000"/>
              </a:lnSpc>
              <a:buBlip>
                <a:blip r:embed="rId1"/>
              </a:buBlip>
            </a:pPr>
            <a:r>
              <a:rPr lang="nl-NL" sz="2000">
                <a:solidFill>
                  <a:srgbClr val="ffffff"/>
                </a:solidFill>
                <a:latin typeface="Calibri"/>
              </a:rPr>
              <a:t>Spelregelkennis bij de gehele jeugd vergroten o.a. door gebruikmaking van door de KNVB gegeven cursussen.</a:t>
            </a:r>
            <a:endParaRPr/>
          </a:p>
          <a:p>
            <a:pPr>
              <a:lnSpc>
                <a:spcPct val="100000"/>
              </a:lnSpc>
              <a:buBlip>
                <a:blip r:embed="rId2"/>
              </a:buBlip>
            </a:pPr>
            <a:r>
              <a:rPr lang="nl-NL" sz="2000">
                <a:solidFill>
                  <a:srgbClr val="ffffff"/>
                </a:solidFill>
                <a:latin typeface="Calibri"/>
              </a:rPr>
              <a:t>Aan het begin van ieder seizoen een protocol uitreiken aan trainers en coaches met afspraken en richtlijnen wat SVW ’27 verwacht van de trainers en coaches met betrekking tot gedrag en omgang met de leden en onderling.</a:t>
            </a:r>
            <a:endParaRPr/>
          </a:p>
          <a:p>
            <a:pPr>
              <a:lnSpc>
                <a:spcPct val="100000"/>
              </a:lnSpc>
              <a:buBlip>
                <a:blip r:embed="rId3"/>
              </a:buBlip>
            </a:pPr>
            <a:r>
              <a:rPr lang="nl-NL" sz="2000">
                <a:solidFill>
                  <a:srgbClr val="ffffff"/>
                </a:solidFill>
                <a:latin typeface="Calibri"/>
              </a:rPr>
              <a:t>Het opstellen van een manifest / handboek waarin de normen en waarden van SVW ’27 zijn vastgelegd. Dit manifest bevat ook de 10 regels van SVW’27</a:t>
            </a:r>
            <a:endParaRPr/>
          </a:p>
          <a:p>
            <a:pPr>
              <a:lnSpc>
                <a:spcPct val="100000"/>
              </a:lnSpc>
              <a:buBlip>
                <a:blip r:embed="rId4"/>
              </a:buBlip>
            </a:pPr>
            <a:r>
              <a:rPr lang="nl-NL" sz="2000">
                <a:solidFill>
                  <a:srgbClr val="ffffff"/>
                </a:solidFill>
                <a:latin typeface="Calibri"/>
              </a:rPr>
              <a:t>Het opstellen en uitvoeren van een duidelijk sanctiebeleid bijvoorbeeld:</a:t>
            </a:r>
            <a:endParaRPr/>
          </a:p>
          <a:p>
            <a:pPr lvl="1">
              <a:lnSpc>
                <a:spcPct val="100000"/>
              </a:lnSpc>
              <a:buSzPct val="130000"/>
              <a:buFont charset="2" typeface="Wingdings"/>
              <a:buChar char=""/>
            </a:pPr>
            <a:r>
              <a:rPr lang="nl-NL" sz="2000">
                <a:solidFill>
                  <a:srgbClr val="ffffff"/>
                </a:solidFill>
                <a:latin typeface="Calibri"/>
              </a:rPr>
              <a:t>Het zelf betalen van opgelegde boetes voor bijvoorbeeld gele of rode kaarten.</a:t>
            </a:r>
            <a:endParaRPr/>
          </a:p>
          <a:p>
            <a:pPr lvl="1">
              <a:lnSpc>
                <a:spcPct val="100000"/>
              </a:lnSpc>
              <a:buSzPct val="130000"/>
              <a:buFont charset="2" typeface="Wingdings"/>
              <a:buChar char=""/>
            </a:pPr>
            <a:r>
              <a:rPr lang="nl-NL" sz="2000">
                <a:solidFill>
                  <a:srgbClr val="ffffff"/>
                </a:solidFill>
                <a:latin typeface="Calibri"/>
              </a:rPr>
              <a:t>Binnen enkele dagen na een rode kaart of ernstig incident met een team of speler van een team een gesprek met het bestuurslid gedragscodes en/of het bestuurslid voetbalzaken. </a:t>
            </a:r>
            <a:endParaRPr/>
          </a:p>
          <a:p>
            <a:pPr>
              <a:lnSpc>
                <a:spcPct val="100000"/>
              </a:lnSpc>
              <a:buBlip>
                <a:blip r:embed="rId5"/>
              </a:buBlip>
            </a:pPr>
            <a:r>
              <a:rPr lang="nl-NL" sz="2000">
                <a:solidFill>
                  <a:srgbClr val="ffffff"/>
                </a:solidFill>
                <a:latin typeface="Calibri"/>
              </a:rPr>
              <a:t>Het respecteren van en implementatie binnen SVW ‘27 van het in 2014 met de gemeente Heerhugowaard  afgesloten Convenant inzake gedrag.</a:t>
            </a:r>
            <a:endParaRPr/>
          </a:p>
          <a:p>
            <a:pPr>
              <a:lnSpc>
                <a:spcPct val="100000"/>
              </a:lnSpc>
            </a:pPr>
            <a:r>
              <a:rPr lang="nl-NL" sz="2000">
                <a:solidFill>
                  <a:srgbClr val="ffffff"/>
                </a:solidFill>
                <a:latin typeface="Calibri"/>
              </a:rPr>
              <a:t> </a:t>
            </a:r>
            <a:endParaRPr/>
          </a:p>
          <a:p>
            <a:pPr>
              <a:lnSpc>
                <a:spcPct val="100000"/>
              </a:lnSpc>
            </a:pPr>
            <a:endParaRPr/>
          </a:p>
          <a:p>
            <a:pPr>
              <a:lnSpc>
                <a:spcPct val="100000"/>
              </a:lnSpc>
            </a:pPr>
            <a:endParaRPr/>
          </a:p>
        </p:txBody>
      </p:sp>
      <p:sp>
        <p:nvSpPr>
          <p:cNvPr id="262" name="TextShape 3"/>
          <p:cNvSpPr txBox="1"/>
          <p:nvPr/>
        </p:nvSpPr>
        <p:spPr>
          <a:xfrm>
            <a:off x="0" y="0"/>
            <a:ext cx="-11796840" cy="-11796840"/>
          </a:xfrm>
          <a:prstGeom prst="rect">
            <a:avLst/>
          </a:prstGeom>
        </p:spPr>
        <p:txBody>
          <a:bodyPr bIns="45000" lIns="90000" rIns="90000" tIns="45000"/>
          <a:p>
            <a:pPr>
              <a:lnSpc>
                <a:spcPct val="100000"/>
              </a:lnSpc>
            </a:pPr>
            <a:fld id="{71118161-A101-4151-8171-015171F13151}" type="slidenum">
              <a:rPr lang="nl-NL">
                <a:solidFill>
                  <a:srgbClr val="ffffff"/>
                </a:solidFill>
                <a:latin typeface="Calibri"/>
              </a:rPr>
              <a:t>&lt;number&gt;</a:t>
            </a:fld>
            <a:endParaRPr/>
          </a:p>
        </p:txBody>
      </p:sp>
      <p:pic>
        <p:nvPicPr>
          <p:cNvPr descr="" id="263" name="Afbeelding 4"/>
          <p:cNvPicPr/>
          <p:nvPr/>
        </p:nvPicPr>
        <p:blipFill>
          <a:blip r:embed="rId6"/>
          <a:stretch>
            <a:fillRect/>
          </a:stretch>
        </p:blipFill>
        <p:spPr>
          <a:xfrm>
            <a:off x="0" y="33480"/>
            <a:ext cx="2051280" cy="1089720"/>
          </a:xfrm>
          <a:prstGeom prst="rect">
            <a:avLst/>
          </a:prstGeom>
        </p:spPr>
      </p:pic>
    </p:spTree>
  </p:cSld>
  <p:transition>
    <p:wipe dir="l"/>
  </p:transition>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4" name="TextShape 1"/>
          <p:cNvSpPr txBox="1"/>
          <p:nvPr/>
        </p:nvSpPr>
        <p:spPr>
          <a:xfrm>
            <a:off x="2928960" y="0"/>
            <a:ext cx="4928760" cy="999720"/>
          </a:xfrm>
          <a:prstGeom prst="rect">
            <a:avLst/>
          </a:prstGeom>
        </p:spPr>
        <p:txBody>
          <a:bodyPr anchor="ctr"/>
          <a:p>
            <a:pPr algn="ctr">
              <a:lnSpc>
                <a:spcPct val="100000"/>
              </a:lnSpc>
            </a:pPr>
            <a:r>
              <a:rPr lang="nl-NL" sz="4400">
                <a:solidFill>
                  <a:srgbClr val="ffffff"/>
                </a:solidFill>
                <a:latin typeface="Calibri"/>
              </a:rPr>
              <a:t>Meedenken!</a:t>
            </a:r>
            <a:endParaRPr/>
          </a:p>
        </p:txBody>
      </p:sp>
      <p:pic>
        <p:nvPicPr>
          <p:cNvPr descr="" id="265" name="Picture 3"/>
          <p:cNvPicPr/>
          <p:nvPr/>
        </p:nvPicPr>
        <p:blipFill>
          <a:blip r:embed="rId1"/>
          <a:stretch>
            <a:fillRect/>
          </a:stretch>
        </p:blipFill>
        <p:spPr>
          <a:xfrm>
            <a:off x="214200" y="428760"/>
            <a:ext cx="1785600" cy="1339200"/>
          </a:xfrm>
          <a:prstGeom prst="rect">
            <a:avLst/>
          </a:prstGeom>
          <a:ln w="50760">
            <a:solidFill>
              <a:srgbClr val="7bd375"/>
            </a:solidFill>
            <a:round/>
          </a:ln>
        </p:spPr>
      </p:pic>
      <p:pic>
        <p:nvPicPr>
          <p:cNvPr descr="" id="266" name="Picture 3"/>
          <p:cNvPicPr/>
          <p:nvPr/>
        </p:nvPicPr>
        <p:blipFill>
          <a:blip r:embed="rId2"/>
          <a:stretch>
            <a:fillRect/>
          </a:stretch>
        </p:blipFill>
        <p:spPr>
          <a:xfrm>
            <a:off x="2098800" y="2214720"/>
            <a:ext cx="1428120" cy="1428120"/>
          </a:xfrm>
          <a:prstGeom prst="rect">
            <a:avLst/>
          </a:prstGeom>
        </p:spPr>
      </p:pic>
      <p:sp>
        <p:nvSpPr>
          <p:cNvPr id="267" name="CustomShape 2"/>
          <p:cNvSpPr/>
          <p:nvPr/>
        </p:nvSpPr>
        <p:spPr>
          <a:xfrm>
            <a:off x="3612600" y="2571840"/>
            <a:ext cx="4516920" cy="577800"/>
          </a:xfrm>
          <a:prstGeom prst="rect">
            <a:avLst/>
          </a:prstGeom>
        </p:spPr>
        <p:txBody>
          <a:bodyPr bIns="45000" lIns="90000" rIns="90000" tIns="45000" wrap="none"/>
          <a:p>
            <a:pPr>
              <a:lnSpc>
                <a:spcPct val="100000"/>
              </a:lnSpc>
            </a:pPr>
            <a:r>
              <a:rPr b="1" lang="nl-NL" sz="3200">
                <a:solidFill>
                  <a:srgbClr val="e5f6e3"/>
                </a:solidFill>
                <a:latin typeface="Arial"/>
              </a:rPr>
              <a:t>beleidsplan@svw27.nl</a:t>
            </a:r>
            <a:endParaRPr/>
          </a:p>
        </p:txBody>
      </p:sp>
      <p:sp>
        <p:nvSpPr>
          <p:cNvPr id="268" name="CustomShape 3"/>
          <p:cNvSpPr/>
          <p:nvPr/>
        </p:nvSpPr>
        <p:spPr>
          <a:xfrm>
            <a:off x="5873400" y="5715000"/>
            <a:ext cx="3038760" cy="364680"/>
          </a:xfrm>
          <a:prstGeom prst="rect">
            <a:avLst/>
          </a:prstGeom>
        </p:spPr>
        <p:txBody>
          <a:bodyPr bIns="45000" lIns="90000" rIns="90000" tIns="45000" wrap="none"/>
          <a:p>
            <a:pPr>
              <a:lnSpc>
                <a:spcPct val="100000"/>
              </a:lnSpc>
            </a:pPr>
            <a:r>
              <a:rPr b="1" lang="nl-NL">
                <a:solidFill>
                  <a:srgbClr val="ffffff"/>
                </a:solidFill>
                <a:latin typeface="Arial"/>
              </a:rPr>
              <a:t>Bedankt voor de aandacht</a:t>
            </a:r>
            <a:endParaRPr/>
          </a:p>
        </p:txBody>
      </p:sp>
      <p:pic>
        <p:nvPicPr>
          <p:cNvPr descr="" id="269" name="Picture 5"/>
          <p:cNvPicPr/>
          <p:nvPr/>
        </p:nvPicPr>
        <p:blipFill>
          <a:blip r:embed="rId3"/>
          <a:stretch>
            <a:fillRect/>
          </a:stretch>
        </p:blipFill>
        <p:spPr>
          <a:xfrm>
            <a:off x="142920" y="4000680"/>
            <a:ext cx="2742840" cy="2742840"/>
          </a:xfrm>
          <a:prstGeom prst="rect">
            <a:avLst/>
          </a:prstGeom>
        </p:spPr>
      </p:pic>
      <p:sp>
        <p:nvSpPr>
          <p:cNvPr id="270" name="TextShape 4"/>
          <p:cNvSpPr txBox="1"/>
          <p:nvPr/>
        </p:nvSpPr>
        <p:spPr>
          <a:xfrm>
            <a:off x="0" y="0"/>
            <a:ext cx="-11796840" cy="-11796840"/>
          </a:xfrm>
          <a:prstGeom prst="rect">
            <a:avLst/>
          </a:prstGeom>
        </p:spPr>
        <p:txBody>
          <a:bodyPr bIns="45000" lIns="90000" rIns="90000" tIns="45000"/>
          <a:p>
            <a:pPr>
              <a:lnSpc>
                <a:spcPct val="100000"/>
              </a:lnSpc>
            </a:pPr>
            <a:fld id="{51718191-C141-41E1-9141-B1C1B1C10181}" type="slidenum">
              <a:rPr lang="nl-NL">
                <a:solidFill>
                  <a:srgbClr val="ffffff"/>
                </a:solidFill>
                <a:latin typeface="Calibri"/>
              </a:rPr>
              <a:t>&lt;number&gt;</a:t>
            </a:fld>
            <a:endParaRPr/>
          </a:p>
        </p:txBody>
      </p:sp>
    </p:spTree>
  </p:cSld>
  <p:transition>
    <p:wipe dir="l"/>
  </p:transition>
  <p:timing>
    <p:tnLst>
      <p:par>
        <p:cTn dur="indefinite" id="22" nodeType="tmRoot" restart="never">
          <p:childTnLst>
            <p:seq>
              <p:cTn dur="indefinite" id="23" nodeType="mainSeq">
                <p:childTnLst>
                  <p:par>
                    <p:cTn fill="hold" id="24">
                      <p:stCondLst>
                        <p:cond delay="indefinite"/>
                      </p:stCondLst>
                      <p:childTnLst>
                        <p:par>
                          <p:cTn fill="hold" id="25">
                            <p:stCondLst>
                              <p:cond delay="0"/>
                            </p:stCondLst>
                            <p:childTnLst>
                              <p:par>
                                <p:cTn fill="hold" id="26" nodeType="clickEffect" presetClass="entr" presetID="2" presetSubtype="8">
                                  <p:stCondLst>
                                    <p:cond delay="0"/>
                                  </p:stCondLst>
                                  <p:childTnLst>
                                    <p:set>
                                      <p:cBhvr>
                                        <p:cTn dur="1" fill="hold" id="27">
                                          <p:stCondLst>
                                            <p:cond delay="0"/>
                                          </p:stCondLst>
                                        </p:cTn>
                                        <p:tgtEl>
                                          <p:spTgt spid="269"/>
                                        </p:tgtEl>
                                        <p:attrNameLst>
                                          <p:attrName>style.visibility</p:attrName>
                                        </p:attrNameLst>
                                      </p:cBhvr>
                                      <p:to>
                                        <p:strVal val="visible"/>
                                      </p:to>
                                    </p:set>
                                    <p:anim calcmode="lin" valueType="num">
                                      <p:cBhvr additive="repl">
                                        <p:cTn dur="500" fill="hold" id="28"/>
                                        <p:tgtEl>
                                          <p:spTgt spid="269"/>
                                        </p:tgtEl>
                                        <p:attrNameLst>
                                          <p:attrName>ppt_x</p:attrName>
                                        </p:attrNameLst>
                                      </p:cBhvr>
                                      <p:tavLst>
                                        <p:tav tm="0">
                                          <p:val>
                                            <p:strVal val="0-#ppt_w/2"/>
                                          </p:val>
                                        </p:tav>
                                        <p:tav tm="100000">
                                          <p:val>
                                            <p:strVal val="#ppt_x"/>
                                          </p:val>
                                        </p:tav>
                                      </p:tavLst>
                                    </p:anim>
                                    <p:anim calcmode="lin" valueType="num">
                                      <p:cBhvr additive="repl">
                                        <p:cTn dur="500" fill="hold" id="29"/>
                                        <p:tgtEl>
                                          <p:spTgt spid="269"/>
                                        </p:tgtEl>
                                        <p:attrNameLst>
                                          <p:attrName>ppt_y</p:attrName>
                                        </p:attrNameLst>
                                      </p:cBhvr>
                                      <p:tavLst>
                                        <p:tav tm="0">
                                          <p:val>
                                            <p:strVal val="#ppt_y"/>
                                          </p:val>
                                        </p:tav>
                                        <p:tav tm="100000">
                                          <p:val>
                                            <p:strVal val="#ppt_y"/>
                                          </p:val>
                                        </p:tav>
                                      </p:tavLst>
                                    </p:anim>
                                  </p:childTnLst>
                                </p:cTn>
                              </p:par>
                            </p:childTnLst>
                          </p:cTn>
                        </p:par>
                        <p:par>
                          <p:cTn fill="hold" id="30">
                            <p:stCondLst>
                              <p:cond delay="500"/>
                            </p:stCondLst>
                            <p:childTnLst>
                              <p:par>
                                <p:cTn fill="hold" id="31" nodeType="afterEffect" presetClass="entr" presetID="34">
                                  <p:stCondLst>
                                    <p:cond delay="0"/>
                                  </p:stCondLst>
                                  <p:childTnLst>
                                    <p:set>
                                      <p:cBhvr>
                                        <p:cTn dur="1" fill="hold" id="32">
                                          <p:stCondLst>
                                            <p:cond delay="0"/>
                                          </p:stCondLst>
                                        </p:cTn>
                                        <p:tgtEl>
                                          <p:spTgt spid="268"/>
                                        </p:tgtEl>
                                        <p:attrNameLst>
                                          <p:attrName>style.visibility</p:attrName>
                                        </p:attrNameLst>
                                      </p:cBhvr>
                                      <p:to>
                                        <p:strVal val="visible"/>
                                      </p:to>
                                    </p:set>
                                    <p:anim calcmode="lin" valueType="num">
                                      <p:cBhvr additive="repl">
                                        <p:cTn dur="599" fill="hold" id="33">
                                          <p:stCondLst>
                                            <p:cond delay="0"/>
                                          </p:stCondLst>
                                        </p:cTn>
                                        <p:tgtEl>
                                          <p:spTgt spid="268"/>
                                        </p:tgtEl>
                                        <p:attrNameLst>
                                          <p:attrName>ppt_x</p:attrName>
                                        </p:attrNameLst>
                                      </p:cBhvr>
                                      <p:to>
                                        <p:strVal val="(#ppt_#ppt_x)"/>
                                      </p:to>
                                    </p:anim>
                                    <p:anim calcmode="lin" valueType="num">
                                      <p:cBhvr additive="repl">
                                        <p:cTn dur="200" fill="hold" id="34">
                                          <p:stCondLst>
                                            <p:cond delay="599"/>
                                          </p:stCondLst>
                                        </p:cTn>
                                        <p:tgtEl>
                                          <p:spTgt spid="268"/>
                                        </p:tgtEl>
                                        <p:attrNameLst>
                                          <p:attrName/>
                                        </p:attrNameLst>
                                      </p:cBhvr>
                                      <p:to>
                                        <p:strVal val="-1.0"/>
                                      </p:to>
                                    </p:anim>
                                    <p:anim calcmode="lin" valueType="num">
                                      <p:cBhvr additive="repl">
                                        <p:cTn dur="200" fill="hold" id="35">
                                          <p:stCondLst>
                                            <p:cond delay="599"/>
                                          </p:stCondLst>
                                        </p:cTn>
                                        <p:tgtEl>
                                          <p:spTgt spid="268"/>
                                        </p:tgtEl>
                                        <p:attrNameLst>
                                          <p:attrName>ppt_x</p:attrName>
                                        </p:attrNameLst>
                                      </p:cBhvr>
                                    </p:anim>
                                  </p:childTnLst>
                                </p:cTn>
                              </p:par>
                            </p:childTnLst>
                          </p:cTn>
                        </p:par>
                        <p:par>
                          <p:cTn fill="hold" id="36">
                            <p:stCondLst>
                              <p:cond delay="1500"/>
                            </p:stCondLst>
                            <p:childTnLst>
                              <p:par>
                                <p:cTn fill="hold" id="37" nodeType="afterEffect" presetClass="exit" presetID="2" presetSubtype="8">
                                  <p:stCondLst>
                                    <p:cond delay="0"/>
                                  </p:stCondLst>
                                  <p:childTnLst>
                                    <p:anim calcmode="lin" valueType="num">
                                      <p:cBhvr additive="repl">
                                        <p:cTn dur="500" fill="freeze" id="38"/>
                                        <p:tgtEl>
                                          <p:spTgt spid="269"/>
                                        </p:tgtEl>
                                        <p:attrNameLst>
                                          <p:attrName>ppt_x</p:attrName>
                                        </p:attrNameLst>
                                      </p:cBhvr>
                                      <p:tavLst>
                                        <p:tav tm="0">
                                          <p:val>
                                            <p:strVal val="#ppt_x"/>
                                          </p:val>
                                        </p:tav>
                                        <p:tav tm="100000">
                                          <p:val>
                                            <p:strVal val="0-#ppt_w/2"/>
                                          </p:val>
                                        </p:tav>
                                      </p:tavLst>
                                    </p:anim>
                                    <p:anim calcmode="lin" valueType="num">
                                      <p:cBhvr additive="repl">
                                        <p:cTn dur="500" fill="freeze" id="39"/>
                                        <p:tgtEl>
                                          <p:spTgt spid="269"/>
                                        </p:tgtEl>
                                        <p:attrNameLst>
                                          <p:attrName>ppt_y</p:attrName>
                                        </p:attrNameLst>
                                      </p:cBhvr>
                                      <p:tavLst>
                                        <p:tav tm="0">
                                          <p:val>
                                            <p:strVal val="#ppt_y"/>
                                          </p:val>
                                        </p:tav>
                                        <p:tav tm="100000">
                                          <p:val>
                                            <p:strVal val="#ppt_y"/>
                                          </p:val>
                                        </p:tav>
                                      </p:tavLst>
                                    </p:anim>
                                    <p:set>
                                      <p:cBhvr>
                                        <p:cTn dur="1" fill="hold" id="40">
                                          <p:stCondLst>
                                            <p:cond delay="498"/>
                                          </p:stCondLst>
                                        </p:cTn>
                                        <p:tgtEl>
                                          <p:spTgt spid="269"/>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a:off x="428760" y="0"/>
            <a:ext cx="7714800" cy="999720"/>
          </a:xfrm>
          <a:prstGeom prst="rect">
            <a:avLst/>
          </a:prstGeom>
        </p:spPr>
        <p:txBody>
          <a:bodyPr anchor="ctr"/>
          <a:p>
            <a:pPr algn="ctr">
              <a:lnSpc>
                <a:spcPct val="100000"/>
              </a:lnSpc>
            </a:pPr>
            <a:r>
              <a:rPr lang="nl-NL" sz="3200">
                <a:solidFill>
                  <a:srgbClr val="ffffff"/>
                </a:solidFill>
                <a:latin typeface="Calibri"/>
              </a:rPr>
              <a:t>Voorstel contributies seizoen 2014-2015</a:t>
            </a:r>
            <a:endParaRPr/>
          </a:p>
        </p:txBody>
      </p:sp>
      <p:sp>
        <p:nvSpPr>
          <p:cNvPr id="272" name="TextShape 2"/>
          <p:cNvSpPr txBox="1"/>
          <p:nvPr/>
        </p:nvSpPr>
        <p:spPr>
          <a:xfrm>
            <a:off x="457200" y="1600200"/>
            <a:ext cx="8362800" cy="4900320"/>
          </a:xfrm>
          <a:prstGeom prst="rect">
            <a:avLst/>
          </a:prstGeom>
        </p:spPr>
        <p:txBody>
          <a:bodyPr/>
          <a:p>
            <a:pPr>
              <a:lnSpc>
                <a:spcPct val="100000"/>
              </a:lnSpc>
              <a:buBlip>
                <a:blip r:embed="rId1"/>
              </a:buBlip>
            </a:pPr>
            <a:r>
              <a:rPr lang="nl-NL" sz="2400">
                <a:solidFill>
                  <a:srgbClr val="ffffff"/>
                </a:solidFill>
                <a:latin typeface="Calibri"/>
              </a:rPr>
              <a:t>Waarom aanpassing contributies ? Lastenverhoging door :</a:t>
            </a:r>
            <a:endParaRPr/>
          </a:p>
          <a:p>
            <a:pPr lvl="1">
              <a:lnSpc>
                <a:spcPct val="100000"/>
              </a:lnSpc>
              <a:buSzPct val="130000"/>
              <a:buFont charset="2" typeface="Wingdings"/>
              <a:buChar char=""/>
            </a:pPr>
            <a:r>
              <a:rPr lang="nl-NL" sz="2400">
                <a:solidFill>
                  <a:srgbClr val="ffffff"/>
                </a:solidFill>
                <a:latin typeface="Calibri"/>
              </a:rPr>
              <a:t> </a:t>
            </a:r>
            <a:r>
              <a:rPr lang="nl-NL" sz="2400">
                <a:solidFill>
                  <a:srgbClr val="ffffff"/>
                </a:solidFill>
                <a:latin typeface="Calibri"/>
              </a:rPr>
              <a:t>Verhoging KNVB afdracht met minimaal € 2,-</a:t>
            </a:r>
            <a:endParaRPr/>
          </a:p>
          <a:p>
            <a:pPr lvl="1">
              <a:lnSpc>
                <a:spcPct val="100000"/>
              </a:lnSpc>
              <a:buSzPct val="130000"/>
              <a:buFont charset="2" typeface="Wingdings"/>
              <a:buChar char=""/>
            </a:pPr>
            <a:r>
              <a:rPr lang="nl-NL" sz="2400">
                <a:solidFill>
                  <a:srgbClr val="ffffff"/>
                </a:solidFill>
                <a:latin typeface="Calibri"/>
              </a:rPr>
              <a:t> </a:t>
            </a:r>
            <a:r>
              <a:rPr lang="nl-NL" sz="2400">
                <a:solidFill>
                  <a:srgbClr val="ffffff"/>
                </a:solidFill>
                <a:latin typeface="Calibri"/>
              </a:rPr>
              <a:t>De huur en de WOZ waarden worden met meer dan de  index verhoogd                                         </a:t>
            </a:r>
            <a:endParaRPr/>
          </a:p>
          <a:p>
            <a:pPr lvl="1">
              <a:lnSpc>
                <a:spcPct val="100000"/>
              </a:lnSpc>
              <a:buSzPct val="130000"/>
              <a:buFont charset="2" typeface="Wingdings"/>
              <a:buChar char=""/>
            </a:pPr>
            <a:r>
              <a:rPr lang="nl-NL" sz="2400">
                <a:solidFill>
                  <a:srgbClr val="ffffff"/>
                </a:solidFill>
                <a:latin typeface="Calibri"/>
              </a:rPr>
              <a:t>Noodzakelijke investeringen, zoals :</a:t>
            </a:r>
            <a:endParaRPr/>
          </a:p>
          <a:p>
            <a:pPr lvl="1">
              <a:buSzPct val="130000"/>
              <a:buFont charset="2" typeface="Wingdings"/>
              <a:buChar char=""/>
            </a:pPr>
            <a:r>
              <a:rPr lang="nl-NL" sz="2400">
                <a:solidFill>
                  <a:srgbClr val="ffffff"/>
                </a:solidFill>
                <a:latin typeface="Calibri"/>
              </a:rPr>
              <a:t> </a:t>
            </a:r>
            <a:r>
              <a:rPr lang="nl-NL" sz="2400">
                <a:solidFill>
                  <a:srgbClr val="ffffff"/>
                </a:solidFill>
                <a:latin typeface="Calibri"/>
              </a:rPr>
              <a:t>Renovatie dak tribune</a:t>
            </a:r>
            <a:endParaRPr/>
          </a:p>
          <a:p>
            <a:pPr lvl="1">
              <a:buSzPct val="130000"/>
              <a:buFont charset="2" typeface="Wingdings"/>
              <a:buChar char=""/>
            </a:pPr>
            <a:r>
              <a:rPr lang="nl-NL" sz="2400">
                <a:solidFill>
                  <a:srgbClr val="ffffff"/>
                </a:solidFill>
                <a:latin typeface="Calibri"/>
              </a:rPr>
              <a:t> </a:t>
            </a:r>
            <a:r>
              <a:rPr lang="nl-NL" sz="2400">
                <a:solidFill>
                  <a:srgbClr val="ffffff"/>
                </a:solidFill>
                <a:latin typeface="Calibri"/>
              </a:rPr>
              <a:t>Renovatie kleedkamers 1 &amp; 2 &amp; scheidsrechters kleedkamer</a:t>
            </a:r>
            <a:endParaRPr/>
          </a:p>
          <a:p>
            <a:pPr lvl="1">
              <a:buSzPct val="130000"/>
              <a:buFont charset="2" typeface="Wingdings"/>
              <a:buChar char=""/>
            </a:pPr>
            <a:r>
              <a:rPr lang="nl-NL" sz="2400">
                <a:solidFill>
                  <a:srgbClr val="ffffff"/>
                </a:solidFill>
                <a:latin typeface="Calibri"/>
              </a:rPr>
              <a:t> </a:t>
            </a:r>
            <a:r>
              <a:rPr lang="nl-NL" sz="2400">
                <a:solidFill>
                  <a:srgbClr val="ffffff"/>
                </a:solidFill>
                <a:latin typeface="Calibri"/>
              </a:rPr>
              <a:t>Dak van de kantine is hoognodig aan renovatie en isolatie toe</a:t>
            </a:r>
            <a:endParaRPr/>
          </a:p>
          <a:p>
            <a:endParaRPr/>
          </a:p>
          <a:p>
            <a:endParaRPr/>
          </a:p>
          <a:p>
            <a:endParaRPr/>
          </a:p>
          <a:p>
            <a:pPr>
              <a:lnSpc>
                <a:spcPct val="100000"/>
              </a:lnSpc>
            </a:pPr>
            <a:endParaRPr/>
          </a:p>
          <a:p>
            <a:pPr>
              <a:lnSpc>
                <a:spcPct val="100000"/>
              </a:lnSpc>
            </a:pPr>
            <a:endParaRPr/>
          </a:p>
        </p:txBody>
      </p:sp>
      <p:sp>
        <p:nvSpPr>
          <p:cNvPr id="273" name="TextShape 3"/>
          <p:cNvSpPr txBox="1"/>
          <p:nvPr/>
        </p:nvSpPr>
        <p:spPr>
          <a:xfrm>
            <a:off x="0" y="0"/>
            <a:ext cx="-11796840" cy="-11796840"/>
          </a:xfrm>
          <a:prstGeom prst="rect">
            <a:avLst/>
          </a:prstGeom>
        </p:spPr>
        <p:txBody>
          <a:bodyPr bIns="45000" lIns="90000" rIns="90000" tIns="45000"/>
          <a:p>
            <a:pPr>
              <a:lnSpc>
                <a:spcPct val="100000"/>
              </a:lnSpc>
            </a:pPr>
            <a:fld id="{F13141A1-5161-4191-8151-E18131916161}" type="slidenum">
              <a:rPr lang="nl-NL">
                <a:solidFill>
                  <a:srgbClr val="ffffff"/>
                </a:solidFill>
                <a:latin typeface="Calibri"/>
              </a:rPr>
              <a:t>&lt;number&gt;</a:t>
            </a:fld>
            <a:endParaRPr/>
          </a:p>
        </p:txBody>
      </p:sp>
      <p:pic>
        <p:nvPicPr>
          <p:cNvPr descr="" id="274" name="Afbeelding 4"/>
          <p:cNvPicPr/>
          <p:nvPr/>
        </p:nvPicPr>
        <p:blipFill>
          <a:blip r:embed="rId2"/>
          <a:stretch>
            <a:fillRect/>
          </a:stretch>
        </p:blipFill>
        <p:spPr>
          <a:xfrm>
            <a:off x="11880" y="0"/>
            <a:ext cx="887040" cy="980280"/>
          </a:xfrm>
          <a:prstGeom prst="rect">
            <a:avLst/>
          </a:prstGeom>
        </p:spPr>
      </p:pic>
    </p:spTree>
  </p:cSld>
  <p:transition>
    <p:wipe dir="l"/>
  </p:transition>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5" name="TextShape 1"/>
          <p:cNvSpPr txBox="1"/>
          <p:nvPr/>
        </p:nvSpPr>
        <p:spPr>
          <a:xfrm>
            <a:off x="428760" y="0"/>
            <a:ext cx="7714800" cy="999720"/>
          </a:xfrm>
          <a:prstGeom prst="rect">
            <a:avLst/>
          </a:prstGeom>
        </p:spPr>
        <p:txBody>
          <a:bodyPr anchor="ctr"/>
          <a:p>
            <a:pPr algn="ctr">
              <a:lnSpc>
                <a:spcPct val="100000"/>
              </a:lnSpc>
            </a:pPr>
            <a:r>
              <a:rPr lang="nl-NL" sz="4400">
                <a:solidFill>
                  <a:srgbClr val="ffffff"/>
                </a:solidFill>
                <a:latin typeface="Calibri"/>
              </a:rPr>
              <a:t>Voorstel contributies 2014-2015</a:t>
            </a:r>
            <a:endParaRPr/>
          </a:p>
        </p:txBody>
      </p:sp>
      <p:graphicFrame>
        <p:nvGraphicFramePr>
          <p:cNvPr id="276" name="Table 2"/>
          <p:cNvGraphicFramePr/>
          <p:nvPr/>
        </p:nvGraphicFramePr>
        <p:xfrm>
          <a:off x="457200" y="1600200"/>
          <a:ext cx="8229240" cy="5191560"/>
        </p:xfrm>
        <a:graphic>
          <a:graphicData uri="http://schemas.openxmlformats.org/drawingml/2006/table">
            <a:tbl>
              <a:tblPr/>
              <a:tblGrid>
                <a:gridCol w="1645920"/>
                <a:gridCol w="1820520"/>
                <a:gridCol w="1296000"/>
                <a:gridCol w="1820520"/>
                <a:gridCol w="1646280"/>
              </a:tblGrid>
              <a:tr h="543240">
                <a:tc>
                  <a:txBody>
                    <a:bodyPr wrap="none"/>
                    <a:p>
                      <a:pPr>
                        <a:lnSpc>
                          <a:spcPct val="100000"/>
                        </a:lnSpc>
                      </a:pPr>
                      <a:r>
                        <a:rPr b="1" lang="nl-NL" sz="1600">
                          <a:solidFill>
                            <a:srgbClr val="000000"/>
                          </a:solidFill>
                          <a:latin typeface="Arial"/>
                        </a:rPr>
                        <a:t>Categorie </a:t>
                      </a:r>
                      <a:endParaRPr/>
                    </a:p>
                  </a:txBody>
                  <a:tcPr/>
                </a:tc>
                <a:tc>
                  <a:txBody>
                    <a:bodyPr wrap="none"/>
                    <a:p>
                      <a:pPr>
                        <a:lnSpc>
                          <a:spcPct val="100000"/>
                        </a:lnSpc>
                      </a:pPr>
                      <a:r>
                        <a:rPr b="1" lang="nl-NL" sz="1600">
                          <a:solidFill>
                            <a:srgbClr val="000000"/>
                          </a:solidFill>
                          <a:latin typeface="Arial"/>
                        </a:rPr>
                        <a:t>Seizoen 2013-2014</a:t>
                      </a:r>
                      <a:endParaRPr/>
                    </a:p>
                  </a:txBody>
                  <a:tcPr/>
                </a:tc>
                <a:tc>
                  <a:txBody>
                    <a:bodyPr wrap="none"/>
                    <a:p>
                      <a:pPr>
                        <a:lnSpc>
                          <a:spcPct val="100000"/>
                        </a:lnSpc>
                      </a:pPr>
                      <a:r>
                        <a:rPr b="1" lang="nl-NL" sz="1600">
                          <a:solidFill>
                            <a:srgbClr val="000000"/>
                          </a:solidFill>
                          <a:latin typeface="Arial"/>
                        </a:rPr>
                        <a:t>Kledingfonds</a:t>
                      </a:r>
                      <a:endParaRPr/>
                    </a:p>
                  </a:txBody>
                  <a:tcPr/>
                </a:tc>
                <a:tc>
                  <a:txBody>
                    <a:bodyPr wrap="none"/>
                    <a:p>
                      <a:pPr>
                        <a:lnSpc>
                          <a:spcPct val="100000"/>
                        </a:lnSpc>
                      </a:pPr>
                      <a:r>
                        <a:rPr b="1" lang="nl-NL" sz="1600">
                          <a:solidFill>
                            <a:srgbClr val="000000"/>
                          </a:solidFill>
                          <a:latin typeface="Arial"/>
                        </a:rPr>
                        <a:t>Seizoen 2014-2015</a:t>
                      </a:r>
                      <a:endParaRPr/>
                    </a:p>
                  </a:txBody>
                  <a:tcPr/>
                </a:tc>
                <a:tc>
                  <a:txBody>
                    <a:bodyPr wrap="none"/>
                    <a:p>
                      <a:pPr>
                        <a:lnSpc>
                          <a:spcPct val="100000"/>
                        </a:lnSpc>
                      </a:pPr>
                      <a:r>
                        <a:rPr b="1" lang="nl-NL" sz="1600">
                          <a:solidFill>
                            <a:srgbClr val="000000"/>
                          </a:solidFill>
                          <a:latin typeface="Arial"/>
                        </a:rPr>
                        <a:t>Kledingfonds</a:t>
                      </a:r>
                      <a:endParaRPr/>
                    </a:p>
                  </a:txBody>
                  <a:tcPr/>
                </a:tc>
              </a:tr>
              <a:tr h="334440">
                <a:tc>
                  <a:txBody>
                    <a:bodyPr wrap="none"/>
                    <a:p>
                      <a:pPr>
                        <a:lnSpc>
                          <a:spcPct val="100000"/>
                        </a:lnSpc>
                      </a:pPr>
                      <a:r>
                        <a:rPr lang="nl-NL" sz="1600">
                          <a:solidFill>
                            <a:srgbClr val="000000"/>
                          </a:solidFill>
                          <a:latin typeface="Arial"/>
                        </a:rPr>
                        <a:t>Senioren</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190,-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25,-</a:t>
                      </a:r>
                      <a:endParaRPr/>
                    </a:p>
                  </a:txBody>
                  <a:tcPr/>
                </a:tc>
              </a:tr>
              <a:tr h="334440">
                <a:tc>
                  <a:txBody>
                    <a:bodyPr wrap="none"/>
                    <a:p>
                      <a:pPr>
                        <a:lnSpc>
                          <a:spcPct val="100000"/>
                        </a:lnSpc>
                      </a:pPr>
                      <a:r>
                        <a:rPr lang="nl-NL" sz="1600">
                          <a:solidFill>
                            <a:srgbClr val="000000"/>
                          </a:solidFill>
                          <a:latin typeface="Arial"/>
                        </a:rPr>
                        <a:t>A-junioren</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140,-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150,-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r>
              <a:tr h="334440">
                <a:tc>
                  <a:txBody>
                    <a:bodyPr wrap="none"/>
                    <a:p>
                      <a:pPr>
                        <a:lnSpc>
                          <a:spcPct val="100000"/>
                        </a:lnSpc>
                      </a:pPr>
                      <a:r>
                        <a:rPr lang="nl-NL" sz="1600">
                          <a:solidFill>
                            <a:srgbClr val="000000"/>
                          </a:solidFill>
                          <a:latin typeface="Arial"/>
                        </a:rPr>
                        <a:t>B- junioren</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135,-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145,-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r>
              <a:tr h="334440">
                <a:tc>
                  <a:txBody>
                    <a:bodyPr wrap="none"/>
                    <a:p>
                      <a:pPr>
                        <a:lnSpc>
                          <a:spcPct val="100000"/>
                        </a:lnSpc>
                      </a:pPr>
                      <a:r>
                        <a:rPr lang="nl-NL" sz="1600">
                          <a:solidFill>
                            <a:srgbClr val="000000"/>
                          </a:solidFill>
                          <a:latin typeface="Arial"/>
                        </a:rPr>
                        <a:t>C-junioren</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115,-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125,-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r>
              <a:tr h="334440">
                <a:tc>
                  <a:txBody>
                    <a:bodyPr wrap="none"/>
                    <a:p>
                      <a:pPr>
                        <a:lnSpc>
                          <a:spcPct val="100000"/>
                        </a:lnSpc>
                      </a:pPr>
                      <a:r>
                        <a:rPr lang="nl-NL" sz="1600">
                          <a:solidFill>
                            <a:srgbClr val="000000"/>
                          </a:solidFill>
                          <a:latin typeface="Arial"/>
                        </a:rPr>
                        <a:t>D-pupillen</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115,-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125,-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r>
              <a:tr h="334440">
                <a:tc>
                  <a:txBody>
                    <a:bodyPr wrap="none"/>
                    <a:p>
                      <a:pPr>
                        <a:lnSpc>
                          <a:spcPct val="100000"/>
                        </a:lnSpc>
                      </a:pPr>
                      <a:r>
                        <a:rPr lang="nl-NL" sz="1600">
                          <a:solidFill>
                            <a:srgbClr val="000000"/>
                          </a:solidFill>
                          <a:latin typeface="Arial"/>
                        </a:rPr>
                        <a:t>E-pupillen</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115,-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125,-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r>
              <a:tr h="334440">
                <a:tc>
                  <a:txBody>
                    <a:bodyPr wrap="none"/>
                    <a:p>
                      <a:pPr>
                        <a:lnSpc>
                          <a:spcPct val="100000"/>
                        </a:lnSpc>
                      </a:pPr>
                      <a:r>
                        <a:rPr lang="nl-NL" sz="1600">
                          <a:solidFill>
                            <a:srgbClr val="000000"/>
                          </a:solidFill>
                          <a:latin typeface="Arial"/>
                        </a:rPr>
                        <a:t>F-pupillen</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115,-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125,-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20,-</a:t>
                      </a:r>
                      <a:endParaRPr/>
                    </a:p>
                  </a:txBody>
                  <a:tcPr/>
                </a:tc>
              </a:tr>
              <a:tr h="334440">
                <a:tc>
                  <a:txBody>
                    <a:bodyPr wrap="none"/>
                    <a:p>
                      <a:pPr>
                        <a:lnSpc>
                          <a:spcPct val="100000"/>
                        </a:lnSpc>
                      </a:pPr>
                      <a:r>
                        <a:rPr lang="nl-NL" sz="1600">
                          <a:solidFill>
                            <a:srgbClr val="000000"/>
                          </a:solidFill>
                          <a:latin typeface="Arial"/>
                        </a:rPr>
                        <a:t>Kabouters</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67,50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75,-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r>
              <a:tr h="428760">
                <a:tc>
                  <a:tcPr/>
                </a:tc>
                <a:tc>
                  <a:tcPr/>
                </a:tc>
                <a:tc>
                  <a:tcPr/>
                </a:tc>
                <a:tc>
                  <a:tcPr/>
                </a:tc>
                <a:tc>
                  <a:tcPr/>
                </a:tc>
              </a:tr>
              <a:tr h="543240">
                <a:tc>
                  <a:txBody>
                    <a:bodyPr wrap="none"/>
                    <a:p>
                      <a:pPr>
                        <a:lnSpc>
                          <a:spcPct val="100000"/>
                        </a:lnSpc>
                      </a:pPr>
                      <a:r>
                        <a:rPr lang="nl-NL" sz="1600">
                          <a:solidFill>
                            <a:srgbClr val="000000"/>
                          </a:solidFill>
                          <a:latin typeface="Arial"/>
                        </a:rPr>
                        <a:t>Zaalvoetbal sen.</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120,-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130,-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r>
              <a:tr h="334440">
                <a:tc>
                  <a:txBody>
                    <a:bodyPr wrap="none"/>
                    <a:p>
                      <a:pPr>
                        <a:lnSpc>
                          <a:spcPct val="100000"/>
                        </a:lnSpc>
                      </a:pPr>
                      <a:r>
                        <a:rPr lang="nl-NL" sz="1600">
                          <a:solidFill>
                            <a:srgbClr val="000000"/>
                          </a:solidFill>
                          <a:latin typeface="Arial"/>
                        </a:rPr>
                        <a:t>Zaalvoetbal jun.</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93,-</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105,-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r>
              <a:tr h="334440">
                <a:tc>
                  <a:txBody>
                    <a:bodyPr wrap="none"/>
                    <a:p>
                      <a:pPr>
                        <a:lnSpc>
                          <a:spcPct val="100000"/>
                        </a:lnSpc>
                      </a:pPr>
                      <a:r>
                        <a:rPr lang="nl-NL" sz="1600">
                          <a:solidFill>
                            <a:srgbClr val="000000"/>
                          </a:solidFill>
                          <a:latin typeface="Arial"/>
                        </a:rPr>
                        <a:t>Combi</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35,-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50,-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r>
              <a:tr h="331920">
                <a:tc>
                  <a:txBody>
                    <a:bodyPr wrap="none"/>
                    <a:p>
                      <a:pPr>
                        <a:lnSpc>
                          <a:spcPct val="100000"/>
                        </a:lnSpc>
                      </a:pPr>
                      <a:r>
                        <a:rPr lang="nl-NL" sz="1600">
                          <a:solidFill>
                            <a:srgbClr val="000000"/>
                          </a:solidFill>
                          <a:latin typeface="Arial"/>
                        </a:rPr>
                        <a:t>35+ </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35,-</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50,-</a:t>
                      </a:r>
                      <a:endParaRPr/>
                    </a:p>
                  </a:txBody>
                  <a:tcPr/>
                </a:tc>
                <a:tc>
                  <a:txBody>
                    <a:bodyPr wrap="none"/>
                    <a:p>
                      <a:pPr>
                        <a:lnSpc>
                          <a:spcPct val="100000"/>
                        </a:lnSpc>
                      </a:pPr>
                      <a:r>
                        <a:rPr lang="nl-NL" sz="1600">
                          <a:solidFill>
                            <a:srgbClr val="000000"/>
                          </a:solidFill>
                          <a:latin typeface="Arial"/>
                        </a:rPr>
                        <a:t>€ </a:t>
                      </a:r>
                      <a:r>
                        <a:rPr lang="nl-NL" sz="1600">
                          <a:solidFill>
                            <a:srgbClr val="000000"/>
                          </a:solidFill>
                          <a:latin typeface="Arial"/>
                        </a:rPr>
                        <a:t>0,-</a:t>
                      </a:r>
                      <a:endParaRPr/>
                    </a:p>
                  </a:txBody>
                  <a:tcPr/>
                </a:tc>
              </a:tr>
            </a:tbl>
          </a:graphicData>
        </a:graphic>
      </p:graphicFrame>
      <p:sp>
        <p:nvSpPr>
          <p:cNvPr id="277" name="TextShape 3"/>
          <p:cNvSpPr txBox="1"/>
          <p:nvPr/>
        </p:nvSpPr>
        <p:spPr>
          <a:xfrm>
            <a:off x="0" y="0"/>
            <a:ext cx="-11796840" cy="-11796840"/>
          </a:xfrm>
          <a:prstGeom prst="rect">
            <a:avLst/>
          </a:prstGeom>
        </p:spPr>
        <p:txBody>
          <a:bodyPr bIns="45000" lIns="90000" rIns="90000" tIns="45000"/>
          <a:p>
            <a:pPr>
              <a:lnSpc>
                <a:spcPct val="100000"/>
              </a:lnSpc>
            </a:pPr>
            <a:fld id="{E1C101A1-D1B1-41A1-B141-518181E18191}" type="slidenum">
              <a:rPr lang="nl-NL">
                <a:solidFill>
                  <a:srgbClr val="ffffff"/>
                </a:solidFill>
                <a:latin typeface="Calibri"/>
              </a:rPr>
              <a:t>&lt;number&gt;</a:t>
            </a:fld>
            <a:endParaRPr/>
          </a:p>
        </p:txBody>
      </p:sp>
      <p:pic>
        <p:nvPicPr>
          <p:cNvPr descr="" id="278" name="Afbeelding 2"/>
          <p:cNvPicPr/>
          <p:nvPr/>
        </p:nvPicPr>
        <p:blipFill>
          <a:blip r:embed="rId1"/>
          <a:stretch>
            <a:fillRect/>
          </a:stretch>
        </p:blipFill>
        <p:spPr>
          <a:xfrm>
            <a:off x="11880" y="0"/>
            <a:ext cx="671040" cy="980280"/>
          </a:xfrm>
          <a:prstGeom prst="rect">
            <a:avLst/>
          </a:prstGeom>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TextShape 1"/>
          <p:cNvSpPr txBox="1"/>
          <p:nvPr/>
        </p:nvSpPr>
        <p:spPr>
          <a:xfrm>
            <a:off x="439920" y="65520"/>
            <a:ext cx="7714800" cy="999720"/>
          </a:xfrm>
          <a:prstGeom prst="rect">
            <a:avLst/>
          </a:prstGeom>
        </p:spPr>
        <p:txBody>
          <a:bodyPr anchor="ctr"/>
          <a:p>
            <a:pPr algn="ctr">
              <a:lnSpc>
                <a:spcPct val="100000"/>
              </a:lnSpc>
            </a:pPr>
            <a:r>
              <a:rPr lang="nl-NL" sz="3200">
                <a:solidFill>
                  <a:srgbClr val="ffffff"/>
                </a:solidFill>
                <a:latin typeface="Calibri"/>
              </a:rPr>
              <a:t>        </a:t>
            </a:r>
            <a:r>
              <a:rPr lang="nl-NL" sz="3200">
                <a:solidFill>
                  <a:srgbClr val="ffffff"/>
                </a:solidFill>
                <a:latin typeface="Calibri"/>
              </a:rPr>
              <a:t>Reglement Kledingfonds SVW ’27 (1)</a:t>
            </a:r>
            <a:endParaRPr/>
          </a:p>
        </p:txBody>
      </p:sp>
      <p:sp>
        <p:nvSpPr>
          <p:cNvPr id="280" name="TextShape 2"/>
          <p:cNvSpPr txBox="1"/>
          <p:nvPr/>
        </p:nvSpPr>
        <p:spPr>
          <a:xfrm>
            <a:off x="457200" y="1340640"/>
            <a:ext cx="8362800" cy="5976360"/>
          </a:xfrm>
          <a:prstGeom prst="rect">
            <a:avLst/>
          </a:prstGeom>
        </p:spPr>
        <p:txBody>
          <a:bodyPr/>
          <a:p>
            <a:pPr>
              <a:lnSpc>
                <a:spcPct val="100000"/>
              </a:lnSpc>
              <a:buBlip>
                <a:blip r:embed="rId1"/>
              </a:buBlip>
            </a:pPr>
            <a:r>
              <a:rPr lang="nl-NL" sz="1600">
                <a:solidFill>
                  <a:srgbClr val="ffffff"/>
                </a:solidFill>
                <a:latin typeface="Calibri"/>
              </a:rPr>
              <a:t>Doel</a:t>
            </a:r>
            <a:endParaRPr/>
          </a:p>
          <a:p>
            <a:pPr lvl="1">
              <a:lnSpc>
                <a:spcPct val="100000"/>
              </a:lnSpc>
              <a:buSzPct val="130000"/>
              <a:buFont charset="2" typeface="Wingdings"/>
              <a:buChar char=""/>
            </a:pPr>
            <a:r>
              <a:rPr lang="nl-NL" sz="1600">
                <a:solidFill>
                  <a:srgbClr val="ffffff"/>
                </a:solidFill>
                <a:latin typeface="Calibri"/>
              </a:rPr>
              <a:t> </a:t>
            </a:r>
            <a:r>
              <a:rPr lang="nl-NL" sz="1600">
                <a:solidFill>
                  <a:srgbClr val="ffffff"/>
                </a:solidFill>
                <a:latin typeface="Calibri"/>
              </a:rPr>
              <a:t>Elk team voorzien van uniforme wedstrijdkleding</a:t>
            </a:r>
            <a:endParaRPr/>
          </a:p>
          <a:p>
            <a:pPr>
              <a:lnSpc>
                <a:spcPct val="100000"/>
              </a:lnSpc>
              <a:buBlip>
                <a:blip r:embed="rId2"/>
              </a:buBlip>
            </a:pPr>
            <a:r>
              <a:rPr lang="nl-NL" sz="1600">
                <a:solidFill>
                  <a:srgbClr val="ffffff"/>
                </a:solidFill>
                <a:latin typeface="Calibri"/>
              </a:rPr>
              <a:t>Vertegenwoordiging</a:t>
            </a:r>
            <a:endParaRPr/>
          </a:p>
          <a:p>
            <a:pPr lvl="1">
              <a:lnSpc>
                <a:spcPct val="100000"/>
              </a:lnSpc>
              <a:buSzPct val="130000"/>
              <a:buFont charset="2" typeface="Wingdings"/>
              <a:buChar char=""/>
            </a:pPr>
            <a:r>
              <a:rPr lang="nl-NL" sz="1600">
                <a:solidFill>
                  <a:srgbClr val="ffffff"/>
                </a:solidFill>
                <a:latin typeface="Calibri"/>
              </a:rPr>
              <a:t> </a:t>
            </a:r>
            <a:r>
              <a:rPr lang="nl-NL" sz="1600">
                <a:solidFill>
                  <a:srgbClr val="ffffff"/>
                </a:solidFill>
                <a:latin typeface="Calibri"/>
              </a:rPr>
              <a:t>Kledingcommissie van minimaal 2 personen, aangestuurd door een lid van het HB</a:t>
            </a:r>
            <a:endParaRPr/>
          </a:p>
          <a:p>
            <a:pPr>
              <a:lnSpc>
                <a:spcPct val="100000"/>
              </a:lnSpc>
              <a:buBlip>
                <a:blip r:embed="rId3"/>
              </a:buBlip>
            </a:pPr>
            <a:r>
              <a:rPr lang="nl-NL" sz="1600">
                <a:solidFill>
                  <a:srgbClr val="ffffff"/>
                </a:solidFill>
                <a:latin typeface="Calibri"/>
              </a:rPr>
              <a:t>Taken en verantwoordelijkheden : De kledingcommissie ziet toe op:</a:t>
            </a:r>
            <a:endParaRPr/>
          </a:p>
          <a:p>
            <a:pPr lvl="1">
              <a:lnSpc>
                <a:spcPct val="100000"/>
              </a:lnSpc>
              <a:buSzPct val="130000"/>
              <a:buFont charset="2" typeface="Wingdings"/>
              <a:buChar char=""/>
            </a:pPr>
            <a:r>
              <a:rPr lang="nl-NL" sz="1600">
                <a:solidFill>
                  <a:srgbClr val="ffffff"/>
                </a:solidFill>
                <a:latin typeface="Calibri"/>
              </a:rPr>
              <a:t> </a:t>
            </a:r>
            <a:r>
              <a:rPr lang="nl-NL" sz="1600">
                <a:solidFill>
                  <a:srgbClr val="ffffff"/>
                </a:solidFill>
                <a:latin typeface="Calibri"/>
              </a:rPr>
              <a:t>Juist gebruik van de aan teams toevertrouwde kleding</a:t>
            </a:r>
            <a:endParaRPr/>
          </a:p>
          <a:p>
            <a:pPr lvl="1">
              <a:lnSpc>
                <a:spcPct val="100000"/>
              </a:lnSpc>
              <a:buSzPct val="130000"/>
              <a:buFont charset="2" typeface="Wingdings"/>
              <a:buChar char=""/>
            </a:pPr>
            <a:r>
              <a:rPr lang="nl-NL" sz="1600">
                <a:solidFill>
                  <a:srgbClr val="ffffff"/>
                </a:solidFill>
                <a:latin typeface="Calibri"/>
              </a:rPr>
              <a:t>Organiseert uitdeling en inname</a:t>
            </a:r>
            <a:endParaRPr/>
          </a:p>
          <a:p>
            <a:pPr lvl="1">
              <a:lnSpc>
                <a:spcPct val="100000"/>
              </a:lnSpc>
              <a:buSzPct val="130000"/>
              <a:buFont charset="2" typeface="Wingdings"/>
              <a:buChar char=""/>
            </a:pPr>
            <a:r>
              <a:rPr lang="nl-NL" sz="1600">
                <a:solidFill>
                  <a:srgbClr val="ffffff"/>
                </a:solidFill>
                <a:latin typeface="Calibri"/>
              </a:rPr>
              <a:t>Beheert financiën van het kledingfonds</a:t>
            </a:r>
            <a:endParaRPr/>
          </a:p>
          <a:p>
            <a:pPr>
              <a:lnSpc>
                <a:spcPct val="100000"/>
              </a:lnSpc>
              <a:buBlip>
                <a:blip r:embed="rId4"/>
              </a:buBlip>
            </a:pPr>
            <a:r>
              <a:rPr lang="nl-NL" sz="1600">
                <a:solidFill>
                  <a:srgbClr val="ffffff"/>
                </a:solidFill>
                <a:latin typeface="Calibri"/>
              </a:rPr>
              <a:t>Financiële bijdrage</a:t>
            </a:r>
            <a:endParaRPr/>
          </a:p>
          <a:p>
            <a:pPr lvl="1">
              <a:lnSpc>
                <a:spcPct val="100000"/>
              </a:lnSpc>
              <a:buSzPct val="130000"/>
              <a:buFont charset="2" typeface="Wingdings"/>
              <a:buChar char=""/>
            </a:pPr>
            <a:r>
              <a:rPr lang="nl-NL" sz="1600">
                <a:solidFill>
                  <a:srgbClr val="ffffff"/>
                </a:solidFill>
                <a:latin typeface="Calibri"/>
              </a:rPr>
              <a:t>Wordt vastgesteld na voorstel van het HB aan de ALV.</a:t>
            </a:r>
            <a:endParaRPr/>
          </a:p>
          <a:p>
            <a:pPr lvl="1">
              <a:lnSpc>
                <a:spcPct val="100000"/>
              </a:lnSpc>
              <a:buSzPct val="130000"/>
              <a:buFont charset="2" typeface="Wingdings"/>
              <a:buChar char=""/>
            </a:pPr>
            <a:r>
              <a:rPr lang="nl-NL" sz="1600">
                <a:solidFill>
                  <a:srgbClr val="ffffff"/>
                </a:solidFill>
                <a:latin typeface="Calibri"/>
              </a:rPr>
              <a:t>Incasso aan het begin van het seizoen, gelijktijdig met de contributie </a:t>
            </a:r>
            <a:endParaRPr/>
          </a:p>
          <a:p>
            <a:pPr lvl="1">
              <a:lnSpc>
                <a:spcPct val="100000"/>
              </a:lnSpc>
              <a:buSzPct val="130000"/>
              <a:buFont charset="2" typeface="Wingdings"/>
              <a:buChar char=""/>
            </a:pPr>
            <a:r>
              <a:rPr lang="nl-NL" sz="1600">
                <a:solidFill>
                  <a:srgbClr val="ffffff"/>
                </a:solidFill>
                <a:latin typeface="Calibri"/>
              </a:rPr>
              <a:t>Bij non- of wanbetaling is een speler niet langer speelgerechtigd.</a:t>
            </a:r>
            <a:endParaRPr/>
          </a:p>
          <a:p>
            <a:pPr>
              <a:lnSpc>
                <a:spcPct val="100000"/>
              </a:lnSpc>
              <a:buBlip>
                <a:blip r:embed="rId5"/>
              </a:buBlip>
            </a:pPr>
            <a:r>
              <a:rPr lang="nl-NL" sz="1600">
                <a:solidFill>
                  <a:srgbClr val="ffffff"/>
                </a:solidFill>
                <a:latin typeface="Calibri"/>
              </a:rPr>
              <a:t>Te verstrekken wedstrijdkleding</a:t>
            </a:r>
            <a:endParaRPr/>
          </a:p>
          <a:p>
            <a:pPr lvl="1">
              <a:lnSpc>
                <a:spcPct val="100000"/>
              </a:lnSpc>
              <a:buSzPct val="130000"/>
              <a:buFont charset="2" typeface="Wingdings"/>
              <a:buChar char=""/>
            </a:pPr>
            <a:r>
              <a:rPr lang="nl-NL" sz="1600">
                <a:solidFill>
                  <a:srgbClr val="ffffff"/>
                </a:solidFill>
                <a:latin typeface="Calibri"/>
              </a:rPr>
              <a:t>Shirts, broeken en kousen.</a:t>
            </a:r>
            <a:endParaRPr/>
          </a:p>
          <a:p>
            <a:pPr lvl="1">
              <a:lnSpc>
                <a:spcPct val="100000"/>
              </a:lnSpc>
              <a:buSzPct val="130000"/>
              <a:buFont charset="2" typeface="Wingdings"/>
              <a:buChar char=""/>
            </a:pPr>
            <a:r>
              <a:rPr lang="nl-NL" sz="1600">
                <a:solidFill>
                  <a:srgbClr val="ffffff"/>
                </a:solidFill>
                <a:latin typeface="Calibri"/>
              </a:rPr>
              <a:t>Per team: watertas met bidon, een spons en 1 aanvoerdersband</a:t>
            </a:r>
            <a:endParaRPr/>
          </a:p>
          <a:p>
            <a:pPr lvl="1">
              <a:lnSpc>
                <a:spcPct val="100000"/>
              </a:lnSpc>
              <a:buSzPct val="130000"/>
              <a:buFont charset="2" typeface="Wingdings"/>
              <a:buChar char=""/>
            </a:pPr>
            <a:r>
              <a:rPr lang="nl-NL" sz="1600">
                <a:solidFill>
                  <a:srgbClr val="ffffff"/>
                </a:solidFill>
                <a:latin typeface="Calibri"/>
              </a:rPr>
              <a:t>Niet:</a:t>
            </a:r>
            <a:endParaRPr/>
          </a:p>
          <a:p>
            <a:pPr lvl="1">
              <a:buSzPct val="130000"/>
              <a:buFont charset="2" typeface="Wingdings"/>
              <a:buChar char=""/>
            </a:pPr>
            <a:r>
              <a:rPr lang="nl-NL" sz="1600">
                <a:solidFill>
                  <a:srgbClr val="ffffff"/>
                </a:solidFill>
                <a:latin typeface="Calibri"/>
              </a:rPr>
              <a:t>Keepershandschoenen, scheenbeschermers ,trainingspakken en inloopshirts. </a:t>
            </a:r>
            <a:endParaRPr/>
          </a:p>
        </p:txBody>
      </p:sp>
      <p:sp>
        <p:nvSpPr>
          <p:cNvPr id="281" name="TextShape 3"/>
          <p:cNvSpPr txBox="1"/>
          <p:nvPr/>
        </p:nvSpPr>
        <p:spPr>
          <a:xfrm>
            <a:off x="0" y="0"/>
            <a:ext cx="-11796840" cy="-11796840"/>
          </a:xfrm>
          <a:prstGeom prst="rect">
            <a:avLst/>
          </a:prstGeom>
        </p:spPr>
        <p:txBody>
          <a:bodyPr bIns="45000" lIns="90000" rIns="90000" tIns="45000"/>
          <a:p>
            <a:pPr>
              <a:lnSpc>
                <a:spcPct val="100000"/>
              </a:lnSpc>
            </a:pPr>
            <a:fld id="{D1E11111-F121-4101-8191-5131A13181A1}" type="slidenum">
              <a:rPr lang="nl-NL">
                <a:solidFill>
                  <a:srgbClr val="ffffff"/>
                </a:solidFill>
                <a:latin typeface="Calibri"/>
              </a:rPr>
              <a:t>&lt;number&gt;</a:t>
            </a:fld>
            <a:endParaRPr/>
          </a:p>
        </p:txBody>
      </p:sp>
      <p:pic>
        <p:nvPicPr>
          <p:cNvPr descr="" id="282" name="Picture 2"/>
          <p:cNvPicPr/>
          <p:nvPr/>
        </p:nvPicPr>
        <p:blipFill>
          <a:blip r:embed="rId6"/>
          <a:stretch>
            <a:fillRect/>
          </a:stretch>
        </p:blipFill>
        <p:spPr>
          <a:xfrm>
            <a:off x="11520" y="67680"/>
            <a:ext cx="1391760" cy="1043640"/>
          </a:xfrm>
          <a:prstGeom prst="rect">
            <a:avLst/>
          </a:prstGeom>
          <a:ln w="50760">
            <a:solidFill>
              <a:srgbClr val="7bd375"/>
            </a:solidFill>
            <a:round/>
          </a:ln>
        </p:spPr>
      </p:pic>
    </p:spTree>
  </p:cSld>
  <p:transition>
    <p:wipe dir="l"/>
  </p:transition>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TextShape 1"/>
          <p:cNvSpPr txBox="1"/>
          <p:nvPr/>
        </p:nvSpPr>
        <p:spPr>
          <a:xfrm>
            <a:off x="439920" y="65520"/>
            <a:ext cx="7714800" cy="999720"/>
          </a:xfrm>
          <a:prstGeom prst="rect">
            <a:avLst/>
          </a:prstGeom>
        </p:spPr>
        <p:txBody>
          <a:bodyPr anchor="ctr"/>
          <a:p>
            <a:pPr algn="ctr">
              <a:lnSpc>
                <a:spcPct val="100000"/>
              </a:lnSpc>
            </a:pPr>
            <a:r>
              <a:rPr lang="nl-NL" sz="3200">
                <a:solidFill>
                  <a:srgbClr val="ffffff"/>
                </a:solidFill>
                <a:latin typeface="Calibri"/>
              </a:rPr>
              <a:t>        </a:t>
            </a:r>
            <a:r>
              <a:rPr lang="nl-NL" sz="3200">
                <a:solidFill>
                  <a:srgbClr val="ffffff"/>
                </a:solidFill>
                <a:latin typeface="Calibri"/>
              </a:rPr>
              <a:t>Reglement Kledingfonds SVW ’27 (2)</a:t>
            </a:r>
            <a:endParaRPr/>
          </a:p>
        </p:txBody>
      </p:sp>
      <p:sp>
        <p:nvSpPr>
          <p:cNvPr id="284" name="TextShape 2"/>
          <p:cNvSpPr txBox="1"/>
          <p:nvPr/>
        </p:nvSpPr>
        <p:spPr>
          <a:xfrm>
            <a:off x="457200" y="1340640"/>
            <a:ext cx="8362800" cy="5976360"/>
          </a:xfrm>
          <a:prstGeom prst="rect">
            <a:avLst/>
          </a:prstGeom>
        </p:spPr>
        <p:txBody>
          <a:bodyPr/>
          <a:p>
            <a:pPr>
              <a:lnSpc>
                <a:spcPct val="100000"/>
              </a:lnSpc>
              <a:buBlip>
                <a:blip r:embed="rId1"/>
              </a:buBlip>
            </a:pPr>
            <a:r>
              <a:rPr lang="nl-NL" sz="1600">
                <a:solidFill>
                  <a:srgbClr val="ffffff"/>
                </a:solidFill>
                <a:latin typeface="Calibri"/>
              </a:rPr>
              <a:t>Procedure verstrekking</a:t>
            </a:r>
            <a:endParaRPr/>
          </a:p>
          <a:p>
            <a:pPr lvl="1">
              <a:lnSpc>
                <a:spcPct val="100000"/>
              </a:lnSpc>
              <a:buSzPct val="130000"/>
              <a:buFont charset="2" typeface="Wingdings"/>
              <a:buChar char=""/>
            </a:pPr>
            <a:r>
              <a:rPr lang="nl-NL" sz="1600">
                <a:solidFill>
                  <a:srgbClr val="ffffff"/>
                </a:solidFill>
                <a:latin typeface="Calibri"/>
              </a:rPr>
              <a:t> </a:t>
            </a:r>
            <a:r>
              <a:rPr lang="nl-NL" sz="1600">
                <a:solidFill>
                  <a:srgbClr val="ffffff"/>
                </a:solidFill>
                <a:latin typeface="Calibri"/>
              </a:rPr>
              <a:t>Uitdeling begin van het seizoen aan teamleiders die tekenen voor ontvangst </a:t>
            </a:r>
            <a:endParaRPr/>
          </a:p>
          <a:p>
            <a:pPr lvl="1">
              <a:lnSpc>
                <a:spcPct val="100000"/>
              </a:lnSpc>
              <a:buSzPct val="130000"/>
              <a:buFont charset="2" typeface="Wingdings"/>
              <a:buChar char=""/>
            </a:pPr>
            <a:r>
              <a:rPr lang="nl-NL" sz="1600">
                <a:solidFill>
                  <a:srgbClr val="ffffff"/>
                </a:solidFill>
                <a:latin typeface="Calibri"/>
              </a:rPr>
              <a:t>Verstrekking aan de hand van normatieve indelingscriteria :</a:t>
            </a:r>
            <a:endParaRPr/>
          </a:p>
          <a:p>
            <a:pPr lvl="1">
              <a:buSzPct val="130000"/>
              <a:buFont charset="2" typeface="Wingdings"/>
              <a:buChar char=""/>
            </a:pPr>
            <a:r>
              <a:rPr lang="nl-NL" sz="1600">
                <a:solidFill>
                  <a:srgbClr val="ffffff"/>
                </a:solidFill>
                <a:latin typeface="Calibri"/>
              </a:rPr>
              <a:t>Aantal speelgerechtigde spelers</a:t>
            </a:r>
            <a:endParaRPr/>
          </a:p>
          <a:p>
            <a:pPr lvl="1">
              <a:buSzPct val="130000"/>
              <a:buFont charset="2" typeface="Wingdings"/>
              <a:buChar char=""/>
            </a:pPr>
            <a:r>
              <a:rPr lang="nl-NL" sz="1600">
                <a:solidFill>
                  <a:srgbClr val="ffffff"/>
                </a:solidFill>
                <a:latin typeface="Calibri"/>
              </a:rPr>
              <a:t>Aantal wisselspelers</a:t>
            </a:r>
            <a:endParaRPr/>
          </a:p>
          <a:p>
            <a:pPr lvl="1">
              <a:buSzPct val="130000"/>
              <a:buFont charset="2" typeface="Wingdings"/>
              <a:buChar char=""/>
            </a:pPr>
            <a:r>
              <a:rPr lang="nl-NL" sz="1600">
                <a:solidFill>
                  <a:srgbClr val="ffffff"/>
                </a:solidFill>
                <a:latin typeface="Calibri"/>
              </a:rPr>
              <a:t>Ervaringscijfers</a:t>
            </a:r>
            <a:endParaRPr/>
          </a:p>
          <a:p>
            <a:pPr lvl="1">
              <a:lnSpc>
                <a:spcPct val="100000"/>
              </a:lnSpc>
              <a:buSzPct val="130000"/>
              <a:buFont charset="2" typeface="Wingdings"/>
              <a:buChar char=""/>
            </a:pPr>
            <a:r>
              <a:rPr lang="nl-NL" sz="1600">
                <a:solidFill>
                  <a:srgbClr val="ffffff"/>
                </a:solidFill>
                <a:latin typeface="Calibri"/>
              </a:rPr>
              <a:t>Inname aan het eind van het seizoen :</a:t>
            </a:r>
            <a:endParaRPr/>
          </a:p>
          <a:p>
            <a:pPr lvl="1">
              <a:buSzPct val="130000"/>
              <a:buFont charset="2" typeface="Wingdings"/>
              <a:buChar char=""/>
            </a:pPr>
            <a:r>
              <a:rPr lang="nl-NL" sz="1600">
                <a:solidFill>
                  <a:srgbClr val="ffffff"/>
                </a:solidFill>
                <a:latin typeface="Calibri"/>
              </a:rPr>
              <a:t>Op uitnodiging van de coördinator en /of kledingcommissie wordt de kleding door de teamleider ingeleverd. Hierna vind de controle plaats</a:t>
            </a:r>
            <a:endParaRPr/>
          </a:p>
          <a:p>
            <a:pPr>
              <a:lnSpc>
                <a:spcPct val="100000"/>
              </a:lnSpc>
              <a:buBlip>
                <a:blip r:embed="rId2"/>
              </a:buBlip>
            </a:pPr>
            <a:r>
              <a:rPr lang="nl-NL" sz="1600">
                <a:solidFill>
                  <a:srgbClr val="ffffff"/>
                </a:solidFill>
                <a:latin typeface="Calibri"/>
              </a:rPr>
              <a:t>Eigendom</a:t>
            </a:r>
            <a:endParaRPr/>
          </a:p>
          <a:p>
            <a:pPr lvl="1">
              <a:lnSpc>
                <a:spcPct val="100000"/>
              </a:lnSpc>
              <a:buSzPct val="130000"/>
              <a:buFont charset="2" typeface="Wingdings"/>
              <a:buChar char=""/>
            </a:pPr>
            <a:r>
              <a:rPr lang="nl-NL" sz="1600">
                <a:solidFill>
                  <a:srgbClr val="ffffff"/>
                </a:solidFill>
                <a:latin typeface="Calibri"/>
              </a:rPr>
              <a:t>De verstrekte kleding blijft eigendom van de vereniging</a:t>
            </a:r>
            <a:endParaRPr/>
          </a:p>
          <a:p>
            <a:pPr>
              <a:lnSpc>
                <a:spcPct val="100000"/>
              </a:lnSpc>
              <a:buBlip>
                <a:blip r:embed="rId3"/>
              </a:buBlip>
            </a:pPr>
            <a:r>
              <a:rPr lang="nl-NL" sz="1600">
                <a:solidFill>
                  <a:srgbClr val="ffffff"/>
                </a:solidFill>
                <a:latin typeface="Calibri"/>
              </a:rPr>
              <a:t>Beheer en gebruik</a:t>
            </a:r>
            <a:endParaRPr/>
          </a:p>
          <a:p>
            <a:pPr lvl="1">
              <a:lnSpc>
                <a:spcPct val="100000"/>
              </a:lnSpc>
              <a:buSzPct val="130000"/>
              <a:buFont charset="2" typeface="Wingdings"/>
              <a:buChar char=""/>
            </a:pPr>
            <a:r>
              <a:rPr lang="nl-NL" sz="1600">
                <a:solidFill>
                  <a:srgbClr val="ffffff"/>
                </a:solidFill>
                <a:latin typeface="Calibri"/>
              </a:rPr>
              <a:t>De teamspelers zijn gezamenlijk als team verantwoordelijk voor de verstrekte wedstrijdkleding . Alle spelers zijn verplicht de gebruikersovereenkomst die ook op de website zal worden gepubliceerd strikt te volgen. </a:t>
            </a:r>
            <a:endParaRPr/>
          </a:p>
        </p:txBody>
      </p:sp>
      <p:sp>
        <p:nvSpPr>
          <p:cNvPr id="285" name="TextShape 3"/>
          <p:cNvSpPr txBox="1"/>
          <p:nvPr/>
        </p:nvSpPr>
        <p:spPr>
          <a:xfrm>
            <a:off x="0" y="0"/>
            <a:ext cx="-11796840" cy="-11796840"/>
          </a:xfrm>
          <a:prstGeom prst="rect">
            <a:avLst/>
          </a:prstGeom>
        </p:spPr>
        <p:txBody>
          <a:bodyPr bIns="45000" lIns="90000" rIns="90000" tIns="45000"/>
          <a:p>
            <a:pPr>
              <a:lnSpc>
                <a:spcPct val="100000"/>
              </a:lnSpc>
            </a:pPr>
            <a:fld id="{51B1E191-E1D1-4101-A131-F101D1D1D171}" type="slidenum">
              <a:rPr lang="nl-NL">
                <a:solidFill>
                  <a:srgbClr val="ffffff"/>
                </a:solidFill>
                <a:latin typeface="Calibri"/>
              </a:rPr>
              <a:t>&lt;number&gt;</a:t>
            </a:fld>
            <a:endParaRPr/>
          </a:p>
        </p:txBody>
      </p:sp>
      <p:pic>
        <p:nvPicPr>
          <p:cNvPr descr="" id="286" name="Picture 2"/>
          <p:cNvPicPr/>
          <p:nvPr/>
        </p:nvPicPr>
        <p:blipFill>
          <a:blip r:embed="rId4"/>
          <a:stretch>
            <a:fillRect/>
          </a:stretch>
        </p:blipFill>
        <p:spPr>
          <a:xfrm>
            <a:off x="11520" y="67680"/>
            <a:ext cx="1391760" cy="1043640"/>
          </a:xfrm>
          <a:prstGeom prst="rect">
            <a:avLst/>
          </a:prstGeom>
          <a:ln w="50760">
            <a:solidFill>
              <a:srgbClr val="7bd375"/>
            </a:solidFill>
            <a:round/>
          </a:ln>
        </p:spPr>
      </p:pic>
    </p:spTree>
  </p:cSld>
  <p:transition>
    <p:wipe dir="l"/>
  </p:transition>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TextShape 1"/>
          <p:cNvSpPr txBox="1"/>
          <p:nvPr/>
        </p:nvSpPr>
        <p:spPr>
          <a:xfrm>
            <a:off x="439920" y="65520"/>
            <a:ext cx="7714800" cy="999720"/>
          </a:xfrm>
          <a:prstGeom prst="rect">
            <a:avLst/>
          </a:prstGeom>
        </p:spPr>
        <p:txBody>
          <a:bodyPr anchor="ctr"/>
          <a:p>
            <a:pPr algn="ctr">
              <a:lnSpc>
                <a:spcPct val="100000"/>
              </a:lnSpc>
            </a:pPr>
            <a:r>
              <a:rPr lang="nl-NL" sz="3200">
                <a:solidFill>
                  <a:srgbClr val="ffffff"/>
                </a:solidFill>
                <a:latin typeface="Calibri"/>
              </a:rPr>
              <a:t>        </a:t>
            </a:r>
            <a:r>
              <a:rPr lang="nl-NL" sz="3200">
                <a:solidFill>
                  <a:srgbClr val="ffffff"/>
                </a:solidFill>
                <a:latin typeface="Calibri"/>
              </a:rPr>
              <a:t>Reglement Kledingfonds SVW ’27 (3)</a:t>
            </a:r>
            <a:endParaRPr/>
          </a:p>
        </p:txBody>
      </p:sp>
      <p:sp>
        <p:nvSpPr>
          <p:cNvPr id="288" name="TextShape 2"/>
          <p:cNvSpPr txBox="1"/>
          <p:nvPr/>
        </p:nvSpPr>
        <p:spPr>
          <a:xfrm>
            <a:off x="457200" y="1340640"/>
            <a:ext cx="8362800" cy="5976360"/>
          </a:xfrm>
          <a:prstGeom prst="rect">
            <a:avLst/>
          </a:prstGeom>
        </p:spPr>
        <p:txBody>
          <a:bodyPr/>
          <a:p>
            <a:pPr>
              <a:lnSpc>
                <a:spcPct val="100000"/>
              </a:lnSpc>
              <a:buBlip>
                <a:blip r:embed="rId1"/>
              </a:buBlip>
            </a:pPr>
            <a:r>
              <a:rPr lang="nl-NL">
                <a:solidFill>
                  <a:srgbClr val="ffffff"/>
                </a:solidFill>
                <a:latin typeface="Calibri"/>
              </a:rPr>
              <a:t>De leider(s) van een team teken(t)(en) namens het team voor ontvangst bij de uitreiking van de tenues.  </a:t>
            </a:r>
            <a:endParaRPr/>
          </a:p>
          <a:p>
            <a:pPr>
              <a:lnSpc>
                <a:spcPct val="100000"/>
              </a:lnSpc>
              <a:buBlip>
                <a:blip r:embed="rId2"/>
              </a:buBlip>
            </a:pPr>
            <a:r>
              <a:rPr lang="nl-NL">
                <a:solidFill>
                  <a:srgbClr val="ffffff"/>
                </a:solidFill>
                <a:latin typeface="Calibri"/>
              </a:rPr>
              <a:t>De tenues worden na iedere wedstrijd door de leider (of een andere door de leideraangewezen persoon) ingenomen, gecontroleerd en in de teamtas gedaan.  </a:t>
            </a:r>
            <a:endParaRPr/>
          </a:p>
          <a:p>
            <a:pPr>
              <a:lnSpc>
                <a:spcPct val="100000"/>
              </a:lnSpc>
              <a:buBlip>
                <a:blip r:embed="rId3"/>
              </a:buBlip>
            </a:pPr>
            <a:r>
              <a:rPr lang="nl-NL">
                <a:solidFill>
                  <a:srgbClr val="ffffff"/>
                </a:solidFill>
                <a:latin typeface="Calibri"/>
              </a:rPr>
              <a:t>De teamleider stelt een wasschema op . Indien door het niet in acht nemen van die wasvoorschriften schade aan de kleding ontstaat, wordt het team daarvoor aansprakelijk gesteld en worden ten laste van het team kosten in rekening gebracht ter waarde van het aanschafbedrag. </a:t>
            </a:r>
            <a:endParaRPr/>
          </a:p>
          <a:p>
            <a:pPr>
              <a:lnSpc>
                <a:spcPct val="100000"/>
              </a:lnSpc>
              <a:buBlip>
                <a:blip r:embed="rId4"/>
              </a:buBlip>
            </a:pPr>
            <a:r>
              <a:rPr lang="nl-NL">
                <a:solidFill>
                  <a:srgbClr val="ffffff"/>
                </a:solidFill>
                <a:latin typeface="Calibri"/>
              </a:rPr>
              <a:t>Degene die de kleding heeft gewassen of heeft laten wassen, zorgt ervoor dat de kleding minimaal een uur voor aanvang van de volgende thuiswedstrijd, of op een door de leider vastgestelde vertrektijd ingeval van een uitwedstrijd, voor het team beschikbaar is (de kleding wordt in de kleedkamer uitgereikt). </a:t>
            </a:r>
            <a:endParaRPr/>
          </a:p>
          <a:p>
            <a:pPr>
              <a:lnSpc>
                <a:spcPct val="100000"/>
              </a:lnSpc>
              <a:buBlip>
                <a:blip r:embed="rId5"/>
              </a:buBlip>
            </a:pPr>
            <a:r>
              <a:rPr lang="nl-NL">
                <a:solidFill>
                  <a:srgbClr val="ffffff"/>
                </a:solidFill>
                <a:latin typeface="Calibri"/>
              </a:rPr>
              <a:t>De kleding mag uitsluitend tijdens een voetbalwedstrijd van S.V.W.’27 worden gebruikt en dus niet tijdens de training of bij andere gelegenheden, tenzij daarvoor door de Kledingcommissie toestemming is verleend. </a:t>
            </a:r>
            <a:endParaRPr/>
          </a:p>
          <a:p>
            <a:pPr>
              <a:lnSpc>
                <a:spcPct val="100000"/>
              </a:lnSpc>
              <a:buBlip>
                <a:blip r:embed="rId6"/>
              </a:buBlip>
            </a:pPr>
            <a:r>
              <a:rPr lang="nl-NL">
                <a:solidFill>
                  <a:srgbClr val="ffffff"/>
                </a:solidFill>
                <a:latin typeface="Calibri"/>
              </a:rPr>
              <a:t>Zonder toestemming van het algemeen bestuur mogen op de kleding geen teksten of andere uitingen worden aangebracht. </a:t>
            </a:r>
            <a:endParaRPr/>
          </a:p>
        </p:txBody>
      </p:sp>
      <p:sp>
        <p:nvSpPr>
          <p:cNvPr id="289" name="TextShape 3"/>
          <p:cNvSpPr txBox="1"/>
          <p:nvPr/>
        </p:nvSpPr>
        <p:spPr>
          <a:xfrm>
            <a:off x="0" y="0"/>
            <a:ext cx="-11796840" cy="-11796840"/>
          </a:xfrm>
          <a:prstGeom prst="rect">
            <a:avLst/>
          </a:prstGeom>
        </p:spPr>
        <p:txBody>
          <a:bodyPr bIns="45000" lIns="90000" rIns="90000" tIns="45000"/>
          <a:p>
            <a:pPr>
              <a:lnSpc>
                <a:spcPct val="100000"/>
              </a:lnSpc>
            </a:pPr>
            <a:fld id="{9121B1D1-41B1-4181-8111-11D1A1C1D191}" type="slidenum">
              <a:rPr lang="nl-NL">
                <a:solidFill>
                  <a:srgbClr val="ffffff"/>
                </a:solidFill>
                <a:latin typeface="Calibri"/>
              </a:rPr>
              <a:t>&lt;number&gt;</a:t>
            </a:fld>
            <a:endParaRPr/>
          </a:p>
        </p:txBody>
      </p:sp>
      <p:pic>
        <p:nvPicPr>
          <p:cNvPr descr="" id="290" name="Picture 2"/>
          <p:cNvPicPr/>
          <p:nvPr/>
        </p:nvPicPr>
        <p:blipFill>
          <a:blip r:embed="rId7"/>
          <a:stretch>
            <a:fillRect/>
          </a:stretch>
        </p:blipFill>
        <p:spPr>
          <a:xfrm>
            <a:off x="11520" y="67680"/>
            <a:ext cx="1391760" cy="1043640"/>
          </a:xfrm>
          <a:prstGeom prst="rect">
            <a:avLst/>
          </a:prstGeom>
          <a:ln w="50760">
            <a:solidFill>
              <a:srgbClr val="7bd375"/>
            </a:solidFill>
            <a:round/>
          </a:ln>
        </p:spPr>
      </p:pic>
    </p:spTree>
  </p:cSld>
  <p:transition>
    <p:wipe dir="l"/>
  </p:transition>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TextShape 1"/>
          <p:cNvSpPr txBox="1"/>
          <p:nvPr/>
        </p:nvSpPr>
        <p:spPr>
          <a:xfrm>
            <a:off x="439920" y="65520"/>
            <a:ext cx="7714800" cy="999720"/>
          </a:xfrm>
          <a:prstGeom prst="rect">
            <a:avLst/>
          </a:prstGeom>
        </p:spPr>
        <p:txBody>
          <a:bodyPr anchor="ctr"/>
          <a:p>
            <a:pPr algn="ctr">
              <a:lnSpc>
                <a:spcPct val="100000"/>
              </a:lnSpc>
            </a:pPr>
            <a:r>
              <a:rPr lang="nl-NL" sz="3200">
                <a:solidFill>
                  <a:srgbClr val="ffffff"/>
                </a:solidFill>
                <a:latin typeface="Calibri"/>
              </a:rPr>
              <a:t>        </a:t>
            </a:r>
            <a:r>
              <a:rPr lang="nl-NL" sz="3200">
                <a:solidFill>
                  <a:srgbClr val="ffffff"/>
                </a:solidFill>
                <a:latin typeface="Calibri"/>
              </a:rPr>
              <a:t>Reglement Kledingfonds SVW ’27 (4)</a:t>
            </a:r>
            <a:endParaRPr/>
          </a:p>
        </p:txBody>
      </p:sp>
      <p:sp>
        <p:nvSpPr>
          <p:cNvPr id="292" name="TextShape 2"/>
          <p:cNvSpPr txBox="1"/>
          <p:nvPr/>
        </p:nvSpPr>
        <p:spPr>
          <a:xfrm>
            <a:off x="457200" y="1112040"/>
            <a:ext cx="8362800" cy="6204960"/>
          </a:xfrm>
          <a:prstGeom prst="rect">
            <a:avLst/>
          </a:prstGeom>
        </p:spPr>
        <p:txBody>
          <a:bodyPr/>
          <a:p>
            <a:pPr>
              <a:lnSpc>
                <a:spcPct val="100000"/>
              </a:lnSpc>
              <a:buBlip>
                <a:blip r:embed="rId1"/>
              </a:buBlip>
            </a:pPr>
            <a:r>
              <a:rPr lang="nl-NL" sz="1600">
                <a:solidFill>
                  <a:srgbClr val="ffffff"/>
                </a:solidFill>
                <a:latin typeface="Calibri"/>
              </a:rPr>
              <a:t>Iedere gebruiker is verplicht om zorgvuldig met de kleding om te gaan. Bij vermissing of beschadiging ten gevolge van onjuist of onzorgvuldig gebruik van de kleding, worden ten laste van het team kosten in rekening gebracht ter waarde van het aanschafbedrag, welke is vermeld in de gebruiksovereenkomst. </a:t>
            </a:r>
            <a:endParaRPr/>
          </a:p>
          <a:p>
            <a:pPr>
              <a:lnSpc>
                <a:spcPct val="100000"/>
              </a:lnSpc>
              <a:buBlip>
                <a:blip r:embed="rId2"/>
              </a:buBlip>
            </a:pPr>
            <a:r>
              <a:rPr lang="nl-NL" sz="1600">
                <a:solidFill>
                  <a:srgbClr val="ffffff"/>
                </a:solidFill>
                <a:latin typeface="Calibri"/>
              </a:rPr>
              <a:t>Indien tijdens de wedstrijd schade aan de kleding is ontstaan, dient dit direct naafloop van de wedstrijd door de speler bij de leider te worden gemeld. Deze meldt dit direct bij de Kledingcommissie van S.V.W.’27. Voor schade aan de kleding die tijdens de wedstrijd is ontstaan, zal een speler niet aansprakelijk worden gesteld, tenzij er sprake is van opzet of grove schuld. Dit is ter beoordeling aan de Kledingcommissie. </a:t>
            </a:r>
            <a:endParaRPr/>
          </a:p>
          <a:p>
            <a:pPr>
              <a:lnSpc>
                <a:spcPct val="100000"/>
              </a:lnSpc>
              <a:buBlip>
                <a:blip r:embed="rId3"/>
              </a:buBlip>
            </a:pPr>
            <a:r>
              <a:rPr lang="nl-NL" sz="1600">
                <a:solidFill>
                  <a:srgbClr val="ffffff"/>
                </a:solidFill>
                <a:latin typeface="Calibri"/>
              </a:rPr>
              <a:t>Bij vermissing van kledingstukken of geconstateerde schade aan de kleding anders dan hiervoor bedoelt, dient de leider dit direct na constatering te melden bij de Kledingcommissie. Of iemand aansprakelijk wordt gesteld is ter beoordeling aan de Kledingcommissie. Bij vermeende diefstal moet een proces verbaal van aangifte van de politie worden overgelegd t.b.v. de verzekering.  </a:t>
            </a:r>
            <a:endParaRPr/>
          </a:p>
          <a:p>
            <a:pPr>
              <a:lnSpc>
                <a:spcPct val="100000"/>
              </a:lnSpc>
              <a:buBlip>
                <a:blip r:embed="rId4"/>
              </a:buBlip>
            </a:pPr>
            <a:r>
              <a:rPr lang="nl-NL" sz="1600">
                <a:solidFill>
                  <a:srgbClr val="ffffff"/>
                </a:solidFill>
                <a:latin typeface="Calibri"/>
              </a:rPr>
              <a:t>Aan het einde van het voetbalseizoen dienen de leiders er voor te zorgen dat de tassen met alle kledingstukken en toebehoren worden ingeleverd bij de Kledingcommissie. Wanneer aan het einde van het seizoen blijkt, dat er spullen ontbreken die niet zijn gemeld en/of er is sprake van niet gemelde schade, worden ten laste van het team de daaraan verbonden kosten in rekening gebracht. </a:t>
            </a:r>
            <a:endParaRPr/>
          </a:p>
          <a:p>
            <a:pPr>
              <a:lnSpc>
                <a:spcPct val="100000"/>
              </a:lnSpc>
              <a:buBlip>
                <a:blip r:embed="rId5"/>
              </a:buBlip>
            </a:pPr>
            <a:r>
              <a:rPr lang="nl-NL" sz="1600">
                <a:solidFill>
                  <a:srgbClr val="ffffff"/>
                </a:solidFill>
                <a:latin typeface="Calibri"/>
              </a:rPr>
              <a:t>13.In de gevallen waarin dit reglement niet voorziet, beslist de Kledingcommissie</a:t>
            </a:r>
            <a:endParaRPr/>
          </a:p>
        </p:txBody>
      </p:sp>
      <p:sp>
        <p:nvSpPr>
          <p:cNvPr id="293" name="TextShape 3"/>
          <p:cNvSpPr txBox="1"/>
          <p:nvPr/>
        </p:nvSpPr>
        <p:spPr>
          <a:xfrm>
            <a:off x="0" y="0"/>
            <a:ext cx="-11796840" cy="-11796840"/>
          </a:xfrm>
          <a:prstGeom prst="rect">
            <a:avLst/>
          </a:prstGeom>
        </p:spPr>
        <p:txBody>
          <a:bodyPr bIns="45000" lIns="90000" rIns="90000" tIns="45000"/>
          <a:p>
            <a:pPr>
              <a:lnSpc>
                <a:spcPct val="100000"/>
              </a:lnSpc>
            </a:pPr>
            <a:fld id="{718171D1-2101-41F1-A1E1-1101F11151D1}" type="slidenum">
              <a:rPr lang="nl-NL">
                <a:solidFill>
                  <a:srgbClr val="ffffff"/>
                </a:solidFill>
                <a:latin typeface="Calibri"/>
              </a:rPr>
              <a:t>&lt;number&gt;</a:t>
            </a:fld>
            <a:endParaRPr/>
          </a:p>
        </p:txBody>
      </p:sp>
      <p:pic>
        <p:nvPicPr>
          <p:cNvPr descr="" id="294" name="Picture 2"/>
          <p:cNvPicPr/>
          <p:nvPr/>
        </p:nvPicPr>
        <p:blipFill>
          <a:blip r:embed="rId6"/>
          <a:stretch>
            <a:fillRect/>
          </a:stretch>
        </p:blipFill>
        <p:spPr>
          <a:xfrm>
            <a:off x="11520" y="67680"/>
            <a:ext cx="1391760" cy="1043640"/>
          </a:xfrm>
          <a:prstGeom prst="rect">
            <a:avLst/>
          </a:prstGeom>
          <a:ln w="50760">
            <a:solidFill>
              <a:srgbClr val="7bd375"/>
            </a:solidFill>
            <a:round/>
          </a:ln>
        </p:spPr>
      </p:pic>
    </p:spTree>
  </p:cSld>
  <p:transition>
    <p:wipe dir="l"/>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1475640" y="0"/>
            <a:ext cx="6667920" cy="999720"/>
          </a:xfrm>
          <a:prstGeom prst="rect">
            <a:avLst/>
          </a:prstGeom>
        </p:spPr>
        <p:txBody>
          <a:bodyPr anchor="ctr"/>
          <a:p>
            <a:pPr algn="ctr">
              <a:lnSpc>
                <a:spcPct val="100000"/>
              </a:lnSpc>
            </a:pPr>
            <a:r>
              <a:rPr lang="nl-NL" sz="3200">
                <a:solidFill>
                  <a:srgbClr val="ffffff"/>
                </a:solidFill>
                <a:latin typeface="Calibri"/>
              </a:rPr>
              <a:t>Beleidsplan 2010-2013 </a:t>
            </a:r>
            <a:r>
              <a:rPr lang="nl-NL" sz="3200">
                <a:solidFill>
                  <a:srgbClr val="ffffff"/>
                </a:solidFill>
                <a:latin typeface="Calibri"/>
              </a:rPr>
              <a:t>
</a:t>
            </a:r>
            <a:r>
              <a:rPr lang="nl-NL" sz="3200">
                <a:solidFill>
                  <a:srgbClr val="ffffff"/>
                </a:solidFill>
                <a:latin typeface="Calibri"/>
              </a:rPr>
              <a:t>Wat is gerealiseerd ?</a:t>
            </a:r>
            <a:endParaRPr/>
          </a:p>
        </p:txBody>
      </p:sp>
      <p:sp>
        <p:nvSpPr>
          <p:cNvPr id="141" name="TextShape 2"/>
          <p:cNvSpPr txBox="1"/>
          <p:nvPr/>
        </p:nvSpPr>
        <p:spPr>
          <a:xfrm>
            <a:off x="457200" y="1600200"/>
            <a:ext cx="8362800" cy="4900320"/>
          </a:xfrm>
          <a:prstGeom prst="rect">
            <a:avLst/>
          </a:prstGeom>
        </p:spPr>
        <p:txBody>
          <a:bodyPr/>
          <a:p>
            <a:pPr>
              <a:lnSpc>
                <a:spcPct val="100000"/>
              </a:lnSpc>
              <a:buBlip>
                <a:blip r:embed="rId1"/>
              </a:buBlip>
            </a:pPr>
            <a:r>
              <a:rPr lang="nl-NL" sz="2400">
                <a:solidFill>
                  <a:srgbClr val="ffffff"/>
                </a:solidFill>
                <a:latin typeface="Calibri"/>
              </a:rPr>
              <a:t>Een adequate organisatie</a:t>
            </a:r>
            <a:endParaRPr/>
          </a:p>
          <a:p>
            <a:pPr lvl="1">
              <a:lnSpc>
                <a:spcPct val="100000"/>
              </a:lnSpc>
              <a:buSzPct val="130000"/>
              <a:buFont charset="2" typeface="Wingdings"/>
              <a:buChar char=""/>
            </a:pPr>
            <a:r>
              <a:rPr lang="nl-NL" sz="2400">
                <a:solidFill>
                  <a:srgbClr val="ffffff"/>
                </a:solidFill>
                <a:latin typeface="Calibri"/>
              </a:rPr>
              <a:t> </a:t>
            </a:r>
            <a:r>
              <a:rPr lang="nl-NL" sz="2400">
                <a:solidFill>
                  <a:srgbClr val="ffffff"/>
                </a:solidFill>
                <a:latin typeface="Calibri"/>
              </a:rPr>
              <a:t>Een platte organisatie met een brede vertegenwoordiging in het bestuur moet de slagvaardigheid van SVW verhogen</a:t>
            </a:r>
            <a:endParaRPr/>
          </a:p>
          <a:p>
            <a:pPr>
              <a:lnSpc>
                <a:spcPct val="100000"/>
              </a:lnSpc>
              <a:buBlip>
                <a:blip r:embed="rId2"/>
              </a:buBlip>
            </a:pPr>
            <a:r>
              <a:rPr lang="nl-NL" sz="2400">
                <a:solidFill>
                  <a:srgbClr val="ffffff"/>
                </a:solidFill>
                <a:latin typeface="Calibri"/>
              </a:rPr>
              <a:t>Een gezond financieel fundament</a:t>
            </a:r>
            <a:endParaRPr/>
          </a:p>
          <a:p>
            <a:pPr lvl="1">
              <a:lnSpc>
                <a:spcPct val="100000"/>
              </a:lnSpc>
              <a:buSzPct val="130000"/>
              <a:buFont charset="2" typeface="Wingdings"/>
              <a:buChar char=""/>
            </a:pPr>
            <a:r>
              <a:rPr lang="nl-NL" sz="2400">
                <a:solidFill>
                  <a:srgbClr val="ffffff"/>
                </a:solidFill>
                <a:latin typeface="Calibri"/>
              </a:rPr>
              <a:t> </a:t>
            </a:r>
            <a:r>
              <a:rPr lang="nl-NL" sz="2400">
                <a:solidFill>
                  <a:srgbClr val="ffffff"/>
                </a:solidFill>
                <a:latin typeface="Calibri"/>
              </a:rPr>
              <a:t>Verbeteringen zijn doorgevoerd, maar blijft nog steeds belangrijk aandachtspunt</a:t>
            </a:r>
            <a:endParaRPr/>
          </a:p>
          <a:p>
            <a:pPr>
              <a:lnSpc>
                <a:spcPct val="100000"/>
              </a:lnSpc>
              <a:buBlip>
                <a:blip r:embed="rId3"/>
              </a:buBlip>
            </a:pPr>
            <a:r>
              <a:rPr lang="nl-NL" sz="2400">
                <a:solidFill>
                  <a:srgbClr val="ffffff"/>
                </a:solidFill>
                <a:latin typeface="Calibri"/>
              </a:rPr>
              <a:t>Jeugd presteert op hoog niveau </a:t>
            </a:r>
            <a:endParaRPr/>
          </a:p>
          <a:p>
            <a:pPr lvl="1">
              <a:lnSpc>
                <a:spcPct val="100000"/>
              </a:lnSpc>
              <a:buSzPct val="130000"/>
              <a:buFont charset="2" typeface="Wingdings"/>
              <a:buChar char=""/>
            </a:pPr>
            <a:r>
              <a:rPr lang="nl-NL" sz="2400">
                <a:solidFill>
                  <a:srgbClr val="ffffff"/>
                </a:solidFill>
                <a:latin typeface="Calibri"/>
              </a:rPr>
              <a:t> </a:t>
            </a:r>
            <a:r>
              <a:rPr lang="nl-NL" sz="2400">
                <a:solidFill>
                  <a:srgbClr val="ffffff"/>
                </a:solidFill>
                <a:latin typeface="Calibri"/>
              </a:rPr>
              <a:t>Realisatie van het jeugdopleidingsplan</a:t>
            </a:r>
            <a:endParaRPr/>
          </a:p>
          <a:p>
            <a:pPr lvl="1">
              <a:lnSpc>
                <a:spcPct val="100000"/>
              </a:lnSpc>
              <a:buSzPct val="130000"/>
              <a:buFont charset="2" typeface="Wingdings"/>
              <a:buChar char=""/>
            </a:pPr>
            <a:r>
              <a:rPr lang="nl-NL" sz="2400">
                <a:solidFill>
                  <a:srgbClr val="ffffff"/>
                </a:solidFill>
                <a:latin typeface="Calibri"/>
              </a:rPr>
              <a:t> </a:t>
            </a:r>
            <a:r>
              <a:rPr lang="nl-NL" sz="2400">
                <a:solidFill>
                  <a:srgbClr val="ffffff"/>
                </a:solidFill>
                <a:latin typeface="Calibri"/>
              </a:rPr>
              <a:t>A1 en B2 spelen inmiddels op divisieniveau </a:t>
            </a:r>
            <a:endParaRPr/>
          </a:p>
          <a:p>
            <a:pPr lvl="1">
              <a:lnSpc>
                <a:spcPct val="100000"/>
              </a:lnSpc>
              <a:buSzPct val="130000"/>
              <a:buFont charset="2" typeface="Wingdings"/>
              <a:buChar char=""/>
            </a:pPr>
            <a:r>
              <a:rPr lang="nl-NL" sz="2400">
                <a:solidFill>
                  <a:srgbClr val="ffffff"/>
                </a:solidFill>
                <a:latin typeface="Calibri"/>
              </a:rPr>
              <a:t>Aansluiting van junioren naar 1e elftal is verbeterd.</a:t>
            </a:r>
            <a:endParaRPr/>
          </a:p>
          <a:p>
            <a:endParaRPr/>
          </a:p>
          <a:p>
            <a:pPr>
              <a:lnSpc>
                <a:spcPct val="100000"/>
              </a:lnSpc>
            </a:pPr>
            <a:endParaRPr/>
          </a:p>
          <a:p>
            <a:pPr>
              <a:lnSpc>
                <a:spcPct val="100000"/>
              </a:lnSpc>
            </a:pPr>
            <a:endParaRPr/>
          </a:p>
        </p:txBody>
      </p:sp>
      <p:sp>
        <p:nvSpPr>
          <p:cNvPr id="142" name="TextShape 3"/>
          <p:cNvSpPr txBox="1"/>
          <p:nvPr/>
        </p:nvSpPr>
        <p:spPr>
          <a:xfrm>
            <a:off x="0" y="0"/>
            <a:ext cx="-11796840" cy="-11796840"/>
          </a:xfrm>
          <a:prstGeom prst="rect">
            <a:avLst/>
          </a:prstGeom>
        </p:spPr>
        <p:txBody>
          <a:bodyPr bIns="45000" lIns="90000" rIns="90000" tIns="45000"/>
          <a:p>
            <a:pPr>
              <a:lnSpc>
                <a:spcPct val="100000"/>
              </a:lnSpc>
            </a:pPr>
            <a:fld id="{C1E10121-F141-41A1-9181-D1C191312121}" type="slidenum">
              <a:rPr lang="nl-NL">
                <a:solidFill>
                  <a:srgbClr val="ffffff"/>
                </a:solidFill>
                <a:latin typeface="Calibri"/>
              </a:rPr>
              <a:t>&lt;number&gt;</a:t>
            </a:fld>
            <a:endParaRPr/>
          </a:p>
        </p:txBody>
      </p:sp>
    </p:spTree>
  </p:cSld>
  <p:transition>
    <p:wipe dir="l"/>
  </p:transition>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TextShape 1"/>
          <p:cNvSpPr txBox="1"/>
          <p:nvPr/>
        </p:nvSpPr>
        <p:spPr>
          <a:xfrm>
            <a:off x="439920" y="65520"/>
            <a:ext cx="7714800" cy="999720"/>
          </a:xfrm>
          <a:prstGeom prst="rect">
            <a:avLst/>
          </a:prstGeom>
        </p:spPr>
        <p:txBody>
          <a:bodyPr anchor="ctr"/>
          <a:p>
            <a:pPr algn="ctr">
              <a:lnSpc>
                <a:spcPct val="100000"/>
              </a:lnSpc>
            </a:pPr>
            <a:r>
              <a:rPr lang="nl-NL" sz="3200">
                <a:solidFill>
                  <a:srgbClr val="ffffff"/>
                </a:solidFill>
                <a:latin typeface="Calibri"/>
              </a:rPr>
              <a:t>        </a:t>
            </a:r>
            <a:r>
              <a:rPr lang="nl-NL" sz="3200">
                <a:solidFill>
                  <a:srgbClr val="ffffff"/>
                </a:solidFill>
                <a:latin typeface="Calibri"/>
              </a:rPr>
              <a:t>Oprichting Jubileumcommissie  90-jarig bestaan  SVW ’27 </a:t>
            </a:r>
            <a:endParaRPr/>
          </a:p>
        </p:txBody>
      </p:sp>
      <p:sp>
        <p:nvSpPr>
          <p:cNvPr id="296" name="TextShape 2"/>
          <p:cNvSpPr txBox="1"/>
          <p:nvPr/>
        </p:nvSpPr>
        <p:spPr>
          <a:xfrm>
            <a:off x="457200" y="1112040"/>
            <a:ext cx="8362800" cy="6204960"/>
          </a:xfrm>
          <a:prstGeom prst="rect">
            <a:avLst/>
          </a:prstGeom>
        </p:spPr>
        <p:txBody>
          <a:bodyPr/>
          <a:p>
            <a:pPr>
              <a:lnSpc>
                <a:spcPct val="100000"/>
              </a:lnSpc>
              <a:buBlip>
                <a:blip r:embed="rId1"/>
              </a:buBlip>
            </a:pPr>
            <a:r>
              <a:rPr lang="nl-NL" sz="1600">
                <a:solidFill>
                  <a:srgbClr val="ffffff"/>
                </a:solidFill>
                <a:latin typeface="Calibri"/>
              </a:rPr>
              <a:t>In 2017 bestaat SVW'27 90 jaar. Dat lijkt nog ver weg maar als we een groots feest willen organiseren dan moeten we er op tijd mee beginnen. Daarom wil het bestuur nu al een  jubileumcommissie installeren</a:t>
            </a:r>
            <a:endParaRPr/>
          </a:p>
          <a:p>
            <a:pPr>
              <a:lnSpc>
                <a:spcPct val="100000"/>
              </a:lnSpc>
            </a:pPr>
            <a:endParaRPr/>
          </a:p>
          <a:p>
            <a:pPr>
              <a:lnSpc>
                <a:spcPct val="100000"/>
              </a:lnSpc>
            </a:pPr>
            <a:endParaRPr/>
          </a:p>
          <a:p>
            <a:pPr>
              <a:lnSpc>
                <a:spcPct val="100000"/>
              </a:lnSpc>
            </a:pPr>
            <a:endParaRPr/>
          </a:p>
        </p:txBody>
      </p:sp>
      <p:sp>
        <p:nvSpPr>
          <p:cNvPr id="297" name="TextShape 3"/>
          <p:cNvSpPr txBox="1"/>
          <p:nvPr/>
        </p:nvSpPr>
        <p:spPr>
          <a:xfrm>
            <a:off x="0" y="0"/>
            <a:ext cx="-11796840" cy="-11796840"/>
          </a:xfrm>
          <a:prstGeom prst="rect">
            <a:avLst/>
          </a:prstGeom>
        </p:spPr>
        <p:txBody>
          <a:bodyPr bIns="45000" lIns="90000" rIns="90000" tIns="45000"/>
          <a:p>
            <a:pPr>
              <a:lnSpc>
                <a:spcPct val="100000"/>
              </a:lnSpc>
            </a:pPr>
            <a:fld id="{81B141E1-1121-4131-A100-013171219151}" type="slidenum">
              <a:rPr lang="nl-NL">
                <a:solidFill>
                  <a:srgbClr val="ffffff"/>
                </a:solidFill>
                <a:latin typeface="Calibri"/>
              </a:rPr>
              <a:t>&lt;number&gt;</a:t>
            </a:fld>
            <a:endParaRPr/>
          </a:p>
        </p:txBody>
      </p:sp>
      <p:pic>
        <p:nvPicPr>
          <p:cNvPr descr="" id="298" name="Afbeelding 8"/>
          <p:cNvPicPr/>
          <p:nvPr/>
        </p:nvPicPr>
        <p:blipFill>
          <a:blip r:embed="rId2"/>
          <a:stretch>
            <a:fillRect/>
          </a:stretch>
        </p:blipFill>
        <p:spPr>
          <a:xfrm>
            <a:off x="827640" y="2025000"/>
            <a:ext cx="6192360" cy="4644000"/>
          </a:xfrm>
          <a:prstGeom prst="rect">
            <a:avLst/>
          </a:prstGeom>
        </p:spPr>
      </p:pic>
    </p:spTree>
  </p:cSld>
  <p:transition>
    <p:wipe dir="l"/>
  </p:transition>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TextShape 1"/>
          <p:cNvSpPr txBox="1"/>
          <p:nvPr/>
        </p:nvSpPr>
        <p:spPr>
          <a:xfrm>
            <a:off x="1403640" y="65520"/>
            <a:ext cx="6751440" cy="999720"/>
          </a:xfrm>
          <a:prstGeom prst="rect">
            <a:avLst/>
          </a:prstGeom>
        </p:spPr>
        <p:txBody>
          <a:bodyPr anchor="ctr"/>
          <a:p>
            <a:pPr algn="ctr">
              <a:lnSpc>
                <a:spcPct val="100000"/>
              </a:lnSpc>
            </a:pPr>
            <a:r>
              <a:rPr lang="nl-NL" sz="3200">
                <a:solidFill>
                  <a:srgbClr val="ffffff"/>
                </a:solidFill>
                <a:latin typeface="Calibri"/>
              </a:rPr>
              <a:t>        </a:t>
            </a:r>
            <a:r>
              <a:rPr lang="nl-NL" sz="3200">
                <a:solidFill>
                  <a:srgbClr val="ffffff"/>
                </a:solidFill>
                <a:latin typeface="Calibri"/>
              </a:rPr>
              <a:t>Verkiezing nieuwe bestuursleden </a:t>
            </a:r>
            <a:endParaRPr/>
          </a:p>
        </p:txBody>
      </p:sp>
      <p:sp>
        <p:nvSpPr>
          <p:cNvPr id="300" name="TextShape 2"/>
          <p:cNvSpPr txBox="1"/>
          <p:nvPr/>
        </p:nvSpPr>
        <p:spPr>
          <a:xfrm>
            <a:off x="457200" y="1112040"/>
            <a:ext cx="8362800" cy="6204960"/>
          </a:xfrm>
          <a:prstGeom prst="rect">
            <a:avLst/>
          </a:prstGeom>
        </p:spPr>
        <p:txBody>
          <a:bodyPr/>
          <a:p>
            <a:pPr>
              <a:lnSpc>
                <a:spcPct val="100000"/>
              </a:lnSpc>
            </a:pPr>
            <a:r>
              <a:rPr lang="nl-NL" sz="1600">
                <a:solidFill>
                  <a:srgbClr val="ffffff"/>
                </a:solidFill>
                <a:latin typeface="Calibri"/>
              </a:rPr>
              <a:t>Voor de functie van bestuurslid Public Relations bestond er sinds de vorige Algemene Ledenvergadering een vacature. Het bestuur stelt voor om deze functie gezamelijk te laten vervullen door Frits Weel en Jarno Balvers. Gezamelijk voldoen zij precies aan het profiel dat voor deze functie was opgesteld.</a:t>
            </a:r>
            <a:r>
              <a:rPr lang="nl-NL" sz="1600">
                <a:solidFill>
                  <a:srgbClr val="ffffff"/>
                </a:solidFill>
                <a:latin typeface="Calibri"/>
              </a:rPr>
              <a:t>
</a:t>
            </a:r>
            <a:r>
              <a:rPr lang="nl-NL" sz="1600">
                <a:solidFill>
                  <a:srgbClr val="ffffff"/>
                </a:solidFill>
                <a:latin typeface="Calibri"/>
              </a:rPr>
              <a:t>Wanneer Jarno en Frits worden gekozen dan zal het bestuur de volgende samenstelling hebben:</a:t>
            </a:r>
            <a:endParaRPr/>
          </a:p>
          <a:p>
            <a:pPr>
              <a:lnSpc>
                <a:spcPct val="100000"/>
              </a:lnSpc>
            </a:pPr>
            <a:endParaRPr/>
          </a:p>
          <a:p>
            <a:pPr>
              <a:lnSpc>
                <a:spcPct val="100000"/>
              </a:lnSpc>
            </a:pPr>
            <a:endParaRPr/>
          </a:p>
          <a:p>
            <a:pPr>
              <a:lnSpc>
                <a:spcPct val="100000"/>
              </a:lnSpc>
            </a:pPr>
            <a:endParaRPr/>
          </a:p>
        </p:txBody>
      </p:sp>
      <p:sp>
        <p:nvSpPr>
          <p:cNvPr id="301" name="TextShape 3"/>
          <p:cNvSpPr txBox="1"/>
          <p:nvPr/>
        </p:nvSpPr>
        <p:spPr>
          <a:xfrm>
            <a:off x="0" y="0"/>
            <a:ext cx="-11796840" cy="-11796840"/>
          </a:xfrm>
          <a:prstGeom prst="rect">
            <a:avLst/>
          </a:prstGeom>
        </p:spPr>
        <p:txBody>
          <a:bodyPr bIns="45000" lIns="90000" rIns="90000" tIns="45000"/>
          <a:p>
            <a:pPr>
              <a:lnSpc>
                <a:spcPct val="100000"/>
              </a:lnSpc>
            </a:pPr>
            <a:fld id="{71A1A121-A1F1-41B1-9111-11D1F1D1B1F1}" type="slidenum">
              <a:rPr lang="nl-NL">
                <a:solidFill>
                  <a:srgbClr val="ffffff"/>
                </a:solidFill>
                <a:latin typeface="Calibri"/>
              </a:rPr>
              <a:t>&lt;number&gt;</a:t>
            </a:fld>
            <a:endParaRPr/>
          </a:p>
        </p:txBody>
      </p:sp>
      <p:graphicFrame>
        <p:nvGraphicFramePr>
          <p:cNvPr id="302" name="Table 4"/>
          <p:cNvGraphicFramePr/>
          <p:nvPr/>
        </p:nvGraphicFramePr>
        <p:xfrm>
          <a:off x="1331640" y="2709000"/>
          <a:ext cx="6095520" cy="4078800"/>
        </p:xfrm>
        <a:graphic>
          <a:graphicData uri="http://schemas.openxmlformats.org/drawingml/2006/table">
            <a:tbl>
              <a:tblPr/>
              <a:tblGrid>
                <a:gridCol w="3047760"/>
                <a:gridCol w="3047760"/>
              </a:tblGrid>
              <a:tr h="370800">
                <a:tc>
                  <a:txBody>
                    <a:bodyPr wrap="none"/>
                    <a:p>
                      <a:pPr>
                        <a:lnSpc>
                          <a:spcPct val="100000"/>
                        </a:lnSpc>
                      </a:pPr>
                      <a:r>
                        <a:rPr b="1" lang="nl-NL">
                          <a:solidFill>
                            <a:srgbClr val="000000"/>
                          </a:solidFill>
                          <a:latin typeface="Arial"/>
                        </a:rPr>
                        <a:t>Voorzitter</a:t>
                      </a:r>
                      <a:endParaRPr/>
                    </a:p>
                  </a:txBody>
                  <a:tcPr/>
                </a:tc>
                <a:tc>
                  <a:txBody>
                    <a:bodyPr wrap="none"/>
                    <a:p>
                      <a:pPr>
                        <a:lnSpc>
                          <a:spcPct val="100000"/>
                        </a:lnSpc>
                      </a:pPr>
                      <a:r>
                        <a:rPr b="1" lang="nl-NL">
                          <a:solidFill>
                            <a:srgbClr val="000000"/>
                          </a:solidFill>
                          <a:latin typeface="Arial"/>
                        </a:rPr>
                        <a:t>Wim Boekel</a:t>
                      </a:r>
                      <a:endParaRPr/>
                    </a:p>
                  </a:txBody>
                  <a:tcPr/>
                </a:tc>
              </a:tr>
              <a:tr h="370800">
                <a:tc>
                  <a:txBody>
                    <a:bodyPr wrap="none"/>
                    <a:p>
                      <a:pPr>
                        <a:lnSpc>
                          <a:spcPct val="100000"/>
                        </a:lnSpc>
                      </a:pPr>
                      <a:r>
                        <a:rPr lang="nl-NL">
                          <a:solidFill>
                            <a:srgbClr val="000000"/>
                          </a:solidFill>
                          <a:latin typeface="Arial"/>
                        </a:rPr>
                        <a:t>Penningmeester</a:t>
                      </a:r>
                      <a:endParaRPr/>
                    </a:p>
                  </a:txBody>
                  <a:tcPr/>
                </a:tc>
                <a:tc>
                  <a:txBody>
                    <a:bodyPr wrap="none"/>
                    <a:p>
                      <a:pPr>
                        <a:lnSpc>
                          <a:spcPct val="100000"/>
                        </a:lnSpc>
                      </a:pPr>
                      <a:r>
                        <a:rPr lang="nl-NL">
                          <a:solidFill>
                            <a:srgbClr val="000000"/>
                          </a:solidFill>
                          <a:latin typeface="Arial"/>
                        </a:rPr>
                        <a:t>Frank de Bont</a:t>
                      </a:r>
                      <a:endParaRPr/>
                    </a:p>
                  </a:txBody>
                  <a:tcPr/>
                </a:tc>
              </a:tr>
              <a:tr h="370800">
                <a:tc>
                  <a:txBody>
                    <a:bodyPr wrap="none"/>
                    <a:p>
                      <a:pPr>
                        <a:lnSpc>
                          <a:spcPct val="100000"/>
                        </a:lnSpc>
                      </a:pPr>
                      <a:r>
                        <a:rPr lang="nl-NL">
                          <a:solidFill>
                            <a:srgbClr val="000000"/>
                          </a:solidFill>
                          <a:latin typeface="Arial"/>
                        </a:rPr>
                        <a:t>Secretaris</a:t>
                      </a:r>
                      <a:endParaRPr/>
                    </a:p>
                  </a:txBody>
                  <a:tcPr/>
                </a:tc>
                <a:tc>
                  <a:txBody>
                    <a:bodyPr wrap="none"/>
                    <a:p>
                      <a:pPr>
                        <a:lnSpc>
                          <a:spcPct val="100000"/>
                        </a:lnSpc>
                      </a:pPr>
                      <a:r>
                        <a:rPr lang="nl-NL">
                          <a:solidFill>
                            <a:srgbClr val="000000"/>
                          </a:solidFill>
                          <a:latin typeface="Arial"/>
                        </a:rPr>
                        <a:t>Ton Botman</a:t>
                      </a:r>
                      <a:endParaRPr/>
                    </a:p>
                  </a:txBody>
                  <a:tcPr/>
                </a:tc>
              </a:tr>
              <a:tr h="370800">
                <a:tc>
                  <a:txBody>
                    <a:bodyPr wrap="none"/>
                    <a:p>
                      <a:pPr>
                        <a:lnSpc>
                          <a:spcPct val="100000"/>
                        </a:lnSpc>
                      </a:pPr>
                      <a:r>
                        <a:rPr lang="nl-NL">
                          <a:solidFill>
                            <a:srgbClr val="000000"/>
                          </a:solidFill>
                          <a:latin typeface="Arial"/>
                        </a:rPr>
                        <a:t>Voetbalzaken</a:t>
                      </a:r>
                      <a:endParaRPr/>
                    </a:p>
                  </a:txBody>
                  <a:tcPr/>
                </a:tc>
                <a:tc>
                  <a:txBody>
                    <a:bodyPr wrap="none"/>
                    <a:p>
                      <a:pPr>
                        <a:lnSpc>
                          <a:spcPct val="100000"/>
                        </a:lnSpc>
                      </a:pPr>
                      <a:r>
                        <a:rPr lang="nl-NL">
                          <a:solidFill>
                            <a:srgbClr val="000000"/>
                          </a:solidFill>
                          <a:latin typeface="Arial"/>
                        </a:rPr>
                        <a:t>Hilko kramer</a:t>
                      </a:r>
                      <a:endParaRPr/>
                    </a:p>
                  </a:txBody>
                  <a:tcPr/>
                </a:tc>
              </a:tr>
              <a:tr h="370800">
                <a:tc>
                  <a:txBody>
                    <a:bodyPr wrap="none"/>
                    <a:p>
                      <a:pPr>
                        <a:lnSpc>
                          <a:spcPct val="100000"/>
                        </a:lnSpc>
                      </a:pPr>
                      <a:r>
                        <a:rPr lang="nl-NL">
                          <a:solidFill>
                            <a:srgbClr val="000000"/>
                          </a:solidFill>
                          <a:latin typeface="Arial"/>
                        </a:rPr>
                        <a:t>Voetbaltechnische zaken</a:t>
                      </a:r>
                      <a:endParaRPr/>
                    </a:p>
                  </a:txBody>
                  <a:tcPr/>
                </a:tc>
                <a:tc>
                  <a:txBody>
                    <a:bodyPr wrap="none"/>
                    <a:p>
                      <a:pPr>
                        <a:lnSpc>
                          <a:spcPct val="100000"/>
                        </a:lnSpc>
                      </a:pPr>
                      <a:r>
                        <a:rPr lang="nl-NL">
                          <a:solidFill>
                            <a:srgbClr val="000000"/>
                          </a:solidFill>
                          <a:latin typeface="Arial"/>
                        </a:rPr>
                        <a:t>Harry Viet</a:t>
                      </a:r>
                      <a:endParaRPr/>
                    </a:p>
                  </a:txBody>
                  <a:tcPr/>
                </a:tc>
              </a:tr>
              <a:tr h="370800">
                <a:tc>
                  <a:txBody>
                    <a:bodyPr wrap="none"/>
                    <a:p>
                      <a:pPr>
                        <a:lnSpc>
                          <a:spcPct val="100000"/>
                        </a:lnSpc>
                      </a:pPr>
                      <a:r>
                        <a:rPr lang="nl-NL">
                          <a:solidFill>
                            <a:srgbClr val="000000"/>
                          </a:solidFill>
                          <a:latin typeface="Arial"/>
                        </a:rPr>
                        <a:t>Gedragscodes</a:t>
                      </a:r>
                      <a:endParaRPr/>
                    </a:p>
                  </a:txBody>
                  <a:tcPr/>
                </a:tc>
                <a:tc>
                  <a:txBody>
                    <a:bodyPr wrap="none"/>
                    <a:p>
                      <a:pPr>
                        <a:lnSpc>
                          <a:spcPct val="100000"/>
                        </a:lnSpc>
                      </a:pPr>
                      <a:r>
                        <a:rPr lang="nl-NL">
                          <a:solidFill>
                            <a:srgbClr val="000000"/>
                          </a:solidFill>
                          <a:latin typeface="Arial"/>
                        </a:rPr>
                        <a:t>Hans Engel</a:t>
                      </a:r>
                      <a:endParaRPr/>
                    </a:p>
                  </a:txBody>
                  <a:tcPr/>
                </a:tc>
              </a:tr>
              <a:tr h="370800">
                <a:tc>
                  <a:txBody>
                    <a:bodyPr wrap="none"/>
                    <a:p>
                      <a:pPr>
                        <a:lnSpc>
                          <a:spcPct val="100000"/>
                        </a:lnSpc>
                      </a:pPr>
                      <a:r>
                        <a:rPr lang="nl-NL">
                          <a:solidFill>
                            <a:srgbClr val="000000"/>
                          </a:solidFill>
                          <a:latin typeface="Arial"/>
                        </a:rPr>
                        <a:t>Horeca </a:t>
                      </a:r>
                      <a:endParaRPr/>
                    </a:p>
                  </a:txBody>
                  <a:tcPr/>
                </a:tc>
                <a:tc>
                  <a:txBody>
                    <a:bodyPr wrap="none"/>
                    <a:p>
                      <a:pPr>
                        <a:lnSpc>
                          <a:spcPct val="100000"/>
                        </a:lnSpc>
                      </a:pPr>
                      <a:r>
                        <a:rPr lang="nl-NL">
                          <a:solidFill>
                            <a:srgbClr val="000000"/>
                          </a:solidFill>
                          <a:latin typeface="Arial"/>
                        </a:rPr>
                        <a:t>Arjan Jurjens</a:t>
                      </a:r>
                      <a:endParaRPr/>
                    </a:p>
                  </a:txBody>
                  <a:tcPr/>
                </a:tc>
              </a:tr>
              <a:tr h="370800">
                <a:tc>
                  <a:txBody>
                    <a:bodyPr wrap="none"/>
                    <a:p>
                      <a:pPr>
                        <a:lnSpc>
                          <a:spcPct val="100000"/>
                        </a:lnSpc>
                      </a:pPr>
                      <a:r>
                        <a:rPr lang="nl-NL">
                          <a:solidFill>
                            <a:srgbClr val="000000"/>
                          </a:solidFill>
                          <a:latin typeface="Arial"/>
                        </a:rPr>
                        <a:t>Vastgoed &amp; Terreinen</a:t>
                      </a:r>
                      <a:endParaRPr/>
                    </a:p>
                  </a:txBody>
                  <a:tcPr/>
                </a:tc>
                <a:tc>
                  <a:txBody>
                    <a:bodyPr wrap="none"/>
                    <a:p>
                      <a:pPr>
                        <a:lnSpc>
                          <a:spcPct val="100000"/>
                        </a:lnSpc>
                      </a:pPr>
                      <a:r>
                        <a:rPr lang="nl-NL">
                          <a:solidFill>
                            <a:srgbClr val="000000"/>
                          </a:solidFill>
                          <a:latin typeface="Arial"/>
                        </a:rPr>
                        <a:t>Wim Dekker</a:t>
                      </a:r>
                      <a:endParaRPr/>
                    </a:p>
                  </a:txBody>
                  <a:tcPr/>
                </a:tc>
              </a:tr>
              <a:tr h="370800">
                <a:tc>
                  <a:txBody>
                    <a:bodyPr wrap="none"/>
                    <a:p>
                      <a:pPr>
                        <a:lnSpc>
                          <a:spcPct val="100000"/>
                        </a:lnSpc>
                      </a:pPr>
                      <a:r>
                        <a:rPr lang="nl-NL">
                          <a:solidFill>
                            <a:srgbClr val="000000"/>
                          </a:solidFill>
                          <a:latin typeface="Arial"/>
                        </a:rPr>
                        <a:t>Kleding &amp; Materialen</a:t>
                      </a:r>
                      <a:endParaRPr/>
                    </a:p>
                  </a:txBody>
                  <a:tcPr/>
                </a:tc>
                <a:tc>
                  <a:txBody>
                    <a:bodyPr wrap="none"/>
                    <a:p>
                      <a:pPr>
                        <a:lnSpc>
                          <a:spcPct val="100000"/>
                        </a:lnSpc>
                      </a:pPr>
                      <a:r>
                        <a:rPr lang="nl-NL">
                          <a:solidFill>
                            <a:srgbClr val="000000"/>
                          </a:solidFill>
                          <a:latin typeface="Arial"/>
                        </a:rPr>
                        <a:t>Oscar de Hoog</a:t>
                      </a:r>
                      <a:endParaRPr/>
                    </a:p>
                  </a:txBody>
                  <a:tcPr/>
                </a:tc>
              </a:tr>
              <a:tr h="370800">
                <a:tc>
                  <a:txBody>
                    <a:bodyPr wrap="none"/>
                    <a:p>
                      <a:pPr>
                        <a:lnSpc>
                          <a:spcPct val="100000"/>
                        </a:lnSpc>
                      </a:pPr>
                      <a:r>
                        <a:rPr lang="nl-NL">
                          <a:solidFill>
                            <a:srgbClr val="000000"/>
                          </a:solidFill>
                          <a:latin typeface="Arial"/>
                        </a:rPr>
                        <a:t>Sponsoring</a:t>
                      </a:r>
                      <a:endParaRPr/>
                    </a:p>
                  </a:txBody>
                  <a:tcPr/>
                </a:tc>
                <a:tc>
                  <a:txBody>
                    <a:bodyPr wrap="none"/>
                    <a:p>
                      <a:pPr>
                        <a:lnSpc>
                          <a:spcPct val="100000"/>
                        </a:lnSpc>
                      </a:pPr>
                      <a:r>
                        <a:rPr lang="nl-NL">
                          <a:solidFill>
                            <a:srgbClr val="000000"/>
                          </a:solidFill>
                          <a:latin typeface="Arial"/>
                        </a:rPr>
                        <a:t>Marcel Hachemer</a:t>
                      </a:r>
                      <a:endParaRPr/>
                    </a:p>
                  </a:txBody>
                  <a:tcPr/>
                </a:tc>
              </a:tr>
              <a:tr h="370800">
                <a:tc>
                  <a:txBody>
                    <a:bodyPr wrap="none"/>
                    <a:p>
                      <a:pPr>
                        <a:lnSpc>
                          <a:spcPct val="100000"/>
                        </a:lnSpc>
                      </a:pPr>
                      <a:r>
                        <a:rPr lang="nl-NL">
                          <a:solidFill>
                            <a:srgbClr val="000000"/>
                          </a:solidFill>
                          <a:latin typeface="Arial"/>
                        </a:rPr>
                        <a:t>Public Relations</a:t>
                      </a:r>
                      <a:endParaRPr/>
                    </a:p>
                  </a:txBody>
                  <a:tcPr/>
                </a:tc>
                <a:tc>
                  <a:txBody>
                    <a:bodyPr wrap="none"/>
                    <a:p>
                      <a:pPr>
                        <a:lnSpc>
                          <a:spcPct val="100000"/>
                        </a:lnSpc>
                      </a:pPr>
                      <a:r>
                        <a:rPr lang="nl-NL">
                          <a:solidFill>
                            <a:srgbClr val="000000"/>
                          </a:solidFill>
                          <a:latin typeface="Arial"/>
                        </a:rPr>
                        <a:t>Frits Weel &amp; Jarno Balvers</a:t>
                      </a:r>
                      <a:endParaRPr/>
                    </a:p>
                  </a:txBody>
                  <a:tcPr/>
                </a:tc>
              </a:tr>
            </a:tbl>
          </a:graphicData>
        </a:graphic>
      </p:graphicFrame>
      <p:pic>
        <p:nvPicPr>
          <p:cNvPr descr="" id="303" name="Afbeelding 5"/>
          <p:cNvPicPr/>
          <p:nvPr/>
        </p:nvPicPr>
        <p:blipFill>
          <a:blip r:embed="rId1"/>
          <a:stretch>
            <a:fillRect/>
          </a:stretch>
        </p:blipFill>
        <p:spPr>
          <a:xfrm>
            <a:off x="0" y="0"/>
            <a:ext cx="2339280" cy="1124280"/>
          </a:xfrm>
          <a:prstGeom prst="rect">
            <a:avLst/>
          </a:prstGeom>
        </p:spPr>
      </p:pic>
    </p:spTree>
  </p:cSld>
  <p:transition>
    <p:wipe dir="l"/>
  </p:transition>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 name="TextShape 1"/>
          <p:cNvSpPr txBox="1"/>
          <p:nvPr/>
        </p:nvSpPr>
        <p:spPr>
          <a:xfrm>
            <a:off x="428760" y="0"/>
            <a:ext cx="7714800" cy="999720"/>
          </a:xfrm>
          <a:prstGeom prst="rect">
            <a:avLst/>
          </a:prstGeom>
        </p:spPr>
        <p:txBody>
          <a:bodyPr anchor="ctr"/>
          <a:p>
            <a:pPr algn="ctr">
              <a:lnSpc>
                <a:spcPct val="100000"/>
              </a:lnSpc>
            </a:pPr>
            <a:r>
              <a:rPr lang="nl-NL" sz="4400">
                <a:solidFill>
                  <a:srgbClr val="ffffff"/>
                </a:solidFill>
                <a:latin typeface="Calibri"/>
              </a:rPr>
              <a:t>Rondvraag en Sluiting</a:t>
            </a:r>
            <a:endParaRPr/>
          </a:p>
        </p:txBody>
      </p:sp>
      <p:pic>
        <p:nvPicPr>
          <p:cNvPr descr="" id="305" name="Tijdelijke aanduiding voor inhoud 5"/>
          <p:cNvPicPr/>
          <p:nvPr/>
        </p:nvPicPr>
        <p:blipFill>
          <a:blip r:embed="rId1"/>
          <a:stretch>
            <a:fillRect/>
          </a:stretch>
        </p:blipFill>
        <p:spPr>
          <a:xfrm>
            <a:off x="3243240" y="2434320"/>
            <a:ext cx="2657160" cy="2857320"/>
          </a:xfrm>
          <a:prstGeom prst="rect">
            <a:avLst/>
          </a:prstGeom>
        </p:spPr>
      </p:pic>
      <p:sp>
        <p:nvSpPr>
          <p:cNvPr id="306" name="TextShape 2"/>
          <p:cNvSpPr txBox="1"/>
          <p:nvPr/>
        </p:nvSpPr>
        <p:spPr>
          <a:xfrm>
            <a:off x="0" y="0"/>
            <a:ext cx="-11796840" cy="-11796840"/>
          </a:xfrm>
          <a:prstGeom prst="rect">
            <a:avLst/>
          </a:prstGeom>
        </p:spPr>
        <p:txBody>
          <a:bodyPr bIns="45000" lIns="90000" rIns="90000" tIns="45000"/>
          <a:p>
            <a:pPr>
              <a:lnSpc>
                <a:spcPct val="100000"/>
              </a:lnSpc>
            </a:pPr>
            <a:fld id="{A15141F1-8171-4151-A1B1-51011111C1E1}" type="slidenum">
              <a:rPr lang="nl-NL">
                <a:solidFill>
                  <a:srgbClr val="ffffff"/>
                </a:solidFill>
                <a:latin typeface="Calibri"/>
              </a:rPr>
              <a:t>&lt;number&gt;</a:t>
            </a:fld>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2143080" y="0"/>
            <a:ext cx="6000480" cy="999720"/>
          </a:xfrm>
          <a:prstGeom prst="rect">
            <a:avLst/>
          </a:prstGeom>
        </p:spPr>
        <p:txBody>
          <a:bodyPr anchor="ctr"/>
          <a:p>
            <a:pPr algn="ctr">
              <a:lnSpc>
                <a:spcPct val="100000"/>
              </a:lnSpc>
            </a:pPr>
            <a:r>
              <a:rPr lang="nl-NL" sz="4400">
                <a:solidFill>
                  <a:srgbClr val="ffffff"/>
                </a:solidFill>
                <a:latin typeface="Calibri"/>
              </a:rPr>
              <a:t>Sterktes / Kansen</a:t>
            </a:r>
            <a:endParaRPr/>
          </a:p>
        </p:txBody>
      </p:sp>
      <p:sp>
        <p:nvSpPr>
          <p:cNvPr id="144" name="TextShape 2"/>
          <p:cNvSpPr txBox="1"/>
          <p:nvPr/>
        </p:nvSpPr>
        <p:spPr>
          <a:xfrm>
            <a:off x="457200" y="1976400"/>
            <a:ext cx="4039920" cy="639360"/>
          </a:xfrm>
          <a:prstGeom prst="rect">
            <a:avLst/>
          </a:prstGeom>
        </p:spPr>
        <p:txBody>
          <a:bodyPr anchor="b"/>
          <a:p>
            <a:pPr>
              <a:lnSpc>
                <a:spcPct val="100000"/>
              </a:lnSpc>
            </a:pPr>
            <a:r>
              <a:rPr b="1" lang="nl-NL" sz="2400">
                <a:solidFill>
                  <a:srgbClr val="ffffff"/>
                </a:solidFill>
                <a:latin typeface="Calibri"/>
              </a:rPr>
              <a:t>Sterktes</a:t>
            </a:r>
            <a:endParaRPr/>
          </a:p>
        </p:txBody>
      </p:sp>
      <p:sp>
        <p:nvSpPr>
          <p:cNvPr id="145" name="TextShape 3"/>
          <p:cNvSpPr txBox="1"/>
          <p:nvPr/>
        </p:nvSpPr>
        <p:spPr>
          <a:xfrm>
            <a:off x="142920" y="2798640"/>
            <a:ext cx="4500360" cy="3951000"/>
          </a:xfrm>
          <a:prstGeom prst="rect">
            <a:avLst/>
          </a:prstGeom>
        </p:spPr>
        <p:txBody>
          <a:bodyPr anchor="ctr"/>
          <a:p>
            <a:pPr lvl="1">
              <a:lnSpc>
                <a:spcPct val="100000"/>
              </a:lnSpc>
              <a:buSzPct val="130000"/>
              <a:buFont charset="2" typeface="Wingdings"/>
              <a:buChar char=""/>
            </a:pPr>
            <a:r>
              <a:rPr lang="nl-NL" sz="1600">
                <a:solidFill>
                  <a:srgbClr val="ffffff"/>
                </a:solidFill>
                <a:latin typeface="Calibri"/>
              </a:rPr>
              <a:t>SVW levert een hoogwaardige jeugdopleiding met bijbehorende faciliteiten</a:t>
            </a:r>
            <a:endParaRPr/>
          </a:p>
          <a:p>
            <a:pPr lvl="1">
              <a:lnSpc>
                <a:spcPct val="100000"/>
              </a:lnSpc>
              <a:buSzPct val="130000"/>
              <a:buFont charset="2" typeface="Wingdings"/>
              <a:buChar char=""/>
            </a:pPr>
            <a:r>
              <a:rPr lang="nl-NL" sz="1600">
                <a:solidFill>
                  <a:srgbClr val="ffffff"/>
                </a:solidFill>
                <a:latin typeface="Calibri"/>
              </a:rPr>
              <a:t>De accommodatie heeft capaciteit beschikbaar (kleedkamers en kantine)</a:t>
            </a:r>
            <a:endParaRPr/>
          </a:p>
          <a:p>
            <a:pPr lvl="1">
              <a:lnSpc>
                <a:spcPct val="100000"/>
              </a:lnSpc>
              <a:buSzPct val="130000"/>
              <a:buFont charset="2" typeface="Wingdings"/>
              <a:buChar char=""/>
            </a:pPr>
            <a:r>
              <a:rPr lang="nl-NL" sz="1600">
                <a:solidFill>
                  <a:srgbClr val="ffffff"/>
                </a:solidFill>
                <a:latin typeface="Calibri"/>
              </a:rPr>
              <a:t>SVW heeft en positieve uitstraling in de regio </a:t>
            </a:r>
            <a:endParaRPr/>
          </a:p>
          <a:p>
            <a:pPr lvl="1">
              <a:lnSpc>
                <a:spcPct val="100000"/>
              </a:lnSpc>
              <a:buSzPct val="130000"/>
              <a:buFont charset="2" typeface="Wingdings"/>
              <a:buChar char=""/>
            </a:pPr>
            <a:r>
              <a:rPr lang="nl-NL" sz="1600">
                <a:solidFill>
                  <a:srgbClr val="ffffff"/>
                </a:solidFill>
                <a:latin typeface="Calibri"/>
              </a:rPr>
              <a:t>Er is een slagvaardig bestuur met sterke focus en goede relaties</a:t>
            </a:r>
            <a:endParaRPr/>
          </a:p>
          <a:p>
            <a:pPr lvl="1">
              <a:lnSpc>
                <a:spcPct val="100000"/>
              </a:lnSpc>
              <a:buSzPct val="130000"/>
              <a:buFont charset="2" typeface="Wingdings"/>
              <a:buChar char=""/>
            </a:pPr>
            <a:r>
              <a:rPr lang="nl-NL" sz="1600">
                <a:solidFill>
                  <a:srgbClr val="ffffff"/>
                </a:solidFill>
                <a:latin typeface="Calibri"/>
              </a:rPr>
              <a:t>SVW heeft een 3-sterren samenwerking met AZ</a:t>
            </a:r>
            <a:endParaRPr/>
          </a:p>
        </p:txBody>
      </p:sp>
      <p:sp>
        <p:nvSpPr>
          <p:cNvPr id="146" name="TextShape 4"/>
          <p:cNvSpPr txBox="1"/>
          <p:nvPr/>
        </p:nvSpPr>
        <p:spPr>
          <a:xfrm>
            <a:off x="4500720" y="2013120"/>
            <a:ext cx="4041360" cy="639360"/>
          </a:xfrm>
          <a:prstGeom prst="rect">
            <a:avLst/>
          </a:prstGeom>
        </p:spPr>
        <p:txBody>
          <a:bodyPr anchor="b"/>
          <a:p>
            <a:pPr algn="ctr">
              <a:lnSpc>
                <a:spcPct val="100000"/>
              </a:lnSpc>
            </a:pPr>
            <a:r>
              <a:rPr b="1" lang="nl-NL" sz="2400">
                <a:solidFill>
                  <a:srgbClr val="ffffff"/>
                </a:solidFill>
                <a:latin typeface="Calibri"/>
              </a:rPr>
              <a:t>Kansen</a:t>
            </a:r>
            <a:endParaRPr/>
          </a:p>
        </p:txBody>
      </p:sp>
      <p:sp>
        <p:nvSpPr>
          <p:cNvPr id="147" name="TextShape 5"/>
          <p:cNvSpPr txBox="1"/>
          <p:nvPr/>
        </p:nvSpPr>
        <p:spPr>
          <a:xfrm>
            <a:off x="4570560" y="2835360"/>
            <a:ext cx="4285800" cy="3951000"/>
          </a:xfrm>
          <a:prstGeom prst="rect">
            <a:avLst/>
          </a:prstGeom>
        </p:spPr>
        <p:txBody>
          <a:bodyPr anchor="ctr"/>
          <a:p>
            <a:pPr lvl="1">
              <a:lnSpc>
                <a:spcPct val="100000"/>
              </a:lnSpc>
              <a:buSzPct val="130000"/>
              <a:buFont charset="2" typeface="Wingdings"/>
              <a:buChar char=""/>
            </a:pPr>
            <a:r>
              <a:rPr lang="nl-NL" sz="1600">
                <a:solidFill>
                  <a:srgbClr val="ffffff"/>
                </a:solidFill>
                <a:latin typeface="Calibri"/>
              </a:rPr>
              <a:t>De nieuwe woonwijk “De Draai” met 2,700 woningen wordt gerealiseerd bij SVW. Ook Broekhorn en verjonging omgeving</a:t>
            </a:r>
            <a:endParaRPr/>
          </a:p>
          <a:p>
            <a:pPr lvl="1">
              <a:lnSpc>
                <a:spcPct val="100000"/>
              </a:lnSpc>
              <a:buSzPct val="130000"/>
              <a:buFont charset="2" typeface="Wingdings"/>
              <a:buChar char=""/>
            </a:pPr>
            <a:r>
              <a:rPr lang="nl-NL" sz="1600">
                <a:solidFill>
                  <a:srgbClr val="ffffff"/>
                </a:solidFill>
                <a:latin typeface="Calibri"/>
              </a:rPr>
              <a:t>Stimuleringsfondsen en subsidies zijn beschikbaar(o.a. KJH fonds)</a:t>
            </a:r>
            <a:endParaRPr/>
          </a:p>
          <a:p>
            <a:pPr lvl="1">
              <a:lnSpc>
                <a:spcPct val="100000"/>
              </a:lnSpc>
              <a:buSzPct val="130000"/>
              <a:buFont charset="2" typeface="Wingdings"/>
              <a:buChar char=""/>
            </a:pPr>
            <a:r>
              <a:rPr lang="nl-NL" sz="1600">
                <a:solidFill>
                  <a:srgbClr val="ffffff"/>
                </a:solidFill>
                <a:latin typeface="Calibri"/>
              </a:rPr>
              <a:t>AZ zet steeds meer in op de samenwerking met ( 3 sterren) clubs in de regio. </a:t>
            </a:r>
            <a:endParaRPr/>
          </a:p>
          <a:p>
            <a:pPr lvl="1">
              <a:lnSpc>
                <a:spcPct val="100000"/>
              </a:lnSpc>
              <a:buSzPct val="130000"/>
              <a:buFont charset="2" typeface="Wingdings"/>
              <a:buChar char=""/>
            </a:pPr>
            <a:r>
              <a:rPr lang="nl-NL" sz="1600">
                <a:solidFill>
                  <a:srgbClr val="ffffff"/>
                </a:solidFill>
                <a:latin typeface="Calibri"/>
              </a:rPr>
              <a:t>Door aantrekkelijke economie kunnen sponsorgelden worden geworven</a:t>
            </a:r>
            <a:endParaRPr/>
          </a:p>
          <a:p>
            <a:pPr lvl="1">
              <a:lnSpc>
                <a:spcPct val="100000"/>
              </a:lnSpc>
              <a:buSzPct val="130000"/>
              <a:buFont charset="2" typeface="Wingdings"/>
              <a:buChar char=""/>
            </a:pPr>
            <a:r>
              <a:rPr lang="nl-NL" sz="1600">
                <a:solidFill>
                  <a:srgbClr val="ffffff"/>
                </a:solidFill>
                <a:latin typeface="Calibri"/>
              </a:rPr>
              <a:t>Ledengroei mogelijk door toenemende populariteit van 35 + voetbal</a:t>
            </a:r>
            <a:endParaRPr/>
          </a:p>
        </p:txBody>
      </p:sp>
      <p:pic>
        <p:nvPicPr>
          <p:cNvPr descr="" id="148" name="Picture 4"/>
          <p:cNvPicPr/>
          <p:nvPr/>
        </p:nvPicPr>
        <p:blipFill>
          <a:blip r:embed="rId1"/>
          <a:stretch>
            <a:fillRect/>
          </a:stretch>
        </p:blipFill>
        <p:spPr>
          <a:xfrm>
            <a:off x="107640" y="116640"/>
            <a:ext cx="1809360" cy="1356840"/>
          </a:xfrm>
          <a:prstGeom prst="rect">
            <a:avLst/>
          </a:prstGeom>
          <a:ln w="50760">
            <a:solidFill>
              <a:srgbClr val="7bd375"/>
            </a:solidFill>
            <a:round/>
          </a:ln>
        </p:spPr>
      </p:pic>
      <p:sp>
        <p:nvSpPr>
          <p:cNvPr id="149" name="TextShape 6"/>
          <p:cNvSpPr txBox="1"/>
          <p:nvPr/>
        </p:nvSpPr>
        <p:spPr>
          <a:xfrm>
            <a:off x="0" y="0"/>
            <a:ext cx="-11796840" cy="-11796840"/>
          </a:xfrm>
          <a:prstGeom prst="rect">
            <a:avLst/>
          </a:prstGeom>
        </p:spPr>
        <p:txBody>
          <a:bodyPr bIns="45000" lIns="90000" rIns="90000" tIns="45000"/>
          <a:p>
            <a:pPr>
              <a:lnSpc>
                <a:spcPct val="100000"/>
              </a:lnSpc>
            </a:pPr>
            <a:fld id="{31117121-A1E1-4181-A181-7111D15111F1}" type="slidenum">
              <a:rPr lang="nl-NL">
                <a:solidFill>
                  <a:srgbClr val="ffffff"/>
                </a:solidFill>
                <a:latin typeface="Calibri"/>
              </a:rPr>
              <a:t>&lt;number&gt;</a:t>
            </a:fld>
            <a:endParaRPr/>
          </a:p>
        </p:txBody>
      </p:sp>
    </p:spTree>
  </p:cSld>
  <p:transition>
    <p:wipe dir="l"/>
  </p:transition>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1928880" y="0"/>
            <a:ext cx="5928840" cy="999720"/>
          </a:xfrm>
          <a:prstGeom prst="rect">
            <a:avLst/>
          </a:prstGeom>
        </p:spPr>
        <p:txBody>
          <a:bodyPr anchor="ctr"/>
          <a:p>
            <a:pPr algn="ctr">
              <a:lnSpc>
                <a:spcPct val="100000"/>
              </a:lnSpc>
            </a:pPr>
            <a:r>
              <a:rPr lang="nl-NL" sz="4400">
                <a:solidFill>
                  <a:srgbClr val="ffffff"/>
                </a:solidFill>
                <a:latin typeface="Calibri"/>
              </a:rPr>
              <a:t>Zwaktes / Maatregelen</a:t>
            </a:r>
            <a:endParaRPr/>
          </a:p>
        </p:txBody>
      </p:sp>
      <p:sp>
        <p:nvSpPr>
          <p:cNvPr id="151" name="TextShape 2"/>
          <p:cNvSpPr txBox="1"/>
          <p:nvPr/>
        </p:nvSpPr>
        <p:spPr>
          <a:xfrm>
            <a:off x="214200" y="1963800"/>
            <a:ext cx="4039920" cy="639360"/>
          </a:xfrm>
          <a:prstGeom prst="rect">
            <a:avLst/>
          </a:prstGeom>
        </p:spPr>
        <p:txBody>
          <a:bodyPr anchor="b"/>
          <a:p>
            <a:pPr>
              <a:lnSpc>
                <a:spcPct val="100000"/>
              </a:lnSpc>
            </a:pPr>
            <a:r>
              <a:rPr b="1" lang="nl-NL" sz="2400">
                <a:solidFill>
                  <a:srgbClr val="ffffff"/>
                </a:solidFill>
                <a:latin typeface="Calibri"/>
              </a:rPr>
              <a:t>Zwaktes</a:t>
            </a:r>
            <a:endParaRPr/>
          </a:p>
        </p:txBody>
      </p:sp>
      <p:sp>
        <p:nvSpPr>
          <p:cNvPr id="152" name="TextShape 3"/>
          <p:cNvSpPr txBox="1"/>
          <p:nvPr/>
        </p:nvSpPr>
        <p:spPr>
          <a:xfrm>
            <a:off x="246240" y="2603520"/>
            <a:ext cx="4039920" cy="4182840"/>
          </a:xfrm>
          <a:prstGeom prst="rect">
            <a:avLst/>
          </a:prstGeom>
        </p:spPr>
        <p:txBody>
          <a:bodyPr anchor="ctr"/>
          <a:p>
            <a:pPr>
              <a:lnSpc>
                <a:spcPct val="100000"/>
              </a:lnSpc>
              <a:buBlip>
                <a:blip r:embed="rId1"/>
              </a:buBlip>
            </a:pPr>
            <a:r>
              <a:rPr lang="nl-NL" sz="2000">
                <a:solidFill>
                  <a:srgbClr val="ffffff"/>
                </a:solidFill>
                <a:latin typeface="Calibri"/>
              </a:rPr>
              <a:t>Er is onvoldoende capaciteit om sponsoren te werven</a:t>
            </a:r>
            <a:endParaRPr/>
          </a:p>
          <a:p>
            <a:pPr>
              <a:lnSpc>
                <a:spcPct val="100000"/>
              </a:lnSpc>
              <a:buBlip>
                <a:blip r:embed="rId2"/>
              </a:buBlip>
            </a:pPr>
            <a:r>
              <a:rPr lang="nl-NL" sz="2000">
                <a:solidFill>
                  <a:srgbClr val="ffffff"/>
                </a:solidFill>
                <a:latin typeface="Calibri"/>
              </a:rPr>
              <a:t>Er wachten nog aanzienlijke onderhoudskosten ( tribune)</a:t>
            </a:r>
            <a:endParaRPr/>
          </a:p>
          <a:p>
            <a:pPr>
              <a:lnSpc>
                <a:spcPct val="100000"/>
              </a:lnSpc>
              <a:buBlip>
                <a:blip r:embed="rId3"/>
              </a:buBlip>
            </a:pPr>
            <a:r>
              <a:rPr lang="nl-NL" sz="2000">
                <a:solidFill>
                  <a:srgbClr val="ffffff"/>
                </a:solidFill>
                <a:latin typeface="Calibri"/>
              </a:rPr>
              <a:t>Onvoldoende financiële middelen om plannen te realiseren</a:t>
            </a:r>
            <a:endParaRPr/>
          </a:p>
          <a:p>
            <a:pPr>
              <a:lnSpc>
                <a:spcPct val="100000"/>
              </a:lnSpc>
              <a:buBlip>
                <a:blip r:embed="rId4"/>
              </a:buBlip>
            </a:pPr>
            <a:r>
              <a:rPr lang="nl-NL" sz="2000">
                <a:solidFill>
                  <a:srgbClr val="ffffff"/>
                </a:solidFill>
                <a:latin typeface="Calibri"/>
              </a:rPr>
              <a:t>Er is weinig inzicht inzake beschikbare kennis in de vereniging bij leden en ouders</a:t>
            </a:r>
            <a:endParaRPr/>
          </a:p>
          <a:p>
            <a:pPr>
              <a:lnSpc>
                <a:spcPct val="100000"/>
              </a:lnSpc>
              <a:buBlip>
                <a:blip r:embed="rId5"/>
              </a:buBlip>
            </a:pPr>
            <a:r>
              <a:rPr lang="nl-NL" sz="2000">
                <a:solidFill>
                  <a:srgbClr val="ffffff"/>
                </a:solidFill>
                <a:latin typeface="Calibri"/>
              </a:rPr>
              <a:t>Het ontwikkelen van groeisectoren wordt niet volledig benut</a:t>
            </a:r>
            <a:endParaRPr/>
          </a:p>
        </p:txBody>
      </p:sp>
      <p:sp>
        <p:nvSpPr>
          <p:cNvPr id="153" name="TextShape 4"/>
          <p:cNvSpPr txBox="1"/>
          <p:nvPr/>
        </p:nvSpPr>
        <p:spPr>
          <a:xfrm>
            <a:off x="4429080" y="2035080"/>
            <a:ext cx="4041360" cy="639360"/>
          </a:xfrm>
          <a:prstGeom prst="rect">
            <a:avLst/>
          </a:prstGeom>
        </p:spPr>
        <p:txBody>
          <a:bodyPr anchor="b"/>
          <a:p>
            <a:pPr algn="ctr">
              <a:lnSpc>
                <a:spcPct val="100000"/>
              </a:lnSpc>
            </a:pPr>
            <a:r>
              <a:rPr b="1" lang="nl-NL" sz="2400">
                <a:solidFill>
                  <a:srgbClr val="ffffff"/>
                </a:solidFill>
                <a:latin typeface="Calibri"/>
              </a:rPr>
              <a:t>Maatregelen</a:t>
            </a:r>
            <a:endParaRPr/>
          </a:p>
        </p:txBody>
      </p:sp>
      <p:sp>
        <p:nvSpPr>
          <p:cNvPr id="154" name="TextShape 5"/>
          <p:cNvSpPr txBox="1"/>
          <p:nvPr/>
        </p:nvSpPr>
        <p:spPr>
          <a:xfrm>
            <a:off x="4429080" y="2674800"/>
            <a:ext cx="4498560" cy="4111200"/>
          </a:xfrm>
          <a:prstGeom prst="rect">
            <a:avLst/>
          </a:prstGeom>
        </p:spPr>
        <p:txBody>
          <a:bodyPr anchor="ctr"/>
          <a:p>
            <a:pPr algn="r">
              <a:lnSpc>
                <a:spcPct val="100000"/>
              </a:lnSpc>
              <a:buBlip>
                <a:blip r:embed="rId6"/>
              </a:buBlip>
            </a:pPr>
            <a:r>
              <a:rPr lang="nl-NL" sz="2000">
                <a:solidFill>
                  <a:srgbClr val="ffffff"/>
                </a:solidFill>
                <a:latin typeface="Calibri"/>
              </a:rPr>
              <a:t>Het formeren van een team dat actief nieuwe sponsoren gaat werven</a:t>
            </a:r>
            <a:endParaRPr/>
          </a:p>
          <a:p>
            <a:pPr algn="r">
              <a:lnSpc>
                <a:spcPct val="100000"/>
              </a:lnSpc>
              <a:buBlip>
                <a:blip r:embed="rId7"/>
              </a:buBlip>
            </a:pPr>
            <a:r>
              <a:rPr lang="nl-NL" sz="2000">
                <a:solidFill>
                  <a:srgbClr val="ffffff"/>
                </a:solidFill>
                <a:latin typeface="Calibri"/>
              </a:rPr>
              <a:t>Sponsoren koppelen aan bepaalde bouw-/ onderhoudswerkzaamheden </a:t>
            </a:r>
            <a:endParaRPr/>
          </a:p>
          <a:p>
            <a:pPr algn="r">
              <a:lnSpc>
                <a:spcPct val="100000"/>
              </a:lnSpc>
              <a:buBlip>
                <a:blip r:embed="rId8"/>
              </a:buBlip>
            </a:pPr>
            <a:r>
              <a:rPr lang="nl-NL" sz="2000">
                <a:solidFill>
                  <a:srgbClr val="ffffff"/>
                </a:solidFill>
                <a:latin typeface="Calibri"/>
              </a:rPr>
              <a:t>Het actief onderzoek plegen naar stimuleringsfondsen en subsidies</a:t>
            </a:r>
            <a:endParaRPr/>
          </a:p>
          <a:p>
            <a:pPr algn="r">
              <a:lnSpc>
                <a:spcPct val="100000"/>
              </a:lnSpc>
              <a:buBlip>
                <a:blip r:embed="rId9"/>
              </a:buBlip>
            </a:pPr>
            <a:r>
              <a:rPr lang="nl-NL" sz="2000">
                <a:solidFill>
                  <a:srgbClr val="ffffff"/>
                </a:solidFill>
                <a:latin typeface="Calibri"/>
              </a:rPr>
              <a:t>In kaart brengen van de competenties van leden en direct betrokkenen</a:t>
            </a:r>
            <a:endParaRPr/>
          </a:p>
          <a:p>
            <a:pPr algn="r">
              <a:lnSpc>
                <a:spcPct val="100000"/>
              </a:lnSpc>
              <a:buBlip>
                <a:blip r:embed="rId10"/>
              </a:buBlip>
            </a:pPr>
            <a:r>
              <a:rPr lang="nl-NL" sz="2000">
                <a:solidFill>
                  <a:srgbClr val="ffffff"/>
                </a:solidFill>
                <a:latin typeface="Calibri"/>
              </a:rPr>
              <a:t>Actief beleid ontwikkelen op het groeien in doelgroepen</a:t>
            </a:r>
            <a:endParaRPr/>
          </a:p>
          <a:p>
            <a:pPr algn="r">
              <a:lnSpc>
                <a:spcPct val="100000"/>
              </a:lnSpc>
            </a:pPr>
            <a:endParaRPr/>
          </a:p>
        </p:txBody>
      </p:sp>
      <p:sp>
        <p:nvSpPr>
          <p:cNvPr id="155" name="TextShape 6"/>
          <p:cNvSpPr txBox="1"/>
          <p:nvPr/>
        </p:nvSpPr>
        <p:spPr>
          <a:xfrm>
            <a:off x="0" y="0"/>
            <a:ext cx="-11796840" cy="-11796840"/>
          </a:xfrm>
          <a:prstGeom prst="rect">
            <a:avLst/>
          </a:prstGeom>
        </p:spPr>
        <p:txBody>
          <a:bodyPr bIns="45000" lIns="90000" rIns="90000" tIns="45000"/>
          <a:p>
            <a:pPr>
              <a:lnSpc>
                <a:spcPct val="100000"/>
              </a:lnSpc>
            </a:pPr>
            <a:fld id="{81A10191-61C1-4141-81D1-614111C11171}" type="slidenum">
              <a:rPr lang="nl-NL">
                <a:solidFill>
                  <a:srgbClr val="ffffff"/>
                </a:solidFill>
                <a:latin typeface="Calibri"/>
              </a:rPr>
              <a:t>&lt;number&gt;</a:t>
            </a:fld>
            <a:endParaRPr/>
          </a:p>
        </p:txBody>
      </p:sp>
      <p:pic>
        <p:nvPicPr>
          <p:cNvPr descr="" id="156" name="Afbeelding 6"/>
          <p:cNvPicPr/>
          <p:nvPr/>
        </p:nvPicPr>
        <p:blipFill>
          <a:blip r:embed="rId11"/>
          <a:stretch>
            <a:fillRect/>
          </a:stretch>
        </p:blipFill>
        <p:spPr>
          <a:xfrm>
            <a:off x="-5760" y="0"/>
            <a:ext cx="905040" cy="1005480"/>
          </a:xfrm>
          <a:prstGeom prst="rect">
            <a:avLst/>
          </a:prstGeom>
        </p:spPr>
      </p:pic>
    </p:spTree>
  </p:cSld>
  <p:transition>
    <p:wipe dir="l"/>
  </p:transition>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TextShape 1"/>
          <p:cNvSpPr txBox="1"/>
          <p:nvPr/>
        </p:nvSpPr>
        <p:spPr>
          <a:xfrm>
            <a:off x="1500120" y="0"/>
            <a:ext cx="6786360" cy="999720"/>
          </a:xfrm>
          <a:prstGeom prst="rect">
            <a:avLst/>
          </a:prstGeom>
        </p:spPr>
        <p:txBody>
          <a:bodyPr anchor="ctr"/>
          <a:p>
            <a:pPr algn="ctr">
              <a:lnSpc>
                <a:spcPct val="100000"/>
              </a:lnSpc>
            </a:pPr>
            <a:r>
              <a:rPr lang="nl-NL" sz="4400">
                <a:solidFill>
                  <a:srgbClr val="ffffff"/>
                </a:solidFill>
                <a:latin typeface="Calibri"/>
              </a:rPr>
              <a:t>Bedreigingen / Maatregelen</a:t>
            </a:r>
            <a:endParaRPr/>
          </a:p>
        </p:txBody>
      </p:sp>
      <p:sp>
        <p:nvSpPr>
          <p:cNvPr id="158" name="TextShape 2"/>
          <p:cNvSpPr txBox="1"/>
          <p:nvPr/>
        </p:nvSpPr>
        <p:spPr>
          <a:xfrm>
            <a:off x="142920" y="1717560"/>
            <a:ext cx="4039920" cy="639360"/>
          </a:xfrm>
          <a:prstGeom prst="rect">
            <a:avLst/>
          </a:prstGeom>
        </p:spPr>
        <p:txBody>
          <a:bodyPr anchor="b"/>
          <a:p>
            <a:pPr>
              <a:lnSpc>
                <a:spcPct val="100000"/>
              </a:lnSpc>
            </a:pPr>
            <a:r>
              <a:rPr b="1" lang="nl-NL" sz="2400">
                <a:solidFill>
                  <a:srgbClr val="ffffff"/>
                </a:solidFill>
                <a:latin typeface="Calibri"/>
              </a:rPr>
              <a:t>Bedreigingen</a:t>
            </a:r>
            <a:endParaRPr/>
          </a:p>
        </p:txBody>
      </p:sp>
      <p:sp>
        <p:nvSpPr>
          <p:cNvPr id="159" name="TextShape 3"/>
          <p:cNvSpPr txBox="1"/>
          <p:nvPr/>
        </p:nvSpPr>
        <p:spPr>
          <a:xfrm>
            <a:off x="142920" y="2354400"/>
            <a:ext cx="4039920" cy="4360680"/>
          </a:xfrm>
          <a:prstGeom prst="rect">
            <a:avLst/>
          </a:prstGeom>
        </p:spPr>
        <p:txBody>
          <a:bodyPr anchor="ctr"/>
          <a:p>
            <a:pPr>
              <a:lnSpc>
                <a:spcPct val="100000"/>
              </a:lnSpc>
              <a:buBlip>
                <a:blip r:embed="rId1"/>
              </a:buBlip>
            </a:pPr>
            <a:r>
              <a:rPr lang="nl-NL">
                <a:solidFill>
                  <a:srgbClr val="ffffff"/>
                </a:solidFill>
                <a:latin typeface="Calibri"/>
              </a:rPr>
              <a:t>Toenemende concurrentie van omliggende verenigingen en andere activiteiten</a:t>
            </a:r>
            <a:endParaRPr/>
          </a:p>
          <a:p>
            <a:pPr>
              <a:lnSpc>
                <a:spcPct val="100000"/>
              </a:lnSpc>
              <a:buBlip>
                <a:blip r:embed="rId2"/>
              </a:buBlip>
            </a:pPr>
            <a:r>
              <a:rPr lang="nl-NL">
                <a:solidFill>
                  <a:srgbClr val="ffffff"/>
                </a:solidFill>
                <a:latin typeface="Calibri"/>
              </a:rPr>
              <a:t>Jeugd heeft minder respect en is minder betrokken bij voetbal</a:t>
            </a:r>
            <a:endParaRPr/>
          </a:p>
          <a:p>
            <a:pPr>
              <a:lnSpc>
                <a:spcPct val="100000"/>
              </a:lnSpc>
              <a:buBlip>
                <a:blip r:embed="rId3"/>
              </a:buBlip>
            </a:pPr>
            <a:r>
              <a:rPr lang="nl-NL">
                <a:solidFill>
                  <a:srgbClr val="ffffff"/>
                </a:solidFill>
                <a:latin typeface="Calibri"/>
              </a:rPr>
              <a:t>A.g.v. sociaal maatschappelijke ontwikkelingen zijn leden minder gebonden aan de vereniging </a:t>
            </a:r>
            <a:endParaRPr/>
          </a:p>
          <a:p>
            <a:pPr>
              <a:lnSpc>
                <a:spcPct val="100000"/>
              </a:lnSpc>
              <a:buBlip>
                <a:blip r:embed="rId4"/>
              </a:buBlip>
            </a:pPr>
            <a:r>
              <a:rPr lang="nl-NL">
                <a:solidFill>
                  <a:srgbClr val="ffffff"/>
                </a:solidFill>
                <a:latin typeface="Calibri"/>
              </a:rPr>
              <a:t>De crisis lijkt voorbij, maar sponsoren houden de hand nog op de knip</a:t>
            </a:r>
            <a:endParaRPr/>
          </a:p>
          <a:p>
            <a:pPr>
              <a:lnSpc>
                <a:spcPct val="100000"/>
              </a:lnSpc>
              <a:buBlip>
                <a:blip r:embed="rId5"/>
              </a:buBlip>
            </a:pPr>
            <a:r>
              <a:rPr lang="nl-NL">
                <a:solidFill>
                  <a:srgbClr val="ffffff"/>
                </a:solidFill>
                <a:latin typeface="Calibri"/>
              </a:rPr>
              <a:t>Onvoldoende vrijwilligers beschikbaar om de plannen te realiseren </a:t>
            </a:r>
            <a:endParaRPr/>
          </a:p>
          <a:p>
            <a:pPr>
              <a:lnSpc>
                <a:spcPct val="100000"/>
              </a:lnSpc>
              <a:buBlip>
                <a:blip r:embed="rId6"/>
              </a:buBlip>
            </a:pPr>
            <a:r>
              <a:rPr lang="nl-NL">
                <a:solidFill>
                  <a:srgbClr val="ffffff"/>
                </a:solidFill>
                <a:latin typeface="Calibri"/>
              </a:rPr>
              <a:t>Verscherpte regelgeving  van gemeente, overheid en de KNVB </a:t>
            </a:r>
            <a:endParaRPr/>
          </a:p>
        </p:txBody>
      </p:sp>
      <p:sp>
        <p:nvSpPr>
          <p:cNvPr id="160" name="TextShape 4"/>
          <p:cNvSpPr txBox="1"/>
          <p:nvPr/>
        </p:nvSpPr>
        <p:spPr>
          <a:xfrm>
            <a:off x="4286160" y="1714320"/>
            <a:ext cx="4041360" cy="639360"/>
          </a:xfrm>
          <a:prstGeom prst="rect">
            <a:avLst/>
          </a:prstGeom>
        </p:spPr>
        <p:txBody>
          <a:bodyPr anchor="b"/>
          <a:p>
            <a:pPr algn="ctr">
              <a:lnSpc>
                <a:spcPct val="100000"/>
              </a:lnSpc>
            </a:pPr>
            <a:r>
              <a:rPr b="1" lang="nl-NL" sz="2400">
                <a:solidFill>
                  <a:srgbClr val="ffffff"/>
                </a:solidFill>
                <a:latin typeface="Calibri"/>
              </a:rPr>
              <a:t>Maatregelen</a:t>
            </a:r>
            <a:endParaRPr/>
          </a:p>
        </p:txBody>
      </p:sp>
      <p:sp>
        <p:nvSpPr>
          <p:cNvPr id="161" name="TextShape 5"/>
          <p:cNvSpPr txBox="1"/>
          <p:nvPr/>
        </p:nvSpPr>
        <p:spPr>
          <a:xfrm>
            <a:off x="4286160" y="2354400"/>
            <a:ext cx="4857480" cy="4431960"/>
          </a:xfrm>
          <a:prstGeom prst="rect">
            <a:avLst/>
          </a:prstGeom>
        </p:spPr>
        <p:txBody>
          <a:bodyPr anchor="ctr"/>
          <a:p>
            <a:pPr algn="r">
              <a:lnSpc>
                <a:spcPct val="100000"/>
              </a:lnSpc>
              <a:buBlip>
                <a:blip r:embed="rId7"/>
              </a:buBlip>
            </a:pPr>
            <a:r>
              <a:rPr lang="nl-NL">
                <a:solidFill>
                  <a:srgbClr val="ffffff"/>
                </a:solidFill>
                <a:latin typeface="Calibri"/>
              </a:rPr>
              <a:t>Snel binnenhalen van sponoren en andere nieuwe geldstromen vergroot de  slagingskans van nieuwe plannen</a:t>
            </a:r>
            <a:endParaRPr/>
          </a:p>
          <a:p>
            <a:pPr algn="r">
              <a:lnSpc>
                <a:spcPct val="100000"/>
              </a:lnSpc>
            </a:pPr>
            <a:endParaRPr/>
          </a:p>
          <a:p>
            <a:pPr algn="r">
              <a:lnSpc>
                <a:spcPct val="100000"/>
              </a:lnSpc>
              <a:buBlip>
                <a:blip r:embed="rId8"/>
              </a:buBlip>
            </a:pPr>
            <a:r>
              <a:rPr lang="nl-NL">
                <a:solidFill>
                  <a:srgbClr val="ffffff"/>
                </a:solidFill>
                <a:latin typeface="Calibri"/>
              </a:rPr>
              <a:t>Onderzoek of een platform haalbaar is om een jeugdcommissie te installeren of jeugd te betrekken bij het bestuur</a:t>
            </a:r>
            <a:endParaRPr/>
          </a:p>
          <a:p>
            <a:pPr algn="r">
              <a:lnSpc>
                <a:spcPct val="100000"/>
              </a:lnSpc>
            </a:pPr>
            <a:endParaRPr/>
          </a:p>
          <a:p>
            <a:pPr algn="r">
              <a:lnSpc>
                <a:spcPct val="100000"/>
              </a:lnSpc>
              <a:buBlip>
                <a:blip r:embed="rId9"/>
              </a:buBlip>
            </a:pPr>
            <a:r>
              <a:rPr lang="nl-NL">
                <a:solidFill>
                  <a:srgbClr val="ffffff"/>
                </a:solidFill>
                <a:latin typeface="Calibri"/>
              </a:rPr>
              <a:t>Duidelijke structuur en regelgeving in de vereniging moet incidenten voorkomen</a:t>
            </a:r>
            <a:endParaRPr/>
          </a:p>
        </p:txBody>
      </p:sp>
      <p:pic>
        <p:nvPicPr>
          <p:cNvPr descr="" id="162" name="Picture 2"/>
          <p:cNvPicPr/>
          <p:nvPr/>
        </p:nvPicPr>
        <p:blipFill>
          <a:blip r:embed="rId10"/>
          <a:stretch>
            <a:fillRect/>
          </a:stretch>
        </p:blipFill>
        <p:spPr>
          <a:xfrm>
            <a:off x="285840" y="182160"/>
            <a:ext cx="1071360" cy="1603440"/>
          </a:xfrm>
          <a:prstGeom prst="rect">
            <a:avLst/>
          </a:prstGeom>
          <a:ln w="50760">
            <a:solidFill>
              <a:srgbClr val="7bd375"/>
            </a:solidFill>
            <a:round/>
          </a:ln>
        </p:spPr>
      </p:pic>
      <p:sp>
        <p:nvSpPr>
          <p:cNvPr id="163" name="TextShape 6"/>
          <p:cNvSpPr txBox="1"/>
          <p:nvPr/>
        </p:nvSpPr>
        <p:spPr>
          <a:xfrm>
            <a:off x="0" y="0"/>
            <a:ext cx="-11796840" cy="-11796840"/>
          </a:xfrm>
          <a:prstGeom prst="rect">
            <a:avLst/>
          </a:prstGeom>
        </p:spPr>
        <p:txBody>
          <a:bodyPr bIns="45000" lIns="90000" rIns="90000" tIns="45000"/>
          <a:p>
            <a:pPr>
              <a:lnSpc>
                <a:spcPct val="100000"/>
              </a:lnSpc>
            </a:pPr>
            <a:fld id="{C1C15101-61F1-4161-9151-3161D101A131}" type="slidenum">
              <a:rPr lang="nl-NL">
                <a:solidFill>
                  <a:srgbClr val="ffffff"/>
                </a:solidFill>
                <a:latin typeface="Calibri"/>
              </a:rPr>
              <a:t>&lt;number&gt;</a:t>
            </a:fld>
            <a:endParaRPr/>
          </a:p>
        </p:txBody>
      </p:sp>
    </p:spTree>
  </p:cSld>
  <p:transition>
    <p:wipe dir="l"/>
  </p:transition>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TextShape 1"/>
          <p:cNvSpPr txBox="1"/>
          <p:nvPr/>
        </p:nvSpPr>
        <p:spPr>
          <a:xfrm>
            <a:off x="2714760" y="0"/>
            <a:ext cx="5285880" cy="999720"/>
          </a:xfrm>
          <a:prstGeom prst="rect">
            <a:avLst/>
          </a:prstGeom>
        </p:spPr>
        <p:txBody>
          <a:bodyPr anchor="ctr"/>
          <a:p>
            <a:pPr algn="ctr">
              <a:lnSpc>
                <a:spcPct val="100000"/>
              </a:lnSpc>
            </a:pPr>
            <a:r>
              <a:rPr lang="nl-NL" sz="4400">
                <a:solidFill>
                  <a:srgbClr val="ffffff"/>
                </a:solidFill>
                <a:latin typeface="Calibri"/>
              </a:rPr>
              <a:t>Waar staan we nu?</a:t>
            </a:r>
            <a:endParaRPr/>
          </a:p>
        </p:txBody>
      </p:sp>
      <p:graphicFrame>
        <p:nvGraphicFramePr>
          <p:cNvPr id="165" name="Table 2"/>
          <p:cNvGraphicFramePr/>
          <p:nvPr/>
        </p:nvGraphicFramePr>
        <p:xfrm>
          <a:off x="285840" y="2574720"/>
          <a:ext cx="7310160" cy="3211560"/>
        </p:xfrm>
        <a:graphic>
          <a:graphicData uri="http://schemas.openxmlformats.org/drawingml/2006/table">
            <a:tbl>
              <a:tblPr/>
              <a:tblGrid>
                <a:gridCol w="1643040"/>
                <a:gridCol w="1666800"/>
                <a:gridCol w="1571400"/>
                <a:gridCol w="1011960"/>
                <a:gridCol w="1416960"/>
              </a:tblGrid>
              <a:tr h="859680">
                <a:tc>
                  <a:txBody>
                    <a:bodyPr wrap="none"/>
                    <a:p>
                      <a:pPr>
                        <a:lnSpc>
                          <a:spcPct val="100000"/>
                        </a:lnSpc>
                      </a:pPr>
                      <a:r>
                        <a:rPr b="1" lang="nl-NL">
                          <a:solidFill>
                            <a:srgbClr val="ffffff"/>
                          </a:solidFill>
                          <a:latin typeface="Arial"/>
                        </a:rPr>
                        <a:t>Status per  </a:t>
                      </a:r>
                      <a:r>
                        <a:rPr b="1" lang="nl-NL">
                          <a:solidFill>
                            <a:srgbClr val="ffffff"/>
                          </a:solidFill>
                          <a:latin typeface="Arial"/>
                        </a:rPr>
                        <a:t>
</a:t>
                      </a:r>
                      <a:r>
                        <a:rPr b="1" lang="nl-NL">
                          <a:solidFill>
                            <a:srgbClr val="ffffff"/>
                          </a:solidFill>
                          <a:latin typeface="Arial"/>
                        </a:rPr>
                        <a:t>30 maart 2014</a:t>
                      </a:r>
                      <a:endParaRPr/>
                    </a:p>
                  </a:txBody>
                  <a:tcPr/>
                </a:tc>
                <a:tc>
                  <a:txBody>
                    <a:bodyPr wrap="none"/>
                    <a:p>
                      <a:pPr algn="ctr">
                        <a:lnSpc>
                          <a:spcPct val="100000"/>
                        </a:lnSpc>
                      </a:pPr>
                      <a:r>
                        <a:rPr b="1" lang="nl-NL">
                          <a:solidFill>
                            <a:srgbClr val="ffffff"/>
                          </a:solidFill>
                          <a:latin typeface="Arial"/>
                        </a:rPr>
                        <a:t>Man</a:t>
                      </a:r>
                      <a:endParaRPr/>
                    </a:p>
                  </a:txBody>
                  <a:tcPr/>
                </a:tc>
                <a:tc>
                  <a:txBody>
                    <a:bodyPr wrap="none"/>
                    <a:p>
                      <a:pPr algn="ctr">
                        <a:lnSpc>
                          <a:spcPct val="100000"/>
                        </a:lnSpc>
                      </a:pPr>
                      <a:r>
                        <a:rPr b="1" lang="nl-NL">
                          <a:solidFill>
                            <a:srgbClr val="ffffff"/>
                          </a:solidFill>
                          <a:latin typeface="Arial"/>
                        </a:rPr>
                        <a:t>Vrouw</a:t>
                      </a:r>
                      <a:endParaRPr/>
                    </a:p>
                  </a:txBody>
                  <a:tcPr/>
                </a:tc>
                <a:tc>
                  <a:tcPr/>
                </a:tc>
                <a:tc>
                  <a:txBody>
                    <a:bodyPr wrap="none"/>
                    <a:p>
                      <a:pPr>
                        <a:lnSpc>
                          <a:spcPct val="100000"/>
                        </a:lnSpc>
                      </a:pPr>
                      <a:r>
                        <a:rPr b="1" lang="nl-NL">
                          <a:solidFill>
                            <a:srgbClr val="ffffff"/>
                          </a:solidFill>
                          <a:latin typeface="Arial"/>
                        </a:rPr>
                        <a:t>Totaal  ( = maart 2010)</a:t>
                      </a:r>
                      <a:endParaRPr/>
                    </a:p>
                  </a:txBody>
                  <a:tcPr/>
                </a:tc>
              </a:tr>
              <a:tr h="603720">
                <a:tc>
                  <a:txBody>
                    <a:bodyPr wrap="none"/>
                    <a:p>
                      <a:pPr>
                        <a:lnSpc>
                          <a:spcPct val="100000"/>
                        </a:lnSpc>
                      </a:pPr>
                      <a:r>
                        <a:rPr lang="nl-NL">
                          <a:solidFill>
                            <a:srgbClr val="ffffff"/>
                          </a:solidFill>
                          <a:latin typeface="Arial"/>
                        </a:rPr>
                        <a:t>Pupillen</a:t>
                      </a:r>
                      <a:endParaRPr/>
                    </a:p>
                  </a:txBody>
                  <a:tcPr/>
                </a:tc>
                <a:tc>
                  <a:txBody>
                    <a:bodyPr wrap="none"/>
                    <a:p>
                      <a:pPr algn="ctr">
                        <a:lnSpc>
                          <a:spcPct val="100000"/>
                        </a:lnSpc>
                      </a:pPr>
                      <a:r>
                        <a:rPr lang="nl-NL">
                          <a:solidFill>
                            <a:srgbClr val="ffffff"/>
                          </a:solidFill>
                          <a:latin typeface="Arial"/>
                        </a:rPr>
                        <a:t>386</a:t>
                      </a:r>
                      <a:endParaRPr/>
                    </a:p>
                  </a:txBody>
                  <a:tcPr/>
                </a:tc>
                <a:tc>
                  <a:txBody>
                    <a:bodyPr wrap="none"/>
                    <a:p>
                      <a:pPr algn="ctr">
                        <a:lnSpc>
                          <a:spcPct val="100000"/>
                        </a:lnSpc>
                      </a:pPr>
                      <a:r>
                        <a:rPr lang="nl-NL">
                          <a:solidFill>
                            <a:srgbClr val="ffffff"/>
                          </a:solidFill>
                          <a:latin typeface="Arial"/>
                        </a:rPr>
                        <a:t>13</a:t>
                      </a:r>
                      <a:endParaRPr/>
                    </a:p>
                  </a:txBody>
                  <a:tcPr/>
                </a:tc>
                <a:tc>
                  <a:tcPr/>
                </a:tc>
                <a:tc>
                  <a:txBody>
                    <a:bodyPr wrap="none"/>
                    <a:p>
                      <a:pPr>
                        <a:lnSpc>
                          <a:spcPct val="100000"/>
                        </a:lnSpc>
                      </a:pPr>
                      <a:r>
                        <a:rPr lang="nl-NL">
                          <a:solidFill>
                            <a:srgbClr val="ffffff"/>
                          </a:solidFill>
                          <a:latin typeface="Arial"/>
                        </a:rPr>
                        <a:t>  </a:t>
                      </a:r>
                      <a:r>
                        <a:rPr lang="nl-NL">
                          <a:solidFill>
                            <a:srgbClr val="ffffff"/>
                          </a:solidFill>
                          <a:latin typeface="Arial"/>
                        </a:rPr>
                        <a:t>399    ( 383)</a:t>
                      </a:r>
                      <a:endParaRPr/>
                    </a:p>
                  </a:txBody>
                  <a:tcPr/>
                </a:tc>
              </a:tr>
              <a:tr h="603720">
                <a:tc>
                  <a:txBody>
                    <a:bodyPr wrap="none"/>
                    <a:p>
                      <a:pPr>
                        <a:lnSpc>
                          <a:spcPct val="100000"/>
                        </a:lnSpc>
                      </a:pPr>
                      <a:r>
                        <a:rPr lang="nl-NL">
                          <a:solidFill>
                            <a:srgbClr val="ffffff"/>
                          </a:solidFill>
                          <a:latin typeface="Arial"/>
                        </a:rPr>
                        <a:t>Junioren</a:t>
                      </a:r>
                      <a:endParaRPr/>
                    </a:p>
                  </a:txBody>
                  <a:tcPr/>
                </a:tc>
                <a:tc>
                  <a:txBody>
                    <a:bodyPr wrap="none"/>
                    <a:p>
                      <a:pPr algn="ctr">
                        <a:lnSpc>
                          <a:spcPct val="100000"/>
                        </a:lnSpc>
                      </a:pPr>
                      <a:r>
                        <a:rPr lang="nl-NL">
                          <a:solidFill>
                            <a:srgbClr val="ffffff"/>
                          </a:solidFill>
                          <a:latin typeface="Arial"/>
                        </a:rPr>
                        <a:t>248</a:t>
                      </a:r>
                      <a:endParaRPr/>
                    </a:p>
                  </a:txBody>
                  <a:tcPr/>
                </a:tc>
                <a:tc>
                  <a:txBody>
                    <a:bodyPr wrap="none"/>
                    <a:p>
                      <a:pPr algn="ctr">
                        <a:lnSpc>
                          <a:spcPct val="100000"/>
                        </a:lnSpc>
                      </a:pPr>
                      <a:r>
                        <a:rPr lang="nl-NL">
                          <a:solidFill>
                            <a:srgbClr val="ffffff"/>
                          </a:solidFill>
                          <a:latin typeface="Arial"/>
                        </a:rPr>
                        <a:t>24</a:t>
                      </a:r>
                      <a:endParaRPr/>
                    </a:p>
                  </a:txBody>
                  <a:tcPr/>
                </a:tc>
                <a:tc>
                  <a:tcPr/>
                </a:tc>
                <a:tc>
                  <a:txBody>
                    <a:bodyPr wrap="none"/>
                    <a:p>
                      <a:pPr>
                        <a:lnSpc>
                          <a:spcPct val="100000"/>
                        </a:lnSpc>
                      </a:pPr>
                      <a:r>
                        <a:rPr lang="nl-NL">
                          <a:solidFill>
                            <a:srgbClr val="ffffff"/>
                          </a:solidFill>
                          <a:latin typeface="Arial"/>
                        </a:rPr>
                        <a:t>  </a:t>
                      </a:r>
                      <a:r>
                        <a:rPr lang="nl-NL">
                          <a:solidFill>
                            <a:srgbClr val="ffffff"/>
                          </a:solidFill>
                          <a:latin typeface="Arial"/>
                        </a:rPr>
                        <a:t>272    ( 276)</a:t>
                      </a:r>
                      <a:endParaRPr/>
                    </a:p>
                  </a:txBody>
                  <a:tcPr/>
                </a:tc>
              </a:tr>
              <a:tr h="603720">
                <a:tc>
                  <a:txBody>
                    <a:bodyPr wrap="none"/>
                    <a:p>
                      <a:pPr>
                        <a:lnSpc>
                          <a:spcPct val="100000"/>
                        </a:lnSpc>
                      </a:pPr>
                      <a:r>
                        <a:rPr lang="nl-NL">
                          <a:solidFill>
                            <a:srgbClr val="ffffff"/>
                          </a:solidFill>
                          <a:latin typeface="Arial"/>
                        </a:rPr>
                        <a:t>Senioren</a:t>
                      </a:r>
                      <a:endParaRPr/>
                    </a:p>
                  </a:txBody>
                  <a:tcPr/>
                </a:tc>
                <a:tc>
                  <a:txBody>
                    <a:bodyPr wrap="none"/>
                    <a:p>
                      <a:pPr algn="ctr">
                        <a:lnSpc>
                          <a:spcPct val="100000"/>
                        </a:lnSpc>
                      </a:pPr>
                      <a:r>
                        <a:rPr lang="nl-NL">
                          <a:solidFill>
                            <a:srgbClr val="ffffff"/>
                          </a:solidFill>
                          <a:latin typeface="Arial"/>
                        </a:rPr>
                        <a:t>239</a:t>
                      </a:r>
                      <a:endParaRPr/>
                    </a:p>
                  </a:txBody>
                  <a:tcPr/>
                </a:tc>
                <a:tc>
                  <a:txBody>
                    <a:bodyPr wrap="none"/>
                    <a:p>
                      <a:pPr algn="ctr">
                        <a:lnSpc>
                          <a:spcPct val="100000"/>
                        </a:lnSpc>
                      </a:pPr>
                      <a:r>
                        <a:rPr lang="nl-NL">
                          <a:solidFill>
                            <a:srgbClr val="ffffff"/>
                          </a:solidFill>
                          <a:latin typeface="Arial"/>
                        </a:rPr>
                        <a:t>8</a:t>
                      </a:r>
                      <a:endParaRPr/>
                    </a:p>
                  </a:txBody>
                  <a:tcPr/>
                </a:tc>
                <a:tc>
                  <a:tcPr/>
                </a:tc>
                <a:tc>
                  <a:txBody>
                    <a:bodyPr wrap="none"/>
                    <a:p>
                      <a:pPr>
                        <a:lnSpc>
                          <a:spcPct val="100000"/>
                        </a:lnSpc>
                      </a:pPr>
                      <a:r>
                        <a:rPr lang="nl-NL">
                          <a:solidFill>
                            <a:srgbClr val="ffffff"/>
                          </a:solidFill>
                          <a:latin typeface="Arial"/>
                        </a:rPr>
                        <a:t>  </a:t>
                      </a:r>
                      <a:r>
                        <a:rPr lang="nl-NL">
                          <a:solidFill>
                            <a:srgbClr val="ffffff"/>
                          </a:solidFill>
                          <a:latin typeface="Arial"/>
                        </a:rPr>
                        <a:t>247    ( 259)</a:t>
                      </a:r>
                      <a:endParaRPr/>
                    </a:p>
                  </a:txBody>
                  <a:tcPr/>
                </a:tc>
              </a:tr>
              <a:tr h="603720">
                <a:tc>
                  <a:txBody>
                    <a:bodyPr wrap="none"/>
                    <a:p>
                      <a:pPr>
                        <a:lnSpc>
                          <a:spcPct val="100000"/>
                        </a:lnSpc>
                      </a:pPr>
                      <a:r>
                        <a:rPr lang="nl-NL">
                          <a:solidFill>
                            <a:srgbClr val="ffffff"/>
                          </a:solidFill>
                          <a:latin typeface="Arial"/>
                        </a:rPr>
                        <a:t>Niet spelend</a:t>
                      </a:r>
                      <a:endParaRPr/>
                    </a:p>
                  </a:txBody>
                  <a:tcPr/>
                </a:tc>
                <a:tc>
                  <a:tcPr/>
                </a:tc>
                <a:tc>
                  <a:tcPr/>
                </a:tc>
                <a:tc>
                  <a:txBody>
                    <a:bodyPr wrap="none"/>
                    <a:p>
                      <a:pPr algn="ctr">
                        <a:lnSpc>
                          <a:spcPct val="100000"/>
                        </a:lnSpc>
                      </a:pPr>
                      <a:r>
                        <a:rPr lang="nl-NL">
                          <a:solidFill>
                            <a:srgbClr val="ffffff"/>
                          </a:solidFill>
                          <a:latin typeface="Arial"/>
                        </a:rPr>
                        <a:t>114</a:t>
                      </a:r>
                      <a:endParaRPr/>
                    </a:p>
                  </a:txBody>
                  <a:tcPr/>
                </a:tc>
                <a:tc>
                  <a:txBody>
                    <a:bodyPr wrap="none"/>
                    <a:p>
                      <a:pPr>
                        <a:lnSpc>
                          <a:spcPct val="100000"/>
                        </a:lnSpc>
                      </a:pPr>
                      <a:r>
                        <a:rPr lang="nl-NL">
                          <a:solidFill>
                            <a:srgbClr val="ffffff"/>
                          </a:solidFill>
                          <a:latin typeface="Arial"/>
                        </a:rPr>
                        <a:t>   </a:t>
                      </a:r>
                      <a:r>
                        <a:rPr lang="nl-NL">
                          <a:solidFill>
                            <a:srgbClr val="ffffff"/>
                          </a:solidFill>
                          <a:latin typeface="Arial"/>
                        </a:rPr>
                        <a:t>114      (67)</a:t>
                      </a:r>
                      <a:endParaRPr/>
                    </a:p>
                  </a:txBody>
                  <a:tcPr/>
                </a:tc>
              </a:tr>
              <a:tr h="347760">
                <a:tc>
                  <a:txBody>
                    <a:bodyPr wrap="none"/>
                    <a:p>
                      <a:pPr>
                        <a:lnSpc>
                          <a:spcPct val="100000"/>
                        </a:lnSpc>
                      </a:pPr>
                      <a:r>
                        <a:rPr b="1" lang="nl-NL">
                          <a:solidFill>
                            <a:srgbClr val="ffffff"/>
                          </a:solidFill>
                          <a:latin typeface="Arial"/>
                        </a:rPr>
                        <a:t>Totaal</a:t>
                      </a:r>
                      <a:endParaRPr/>
                    </a:p>
                  </a:txBody>
                  <a:tcPr/>
                </a:tc>
                <a:tc>
                  <a:txBody>
                    <a:bodyPr wrap="none"/>
                    <a:p>
                      <a:pPr algn="ctr">
                        <a:lnSpc>
                          <a:spcPct val="100000"/>
                        </a:lnSpc>
                      </a:pPr>
                      <a:r>
                        <a:rPr b="1" lang="nl-NL">
                          <a:solidFill>
                            <a:srgbClr val="ffffff"/>
                          </a:solidFill>
                          <a:latin typeface="Arial"/>
                        </a:rPr>
                        <a:t>873</a:t>
                      </a:r>
                      <a:endParaRPr/>
                    </a:p>
                  </a:txBody>
                  <a:tcPr/>
                </a:tc>
                <a:tc>
                  <a:txBody>
                    <a:bodyPr wrap="none"/>
                    <a:p>
                      <a:pPr algn="ctr">
                        <a:lnSpc>
                          <a:spcPct val="100000"/>
                        </a:lnSpc>
                      </a:pPr>
                      <a:r>
                        <a:rPr b="1" lang="nl-NL">
                          <a:solidFill>
                            <a:srgbClr val="ffffff"/>
                          </a:solidFill>
                          <a:latin typeface="Arial"/>
                        </a:rPr>
                        <a:t>45</a:t>
                      </a:r>
                      <a:endParaRPr/>
                    </a:p>
                  </a:txBody>
                  <a:tcPr/>
                </a:tc>
                <a:tc>
                  <a:txBody>
                    <a:bodyPr wrap="none"/>
                    <a:p>
                      <a:pPr algn="ctr">
                        <a:lnSpc>
                          <a:spcPct val="100000"/>
                        </a:lnSpc>
                      </a:pPr>
                      <a:r>
                        <a:rPr b="1" lang="nl-NL">
                          <a:solidFill>
                            <a:srgbClr val="ffffff"/>
                          </a:solidFill>
                          <a:latin typeface="Arial"/>
                        </a:rPr>
                        <a:t>114</a:t>
                      </a:r>
                      <a:endParaRPr/>
                    </a:p>
                  </a:txBody>
                  <a:tcPr/>
                </a:tc>
                <a:tc>
                  <a:txBody>
                    <a:bodyPr wrap="none"/>
                    <a:p>
                      <a:pPr algn="ctr">
                        <a:lnSpc>
                          <a:spcPct val="100000"/>
                        </a:lnSpc>
                      </a:pPr>
                      <a:r>
                        <a:rPr b="1" lang="nl-NL">
                          <a:solidFill>
                            <a:srgbClr val="ffffff"/>
                          </a:solidFill>
                          <a:latin typeface="Arial"/>
                        </a:rPr>
                        <a:t>1032 ( 985)</a:t>
                      </a:r>
                      <a:endParaRPr/>
                    </a:p>
                  </a:txBody>
                  <a:tcPr/>
                </a:tc>
              </a:tr>
            </a:tbl>
          </a:graphicData>
        </a:graphic>
      </p:graphicFrame>
      <p:pic>
        <p:nvPicPr>
          <p:cNvPr descr="" id="166" name="Picture 3"/>
          <p:cNvPicPr/>
          <p:nvPr/>
        </p:nvPicPr>
        <p:blipFill>
          <a:blip r:embed="rId1"/>
          <a:stretch>
            <a:fillRect/>
          </a:stretch>
        </p:blipFill>
        <p:spPr>
          <a:xfrm>
            <a:off x="4716000" y="2381400"/>
            <a:ext cx="504720" cy="791640"/>
          </a:xfrm>
          <a:prstGeom prst="rect">
            <a:avLst/>
          </a:prstGeom>
        </p:spPr>
      </p:pic>
      <p:pic>
        <p:nvPicPr>
          <p:cNvPr descr="" id="167" name="Picture 4"/>
          <p:cNvPicPr/>
          <p:nvPr/>
        </p:nvPicPr>
        <p:blipFill>
          <a:blip r:embed="rId2"/>
          <a:stretch>
            <a:fillRect/>
          </a:stretch>
        </p:blipFill>
        <p:spPr>
          <a:xfrm>
            <a:off x="3132000" y="2462040"/>
            <a:ext cx="722520" cy="711000"/>
          </a:xfrm>
          <a:prstGeom prst="rect">
            <a:avLst/>
          </a:prstGeom>
        </p:spPr>
      </p:pic>
      <p:pic>
        <p:nvPicPr>
          <p:cNvPr descr="" id="168" name="Picture 5"/>
          <p:cNvPicPr/>
          <p:nvPr/>
        </p:nvPicPr>
        <p:blipFill>
          <a:blip r:embed="rId3"/>
          <a:stretch>
            <a:fillRect/>
          </a:stretch>
        </p:blipFill>
        <p:spPr>
          <a:xfrm>
            <a:off x="214200" y="357120"/>
            <a:ext cx="2144160" cy="1428480"/>
          </a:xfrm>
          <a:prstGeom prst="rect">
            <a:avLst/>
          </a:prstGeom>
          <a:ln w="50760">
            <a:solidFill>
              <a:srgbClr val="7bd375"/>
            </a:solidFill>
            <a:round/>
          </a:ln>
        </p:spPr>
      </p:pic>
      <p:sp>
        <p:nvSpPr>
          <p:cNvPr id="169" name="TextShape 3"/>
          <p:cNvSpPr txBox="1"/>
          <p:nvPr/>
        </p:nvSpPr>
        <p:spPr>
          <a:xfrm>
            <a:off x="0" y="0"/>
            <a:ext cx="-11796840" cy="-11796840"/>
          </a:xfrm>
          <a:prstGeom prst="rect">
            <a:avLst/>
          </a:prstGeom>
        </p:spPr>
        <p:txBody>
          <a:bodyPr bIns="45000" lIns="90000" rIns="90000" tIns="45000"/>
          <a:p>
            <a:pPr>
              <a:lnSpc>
                <a:spcPct val="100000"/>
              </a:lnSpc>
            </a:pPr>
            <a:fld id="{51611131-3101-41E1-B171-015191A121C1}" type="slidenum">
              <a:rPr lang="nl-NL">
                <a:solidFill>
                  <a:srgbClr val="ffffff"/>
                </a:solidFill>
                <a:latin typeface="Calibri"/>
              </a:rPr>
              <a:t>&lt;number&gt;</a:t>
            </a:fld>
            <a:endParaRPr/>
          </a:p>
        </p:txBody>
      </p:sp>
    </p:spTree>
  </p:cSld>
  <p:transition>
    <p:wipe dir="l"/>
  </p:transition>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TextShape 1"/>
          <p:cNvSpPr txBox="1"/>
          <p:nvPr/>
        </p:nvSpPr>
        <p:spPr>
          <a:xfrm>
            <a:off x="428760" y="0"/>
            <a:ext cx="7714800" cy="999720"/>
          </a:xfrm>
          <a:prstGeom prst="rect">
            <a:avLst/>
          </a:prstGeom>
        </p:spPr>
        <p:txBody>
          <a:bodyPr anchor="ctr"/>
          <a:p>
            <a:pPr algn="ctr">
              <a:lnSpc>
                <a:spcPct val="100000"/>
              </a:lnSpc>
            </a:pPr>
            <a:r>
              <a:rPr lang="nl-NL" sz="4400">
                <a:solidFill>
                  <a:srgbClr val="ffffff"/>
                </a:solidFill>
                <a:latin typeface="Calibri"/>
              </a:rPr>
              <a:t>Wat willen we?</a:t>
            </a:r>
            <a:endParaRPr/>
          </a:p>
        </p:txBody>
      </p:sp>
      <p:sp>
        <p:nvSpPr>
          <p:cNvPr id="171" name="CustomShape 2"/>
          <p:cNvSpPr/>
          <p:nvPr/>
        </p:nvSpPr>
        <p:spPr>
          <a:xfrm>
            <a:off x="642960" y="1785960"/>
            <a:ext cx="7714800" cy="999720"/>
          </a:xfrm>
          <a:prstGeom prst="rect">
            <a:avLst/>
          </a:prstGeom>
        </p:spPr>
        <p:txBody>
          <a:bodyPr anchor="ctr"/>
          <a:p>
            <a:pPr algn="ctr">
              <a:lnSpc>
                <a:spcPct val="100000"/>
              </a:lnSpc>
            </a:pPr>
            <a:r>
              <a:rPr lang="nl-NL" sz="3600">
                <a:solidFill>
                  <a:srgbClr val="ffffff"/>
                </a:solidFill>
                <a:latin typeface="Arial"/>
              </a:rPr>
              <a:t>Strategie voor de komende drie jaren</a:t>
            </a:r>
            <a:endParaRPr/>
          </a:p>
        </p:txBody>
      </p:sp>
      <p:sp>
        <p:nvSpPr>
          <p:cNvPr id="172" name="CustomShape 3"/>
          <p:cNvSpPr/>
          <p:nvPr/>
        </p:nvSpPr>
        <p:spPr>
          <a:xfrm>
            <a:off x="357120" y="2714760"/>
            <a:ext cx="8500680" cy="3857400"/>
          </a:xfrm>
          <a:prstGeom prst="rect">
            <a:avLst/>
          </a:prstGeom>
          <a:blipFill>
            <a:blip r:embed="rId1"/>
          </a:blipFill>
        </p:spPr>
        <p:txBody>
          <a:bodyPr anchor="ctr"/>
          <a:p>
            <a:pPr>
              <a:lnSpc>
                <a:spcPct val="150000"/>
              </a:lnSpc>
            </a:pPr>
            <a:r>
              <a:rPr lang="nl-NL" sz="3200">
                <a:solidFill>
                  <a:srgbClr val="1d4e19"/>
                </a:solidFill>
                <a:latin typeface="Arial"/>
              </a:rPr>
              <a:t>Wat is voor SVW ’27 op basis van de huidige situatie de beste strategie om een aantrekkelijke vereniging te blijven of worden voor zowel de leden als samenwerkende partners en welke budgetten en organisatie horen daarbij.</a:t>
            </a:r>
            <a:endParaRPr/>
          </a:p>
        </p:txBody>
      </p:sp>
      <p:pic>
        <p:nvPicPr>
          <p:cNvPr descr="" id="173" name="Picture 2"/>
          <p:cNvPicPr/>
          <p:nvPr/>
        </p:nvPicPr>
        <p:blipFill>
          <a:blip r:embed="rId2"/>
          <a:stretch>
            <a:fillRect/>
          </a:stretch>
        </p:blipFill>
        <p:spPr>
          <a:xfrm>
            <a:off x="285840" y="273960"/>
            <a:ext cx="1285560" cy="1583280"/>
          </a:xfrm>
          <a:prstGeom prst="rect">
            <a:avLst/>
          </a:prstGeom>
          <a:ln w="50760">
            <a:solidFill>
              <a:srgbClr val="7bd375"/>
            </a:solidFill>
            <a:round/>
          </a:ln>
        </p:spPr>
      </p:pic>
      <p:sp>
        <p:nvSpPr>
          <p:cNvPr id="174" name="TextShape 4"/>
          <p:cNvSpPr txBox="1"/>
          <p:nvPr/>
        </p:nvSpPr>
        <p:spPr>
          <a:xfrm>
            <a:off x="0" y="0"/>
            <a:ext cx="-11796840" cy="-11796840"/>
          </a:xfrm>
          <a:prstGeom prst="rect">
            <a:avLst/>
          </a:prstGeom>
        </p:spPr>
        <p:txBody>
          <a:bodyPr bIns="45000" lIns="90000" rIns="90000" tIns="45000"/>
          <a:p>
            <a:pPr>
              <a:lnSpc>
                <a:spcPct val="100000"/>
              </a:lnSpc>
            </a:pPr>
            <a:fld id="{F1C121B1-2111-4121-A191-D14161B1E141}" type="slidenum">
              <a:rPr lang="nl-NL">
                <a:solidFill>
                  <a:srgbClr val="ffffff"/>
                </a:solidFill>
                <a:latin typeface="Calibri"/>
              </a:rPr>
              <a:t>&lt;number&gt;</a:t>
            </a:fld>
            <a:endParaRPr/>
          </a:p>
        </p:txBody>
      </p:sp>
    </p:spTree>
  </p:cSld>
  <p:transition>
    <p:wipe dir="l"/>
  </p:transition>
  <p:timing>
    <p:tnLst>
      <p:par>
        <p:cTn dur="indefinite" id="1" nodeType="tmRoot" restart="never">
          <p:childTnLst>
            <p:seq>
              <p:cTn dur="indefinite" id="2" nodeType="mainSeq">
                <p:childTnLst>
                  <p:par>
                    <p:cTn fill="hold" id="3">
                      <p:stCondLst>
                        <p:cond delay="indefinite"/>
                      </p:stCondLst>
                      <p:childTnLst>
                        <p:par>
                          <p:cTn fill="hold" id="4">
                            <p:stCondLst>
                              <p:cond delay="0"/>
                            </p:stCondLst>
                            <p:childTnLst>
                              <p:par>
                                <p:cTn fill="hold" id="5" nodeType="withEffect" presetClass="entr" presetID="27">
                                  <p:stCondLst>
                                    <p:cond delay="0"/>
                                  </p:stCondLst>
                                  <p:childTnLst>
                                    <p:set>
                                      <p:cBhvr>
                                        <p:cTn dur="1" fill="hold" id="6">
                                          <p:stCondLst>
                                            <p:cond delay="0"/>
                                          </p:stCondLst>
                                        </p:cTn>
                                        <p:tgtEl>
                                          <p:spTgt spid="172">
                                            <p:txEl>
                                              <p:pRg end="222" st="0"/>
                                            </p:txEl>
                                          </p:spTgt>
                                        </p:tgtEl>
                                        <p:attrNameLst>
                                          <p:attrName>style.visibility</p:attrName>
                                        </p:attrNameLst>
                                      </p:cBhvr>
                                      <p:to>
                                        <p:strVal val="visible"/>
                                      </p:to>
                                    </p:set>
                                    <p:anim calcmode="discrete" valueType="clr">
                                      <p:cBhvr additive="repl">
                                        <p:cTn dur="80" fill="freeze" id="7"/>
                                        <p:tgtEl>
                                          <p:spTgt spid="172">
                                            <p:txEl>
                                              <p:pRg end="222" st="0"/>
                                            </p:txEl>
                                          </p:spTgt>
                                        </p:tgtEl>
                                        <p:attrNameLst>
                                          <p:attrName/>
                                        </p:attrNameLst>
                                      </p:cBhvr>
                                      <p:tavLst>
                                        <p:tav tm="0">
                                          <p:val>
                                            <p:strVal val="rgb(-94,-31,-89)"/>
                                          </p:val>
                                        </p:tav>
                                        <p:tav tm="50000">
                                          <p:val>
                                            <p:strVal val="rgb(116,-46,123)"/>
                                          </p:val>
                                        </p:tav>
                                      </p:tavLst>
                                    </p:anim>
                                    <p:anim calcmode="discrete" valueType="clr">
                                      <p:cBhvr additive="repl">
                                        <p:cTn dur="80" fill="freeze" id="8"/>
                                        <p:tgtEl>
                                          <p:spTgt spid="172">
                                            <p:txEl>
                                              <p:pRg end="222" st="0"/>
                                            </p:txEl>
                                          </p:spTgt>
                                        </p:tgtEl>
                                        <p:attrNameLst>
                                          <p:attrName/>
                                        </p:attrNameLst>
                                      </p:cBhvr>
                                      <p:tavLst>
                                        <p:tav tm="0">
                                          <p:val>
                                            <p:strVal val="rgb(-94,-31,-89)"/>
                                          </p:val>
                                        </p:tav>
                                        <p:tav tm="50000">
                                          <p:val>
                                            <p:strVal val="rgb(116,-46,123)"/>
                                          </p:val>
                                        </p:tav>
                                      </p:tavLst>
                                    </p:anim>
                                    <p:set>
                                      <p:cBhvr>
                                        <p:cTn dur="80" fill="freeze" id="9"/>
                                        <p:tgtEl>
                                          <p:spTgt spid="172">
                                            <p:txEl>
                                              <p:pRg end="222" st="0"/>
                                            </p:txEl>
                                          </p:spTgt>
                                        </p:tgtEl>
                                        <p:attrNameLst>
                                          <p:attrName/>
                                        </p:attrNameLst>
                                      </p:cBhvr>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611640" y="0"/>
            <a:ext cx="7531920" cy="999720"/>
          </a:xfrm>
          <a:prstGeom prst="rect">
            <a:avLst/>
          </a:prstGeom>
        </p:spPr>
        <p:txBody>
          <a:bodyPr anchor="ctr"/>
          <a:p>
            <a:pPr algn="ctr">
              <a:lnSpc>
                <a:spcPct val="100000"/>
              </a:lnSpc>
            </a:pPr>
            <a:r>
              <a:rPr lang="nl-NL" sz="4400">
                <a:solidFill>
                  <a:srgbClr val="ffffff"/>
                </a:solidFill>
                <a:latin typeface="Calibri"/>
              </a:rPr>
              <a:t>Strategische thema’s 2014-2017</a:t>
            </a:r>
            <a:endParaRPr/>
          </a:p>
        </p:txBody>
      </p:sp>
      <p:sp>
        <p:nvSpPr>
          <p:cNvPr id="176" name="TextShape 2"/>
          <p:cNvSpPr txBox="1"/>
          <p:nvPr/>
        </p:nvSpPr>
        <p:spPr>
          <a:xfrm>
            <a:off x="457200" y="1600200"/>
            <a:ext cx="8229240" cy="4924800"/>
          </a:xfrm>
          <a:prstGeom prst="rect">
            <a:avLst/>
          </a:prstGeom>
        </p:spPr>
        <p:txBody>
          <a:bodyPr/>
          <a:p>
            <a:pPr>
              <a:lnSpc>
                <a:spcPct val="100000"/>
              </a:lnSpc>
              <a:buBlip>
                <a:blip r:embed="rId1"/>
              </a:buBlip>
            </a:pPr>
            <a:r>
              <a:rPr lang="nl-NL" sz="2000">
                <a:solidFill>
                  <a:srgbClr val="ffffff"/>
                </a:solidFill>
                <a:latin typeface="Calibri"/>
              </a:rPr>
              <a:t>Om de plannen te kunnen realiseren zijn er voldoende financiële middelen nodig </a:t>
            </a:r>
            <a:endParaRPr/>
          </a:p>
          <a:p>
            <a:pPr>
              <a:lnSpc>
                <a:spcPct val="100000"/>
              </a:lnSpc>
              <a:buBlip>
                <a:blip r:embed="rId2"/>
              </a:buBlip>
            </a:pPr>
            <a:r>
              <a:rPr lang="nl-NL" sz="2000">
                <a:solidFill>
                  <a:srgbClr val="ffffff"/>
                </a:solidFill>
                <a:latin typeface="Calibri"/>
              </a:rPr>
              <a:t>Projecten die bijdragen aan de dynamiek van SVW kunnen mogelijk worden binnengehaald via  subsidies en/of door middel van samenwerking</a:t>
            </a:r>
            <a:endParaRPr/>
          </a:p>
          <a:p>
            <a:pPr>
              <a:lnSpc>
                <a:spcPct val="100000"/>
              </a:lnSpc>
              <a:buBlip>
                <a:blip r:embed="rId3"/>
              </a:buBlip>
            </a:pPr>
            <a:r>
              <a:rPr lang="nl-NL" sz="2000">
                <a:solidFill>
                  <a:srgbClr val="ffffff"/>
                </a:solidFill>
                <a:latin typeface="Calibri"/>
              </a:rPr>
              <a:t>Kwaliteit van de opleiding en het faciliteren van de jeugd blijft een speerpunt, maar deze moet nog verder toegankelijk gemaakt worden voor de basisteams. Om de rol van SVW ’27 in haar verzorgingsgebied te versterken, kan worden samengewerkt met omliggende verenigingen. </a:t>
            </a:r>
            <a:endParaRPr/>
          </a:p>
          <a:p>
            <a:pPr>
              <a:lnSpc>
                <a:spcPct val="100000"/>
              </a:lnSpc>
              <a:buBlip>
                <a:blip r:embed="rId4"/>
              </a:buBlip>
            </a:pPr>
            <a:r>
              <a:rPr lang="nl-NL" sz="2000">
                <a:solidFill>
                  <a:srgbClr val="ffffff"/>
                </a:solidFill>
                <a:latin typeface="Calibri"/>
              </a:rPr>
              <a:t>Groei door nieuwe leden en/of het uitbreiden in nieuwe doelgroepen blijft een interessante optie. Zowel De Draai als Broekerhorn, maar ook de verjonging in de directe omgeving kunnen hier significant aan bijdragen. </a:t>
            </a:r>
            <a:endParaRPr/>
          </a:p>
          <a:p>
            <a:pPr>
              <a:lnSpc>
                <a:spcPct val="100000"/>
              </a:lnSpc>
              <a:buBlip>
                <a:blip r:embed="rId5"/>
              </a:buBlip>
            </a:pPr>
            <a:r>
              <a:rPr lang="nl-NL" sz="2000">
                <a:solidFill>
                  <a:srgbClr val="ffffff"/>
                </a:solidFill>
                <a:latin typeface="Calibri"/>
              </a:rPr>
              <a:t>De normen en waarden houden de aandacht. SVW ’27 moet duidelijk aangeven waar het voor staat en een duidelijke structuur moet een preventieve werking hebben. </a:t>
            </a:r>
            <a:endParaRPr/>
          </a:p>
          <a:p>
            <a:pPr>
              <a:lnSpc>
                <a:spcPct val="100000"/>
              </a:lnSpc>
            </a:pPr>
            <a:r>
              <a:rPr b="1" lang="nl-NL" sz="2000">
                <a:solidFill>
                  <a:srgbClr val="ffffff"/>
                </a:solidFill>
                <a:latin typeface="Calibri"/>
              </a:rPr>
              <a:t>
</a:t>
            </a:r>
            <a:endParaRPr/>
          </a:p>
          <a:p>
            <a:pPr>
              <a:lnSpc>
                <a:spcPct val="100000"/>
              </a:lnSpc>
            </a:pPr>
            <a:endParaRPr/>
          </a:p>
        </p:txBody>
      </p:sp>
      <p:sp>
        <p:nvSpPr>
          <p:cNvPr id="177" name="TextShape 3"/>
          <p:cNvSpPr txBox="1"/>
          <p:nvPr/>
        </p:nvSpPr>
        <p:spPr>
          <a:xfrm>
            <a:off x="0" y="0"/>
            <a:ext cx="-11796840" cy="-11796840"/>
          </a:xfrm>
          <a:prstGeom prst="rect">
            <a:avLst/>
          </a:prstGeom>
        </p:spPr>
        <p:txBody>
          <a:bodyPr bIns="45000" lIns="90000" rIns="90000" tIns="45000"/>
          <a:p>
            <a:pPr>
              <a:lnSpc>
                <a:spcPct val="100000"/>
              </a:lnSpc>
            </a:pPr>
            <a:fld id="{E181A1A1-2131-41B1-81E1-8141B1011101}" type="slidenum">
              <a:rPr lang="nl-NL">
                <a:solidFill>
                  <a:srgbClr val="ffffff"/>
                </a:solidFill>
                <a:latin typeface="Calibri"/>
              </a:rPr>
              <a:t>&lt;number&gt;</a:t>
            </a:fld>
            <a:endParaRPr/>
          </a:p>
        </p:txBody>
      </p:sp>
      <p:pic>
        <p:nvPicPr>
          <p:cNvPr descr="" id="178" name="Afbeelding 1"/>
          <p:cNvPicPr/>
          <p:nvPr/>
        </p:nvPicPr>
        <p:blipFill>
          <a:blip r:embed="rId6"/>
          <a:stretch>
            <a:fillRect/>
          </a:stretch>
        </p:blipFill>
        <p:spPr>
          <a:xfrm>
            <a:off x="2880" y="2880"/>
            <a:ext cx="752400" cy="1049400"/>
          </a:xfrm>
          <a:prstGeom prst="rect">
            <a:avLst/>
          </a:prstGeom>
        </p:spPr>
      </p:pic>
    </p:spTree>
  </p:cSld>
  <p:transition>
    <p:wipe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