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4" r:id="rId4"/>
    <p:sldId id="260" r:id="rId5"/>
    <p:sldId id="261" r:id="rId6"/>
    <p:sldId id="262" r:id="rId7"/>
    <p:sldId id="264" r:id="rId8"/>
    <p:sldId id="265" r:id="rId9"/>
    <p:sldId id="266" r:id="rId10"/>
    <p:sldId id="267" r:id="rId11"/>
    <p:sldId id="268" r:id="rId12"/>
    <p:sldId id="269" r:id="rId13"/>
    <p:sldId id="273" r:id="rId14"/>
    <p:sldId id="272" r:id="rId15"/>
    <p:sldId id="275" r:id="rId16"/>
    <p:sldId id="270" r:id="rId17"/>
    <p:sldId id="271" r:id="rId18"/>
    <p:sldId id="276"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D5126C-256B-4C39-A3D3-CA18AEA64A0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D187B3F2-7323-480D-89AA-60BBC57668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1A517EE1-A1DC-4087-A070-AF414742013B}"/>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5" name="Tijdelijke aanduiding voor voettekst 4">
            <a:extLst>
              <a:ext uri="{FF2B5EF4-FFF2-40B4-BE49-F238E27FC236}">
                <a16:creationId xmlns:a16="http://schemas.microsoft.com/office/drawing/2014/main" id="{7F0B9E50-C2C3-4785-87A4-BF9B563FFBE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E32C77C-FA72-4A99-BC3B-4B77C0663626}"/>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724372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548608-DF0A-40DA-9B62-BCC7C9786D04}"/>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29C786DC-0728-4774-B96A-C56DE771316D}"/>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B873E4C-A9BF-446C-982B-CC24ED0CF03F}"/>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5" name="Tijdelijke aanduiding voor voettekst 4">
            <a:extLst>
              <a:ext uri="{FF2B5EF4-FFF2-40B4-BE49-F238E27FC236}">
                <a16:creationId xmlns:a16="http://schemas.microsoft.com/office/drawing/2014/main" id="{9CE159AC-E09C-42AD-9F55-2FCE3D76509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4B1E0C5-DC91-45AF-BA1E-E8E067F7F66F}"/>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515668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E882828E-4659-49D1-BF42-B7822FE35913}"/>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AC5EF24B-5707-417F-A250-3F495DF43FF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BEDA307-7F13-4CEC-88C8-499D1CBFC89E}"/>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5" name="Tijdelijke aanduiding voor voettekst 4">
            <a:extLst>
              <a:ext uri="{FF2B5EF4-FFF2-40B4-BE49-F238E27FC236}">
                <a16:creationId xmlns:a16="http://schemas.microsoft.com/office/drawing/2014/main" id="{20EBDE6E-E2D0-46F7-8C08-87D977FB8A1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BE87AD2-67F4-416F-901D-44F4A17F9F77}"/>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3964180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0281DC-2B49-4BF5-AD07-4C5EED2D0A7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7690665-5D34-48B2-9F50-D419C57A7E5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5A82A1F-C941-405D-971B-659C8B157DB8}"/>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5" name="Tijdelijke aanduiding voor voettekst 4">
            <a:extLst>
              <a:ext uri="{FF2B5EF4-FFF2-40B4-BE49-F238E27FC236}">
                <a16:creationId xmlns:a16="http://schemas.microsoft.com/office/drawing/2014/main" id="{8A109019-B435-493F-9C4C-DFCC14800B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76F45E8-5E4D-4ED6-874A-FDD998AAA0C4}"/>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3206288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95606A-4462-4016-96B1-71E035D028DB}"/>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AAD5FC6-0334-4F25-A5E4-F9AA690393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158AF80C-5FB2-4A5E-A14E-C143AA8EFDA2}"/>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5" name="Tijdelijke aanduiding voor voettekst 4">
            <a:extLst>
              <a:ext uri="{FF2B5EF4-FFF2-40B4-BE49-F238E27FC236}">
                <a16:creationId xmlns:a16="http://schemas.microsoft.com/office/drawing/2014/main" id="{2CCE0893-33C5-4887-B544-DE48420E38A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5B39527-7DFB-4644-987B-5315B3899967}"/>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943722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0B21E7-D2C3-4EDC-B6D5-1C56F1125A2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E297C38C-1E9E-427E-88BF-127FDD5990CB}"/>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A344526-83F6-42E0-8575-1BD0D52CC14E}"/>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8F576FBC-575A-4627-B881-9F229063BBEE}"/>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6" name="Tijdelijke aanduiding voor voettekst 5">
            <a:extLst>
              <a:ext uri="{FF2B5EF4-FFF2-40B4-BE49-F238E27FC236}">
                <a16:creationId xmlns:a16="http://schemas.microsoft.com/office/drawing/2014/main" id="{382EDD03-9CB6-4AD6-9C48-8A665DF29CA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C718AF1-0539-4A02-868B-E315A3F5B7B8}"/>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980820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E17DD5-18D9-4A30-B1F2-4E61A96BC838}"/>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E8988A4-AFC8-4B4B-AB1D-1B17BDE8D3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3B14CAD-5017-4EBA-88A2-8A606E9B7878}"/>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7264492E-5BDF-46F8-9A40-A7CC1D89ED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A3DFF37-9344-4B02-BD7B-0AEC7CD2065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4FD90F39-29BD-4444-B328-5BD1DA5AA734}"/>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8" name="Tijdelijke aanduiding voor voettekst 7">
            <a:extLst>
              <a:ext uri="{FF2B5EF4-FFF2-40B4-BE49-F238E27FC236}">
                <a16:creationId xmlns:a16="http://schemas.microsoft.com/office/drawing/2014/main" id="{A3544AA3-79AC-4A3A-8238-B90E36017A2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A1197FE-B49F-482E-A85B-D7FDA82D3B82}"/>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986954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EA6C45-C154-43F4-B9FA-067E24C2F8C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4369DFC-39B1-4E1C-A7EF-8CEF9C71B1B4}"/>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4" name="Tijdelijke aanduiding voor voettekst 3">
            <a:extLst>
              <a:ext uri="{FF2B5EF4-FFF2-40B4-BE49-F238E27FC236}">
                <a16:creationId xmlns:a16="http://schemas.microsoft.com/office/drawing/2014/main" id="{8B95281F-449E-4C3C-84AB-D21225133A5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414F2F5-C72D-472D-8714-362231492FE7}"/>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132261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A0A797B-2550-4469-9681-D1B5DE5580BE}"/>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3" name="Tijdelijke aanduiding voor voettekst 2">
            <a:extLst>
              <a:ext uri="{FF2B5EF4-FFF2-40B4-BE49-F238E27FC236}">
                <a16:creationId xmlns:a16="http://schemas.microsoft.com/office/drawing/2014/main" id="{7A9F8DBE-FB6A-43F5-ABE7-5DA114D112C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AD9E6AFD-9D7B-44D2-A513-1EF6362768E9}"/>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1232319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12B7C-E44C-4E28-9C02-B72B9E1F1D0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EC957E64-C704-47A4-A091-8AA85894BB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A72D271-7214-427B-8CFC-0091E2B08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FE480F0-9350-4031-A682-E2C0F2821E51}"/>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6" name="Tijdelijke aanduiding voor voettekst 5">
            <a:extLst>
              <a:ext uri="{FF2B5EF4-FFF2-40B4-BE49-F238E27FC236}">
                <a16:creationId xmlns:a16="http://schemas.microsoft.com/office/drawing/2014/main" id="{8DB582D8-6762-4DD4-A4D8-C41850CEF0C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B3DBEF3-E0B2-468B-B48D-CC072B2DAAC3}"/>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2633739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A01305-6729-44CC-B982-EC47D85FF9A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922FB770-147C-480D-A0D7-2A37C6CC29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AA1F793F-8045-4442-BD8A-93ECCEB73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2147B4F-4322-48E4-B640-ACAABF2374C8}"/>
              </a:ext>
            </a:extLst>
          </p:cNvPr>
          <p:cNvSpPr>
            <a:spLocks noGrp="1"/>
          </p:cNvSpPr>
          <p:nvPr>
            <p:ph type="dt" sz="half" idx="10"/>
          </p:nvPr>
        </p:nvSpPr>
        <p:spPr/>
        <p:txBody>
          <a:bodyPr/>
          <a:lstStyle/>
          <a:p>
            <a:fld id="{248B4487-F594-4B5C-A2F1-596073D8A856}" type="datetimeFigureOut">
              <a:rPr lang="nl-NL" smtClean="0"/>
              <a:t>9-9-2019</a:t>
            </a:fld>
            <a:endParaRPr lang="nl-NL"/>
          </a:p>
        </p:txBody>
      </p:sp>
      <p:sp>
        <p:nvSpPr>
          <p:cNvPr id="6" name="Tijdelijke aanduiding voor voettekst 5">
            <a:extLst>
              <a:ext uri="{FF2B5EF4-FFF2-40B4-BE49-F238E27FC236}">
                <a16:creationId xmlns:a16="http://schemas.microsoft.com/office/drawing/2014/main" id="{10EA38C8-D06D-4F26-AA5A-9E6E5C6F723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9C0C579-B9A1-46A7-9020-64E82A3FEC55}"/>
              </a:ext>
            </a:extLst>
          </p:cNvPr>
          <p:cNvSpPr>
            <a:spLocks noGrp="1"/>
          </p:cNvSpPr>
          <p:nvPr>
            <p:ph type="sldNum" sz="quarter" idx="12"/>
          </p:nvPr>
        </p:nvSpPr>
        <p:spPr/>
        <p:txBody>
          <a:bodyPr/>
          <a:lstStyle/>
          <a:p>
            <a:fld id="{A8AB3A7C-20AB-4D1A-91EC-676343412172}" type="slidenum">
              <a:rPr lang="nl-NL" smtClean="0"/>
              <a:t>‹nr.›</a:t>
            </a:fld>
            <a:endParaRPr lang="nl-NL"/>
          </a:p>
        </p:txBody>
      </p:sp>
    </p:spTree>
    <p:extLst>
      <p:ext uri="{BB962C8B-B14F-4D97-AF65-F5344CB8AC3E}">
        <p14:creationId xmlns:p14="http://schemas.microsoft.com/office/powerpoint/2010/main" val="2609481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BB1F1855-449D-48F4-B29C-B29F6202F9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BD29289-B4F5-4407-A9BA-1BBA80CD66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9E8E7B1-D585-4CA6-82F8-9CBF1A5DAA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B4487-F594-4B5C-A2F1-596073D8A856}" type="datetimeFigureOut">
              <a:rPr lang="nl-NL" smtClean="0"/>
              <a:t>9-9-2019</a:t>
            </a:fld>
            <a:endParaRPr lang="nl-NL"/>
          </a:p>
        </p:txBody>
      </p:sp>
      <p:sp>
        <p:nvSpPr>
          <p:cNvPr id="5" name="Tijdelijke aanduiding voor voettekst 4">
            <a:extLst>
              <a:ext uri="{FF2B5EF4-FFF2-40B4-BE49-F238E27FC236}">
                <a16:creationId xmlns:a16="http://schemas.microsoft.com/office/drawing/2014/main" id="{9B6B07AF-820D-4716-A6DD-D7BA6A28AA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36B2B9C-72A8-40EC-9650-AE002ECBFF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AB3A7C-20AB-4D1A-91EC-676343412172}" type="slidenum">
              <a:rPr lang="nl-NL" smtClean="0"/>
              <a:t>‹nr.›</a:t>
            </a:fld>
            <a:endParaRPr lang="nl-NL"/>
          </a:p>
        </p:txBody>
      </p:sp>
    </p:spTree>
    <p:extLst>
      <p:ext uri="{BB962C8B-B14F-4D97-AF65-F5344CB8AC3E}">
        <p14:creationId xmlns:p14="http://schemas.microsoft.com/office/powerpoint/2010/main" val="3527601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18185C9-3008-4D82-ACFF-3EBFFFC6D4D1}"/>
              </a:ext>
            </a:extLst>
          </p:cNvPr>
          <p:cNvSpPr>
            <a:spLocks noGrp="1"/>
          </p:cNvSpPr>
          <p:nvPr>
            <p:ph type="ctrTitle"/>
          </p:nvPr>
        </p:nvSpPr>
        <p:spPr>
          <a:xfrm>
            <a:off x="6746628" y="1783959"/>
            <a:ext cx="4645250" cy="2889114"/>
          </a:xfrm>
        </p:spPr>
        <p:txBody>
          <a:bodyPr anchor="b">
            <a:normAutofit/>
          </a:bodyPr>
          <a:lstStyle/>
          <a:p>
            <a:pPr algn="l"/>
            <a:r>
              <a:rPr lang="nl-NL">
                <a:solidFill>
                  <a:schemeClr val="bg1"/>
                </a:solidFill>
              </a:rPr>
              <a:t>Beleidsplan 2019-2022</a:t>
            </a:r>
          </a:p>
        </p:txBody>
      </p:sp>
      <p:sp>
        <p:nvSpPr>
          <p:cNvPr id="3" name="Ondertitel 2">
            <a:extLst>
              <a:ext uri="{FF2B5EF4-FFF2-40B4-BE49-F238E27FC236}">
                <a16:creationId xmlns:a16="http://schemas.microsoft.com/office/drawing/2014/main" id="{87F4A9F7-49D0-4D2C-AF14-12DC24E9099F}"/>
              </a:ext>
            </a:extLst>
          </p:cNvPr>
          <p:cNvSpPr>
            <a:spLocks noGrp="1"/>
          </p:cNvSpPr>
          <p:nvPr>
            <p:ph type="subTitle" idx="1"/>
          </p:nvPr>
        </p:nvSpPr>
        <p:spPr>
          <a:xfrm>
            <a:off x="6746627" y="4750893"/>
            <a:ext cx="4645250" cy="1147863"/>
          </a:xfrm>
        </p:spPr>
        <p:txBody>
          <a:bodyPr anchor="t">
            <a:normAutofit/>
          </a:bodyPr>
          <a:lstStyle/>
          <a:p>
            <a:pPr algn="l"/>
            <a:r>
              <a:rPr lang="nl-NL" sz="2000">
                <a:solidFill>
                  <a:schemeClr val="bg1"/>
                </a:solidFill>
              </a:rPr>
              <a:t>Algemene Ledenvergadering 9 september 2019</a:t>
            </a:r>
          </a:p>
        </p:txBody>
      </p:sp>
      <p:sp>
        <p:nvSpPr>
          <p:cNvPr id="11" name="Freeform: Shape 1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2">
            <a:extLst>
              <a:ext uri="{FF2B5EF4-FFF2-40B4-BE49-F238E27FC236}">
                <a16:creationId xmlns:a16="http://schemas.microsoft.com/office/drawing/2014/main" id="{07C3F1F6-871C-44CD-8437-25A04F15AE3C}"/>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419382" y="720993"/>
            <a:ext cx="4047843" cy="4047843"/>
          </a:xfrm>
          <a:prstGeom prst="rect">
            <a:avLst/>
          </a:prstGeom>
          <a:noFill/>
        </p:spPr>
      </p:pic>
    </p:spTree>
    <p:extLst>
      <p:ext uri="{BB962C8B-B14F-4D97-AF65-F5344CB8AC3E}">
        <p14:creationId xmlns:p14="http://schemas.microsoft.com/office/powerpoint/2010/main" val="3268264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A851B2-BB62-420E-A710-040EE9447FF1}"/>
              </a:ext>
            </a:extLst>
          </p:cNvPr>
          <p:cNvSpPr>
            <a:spLocks noGrp="1"/>
          </p:cNvSpPr>
          <p:nvPr>
            <p:ph type="title"/>
          </p:nvPr>
        </p:nvSpPr>
        <p:spPr/>
        <p:txBody>
          <a:bodyPr/>
          <a:lstStyle/>
          <a:p>
            <a:r>
              <a:rPr lang="nl-NL" dirty="0"/>
              <a:t>Financieel Beheer</a:t>
            </a:r>
          </a:p>
        </p:txBody>
      </p:sp>
      <p:sp>
        <p:nvSpPr>
          <p:cNvPr id="3" name="Tijdelijke aanduiding voor inhoud 2">
            <a:extLst>
              <a:ext uri="{FF2B5EF4-FFF2-40B4-BE49-F238E27FC236}">
                <a16:creationId xmlns:a16="http://schemas.microsoft.com/office/drawing/2014/main" id="{ABF08503-D4AD-4942-B95E-954FF437216A}"/>
              </a:ext>
            </a:extLst>
          </p:cNvPr>
          <p:cNvSpPr>
            <a:spLocks noGrp="1"/>
          </p:cNvSpPr>
          <p:nvPr>
            <p:ph idx="1"/>
          </p:nvPr>
        </p:nvSpPr>
        <p:spPr/>
        <p:txBody>
          <a:bodyPr>
            <a:noAutofit/>
          </a:bodyPr>
          <a:lstStyle/>
          <a:p>
            <a:r>
              <a:rPr lang="nl-NL" sz="2000" dirty="0"/>
              <a:t>Financieel beheer is een belangrijk fundament voor de vereniging. Strakke begrotingsregels en goed beheer van kasgelden en banksaldi zijn belangrijk</a:t>
            </a:r>
          </a:p>
          <a:p>
            <a:r>
              <a:rPr lang="nl-NL" sz="2000" dirty="0"/>
              <a:t> Naast gemeentelijke subsidies en sponsorinkomsten, bestaan de voornaamste inkomsten uit contributiegelden en kantineopbrengsten. </a:t>
            </a:r>
          </a:p>
          <a:p>
            <a:r>
              <a:rPr lang="nl-NL" sz="2000" dirty="0"/>
              <a:t>SVS is zich bewust van haar maatschappelijke positie, en derhalve zullen de contributies en kantine prijzen voor iedereen betaalbaar moeten blijven.</a:t>
            </a:r>
          </a:p>
          <a:p>
            <a:r>
              <a:rPr lang="nl-NL" sz="2000" dirty="0"/>
              <a:t> Er mogen geen schulden naar de toekomst worden doorgeschoven en de prijzen zullen dus de kosten moeten dekken.</a:t>
            </a:r>
          </a:p>
          <a:p>
            <a:r>
              <a:rPr lang="nl-NL" sz="2000" dirty="0"/>
              <a:t>De opbrengsten moeten tijdig gecollecteerd worden en de kosten op tijd betaald.</a:t>
            </a:r>
          </a:p>
          <a:p>
            <a:r>
              <a:rPr lang="nl-NL" sz="2000" dirty="0"/>
              <a:t>Het doel is om jaarlijks een winst te maken van ca 5% van de inkomsten.</a:t>
            </a:r>
          </a:p>
          <a:p>
            <a:r>
              <a:rPr lang="nl-NL" sz="2000" dirty="0"/>
              <a:t>Omdat vaak pas bij aanvang van de competities het aantal leden bekend is, kan er daarna pas een goede begroting worden gemaakt. Er wordt in de toekomst in het voorjaar wel een voorlopige begroting gemaakt.</a:t>
            </a:r>
          </a:p>
        </p:txBody>
      </p:sp>
    </p:spTree>
    <p:extLst>
      <p:ext uri="{BB962C8B-B14F-4D97-AF65-F5344CB8AC3E}">
        <p14:creationId xmlns:p14="http://schemas.microsoft.com/office/powerpoint/2010/main" val="847461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3A38F6-7F54-43D0-AA5A-7E9A02A0F635}"/>
              </a:ext>
            </a:extLst>
          </p:cNvPr>
          <p:cNvSpPr>
            <a:spLocks noGrp="1"/>
          </p:cNvSpPr>
          <p:nvPr>
            <p:ph type="title"/>
          </p:nvPr>
        </p:nvSpPr>
        <p:spPr/>
        <p:txBody>
          <a:bodyPr/>
          <a:lstStyle/>
          <a:p>
            <a:r>
              <a:rPr lang="nl-NL" dirty="0"/>
              <a:t>Communicatie</a:t>
            </a:r>
          </a:p>
        </p:txBody>
      </p:sp>
      <p:sp>
        <p:nvSpPr>
          <p:cNvPr id="3" name="Tijdelijke aanduiding voor inhoud 2">
            <a:extLst>
              <a:ext uri="{FF2B5EF4-FFF2-40B4-BE49-F238E27FC236}">
                <a16:creationId xmlns:a16="http://schemas.microsoft.com/office/drawing/2014/main" id="{9A2AD557-3477-4D61-B293-D3660022011F}"/>
              </a:ext>
            </a:extLst>
          </p:cNvPr>
          <p:cNvSpPr>
            <a:spLocks noGrp="1"/>
          </p:cNvSpPr>
          <p:nvPr>
            <p:ph idx="1"/>
          </p:nvPr>
        </p:nvSpPr>
        <p:spPr/>
        <p:txBody>
          <a:bodyPr>
            <a:normAutofit/>
          </a:bodyPr>
          <a:lstStyle/>
          <a:p>
            <a:r>
              <a:rPr lang="nl-NL" sz="2000" dirty="0"/>
              <a:t>Goede communicatie is belangrijk zodat leden zich meer verbonden voelen. </a:t>
            </a:r>
          </a:p>
          <a:p>
            <a:r>
              <a:rPr lang="nl-NL" sz="2000" dirty="0"/>
              <a:t>Minimaal 2x per jaar zal een bijeenkomst voor de leden worden gehouden om hen te informeren over de stand van zaken en de plannen</a:t>
            </a:r>
          </a:p>
          <a:p>
            <a:r>
              <a:rPr lang="nl-NL" sz="2000" dirty="0"/>
              <a:t>Daarnaast zal veel informatie worden gedeeld via </a:t>
            </a:r>
            <a:r>
              <a:rPr lang="nl-NL" sz="2000" dirty="0" err="1"/>
              <a:t>social</a:t>
            </a:r>
            <a:r>
              <a:rPr lang="nl-NL" sz="2000" dirty="0"/>
              <a:t> media en de website. Ik zal maandelijks een column schrijven over alle actuele zaken.</a:t>
            </a:r>
          </a:p>
          <a:p>
            <a:r>
              <a:rPr lang="nl-NL" sz="2000" dirty="0"/>
              <a:t>Vragen kunnen altijd gesteld worden via email of spreek een van de bestuursleden aan. </a:t>
            </a:r>
          </a:p>
        </p:txBody>
      </p:sp>
    </p:spTree>
    <p:extLst>
      <p:ext uri="{BB962C8B-B14F-4D97-AF65-F5344CB8AC3E}">
        <p14:creationId xmlns:p14="http://schemas.microsoft.com/office/powerpoint/2010/main" val="29007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03EE9F-CA95-441F-AC67-45DD744DEE15}"/>
              </a:ext>
            </a:extLst>
          </p:cNvPr>
          <p:cNvSpPr>
            <a:spLocks noGrp="1"/>
          </p:cNvSpPr>
          <p:nvPr>
            <p:ph type="title"/>
          </p:nvPr>
        </p:nvSpPr>
        <p:spPr/>
        <p:txBody>
          <a:bodyPr/>
          <a:lstStyle/>
          <a:p>
            <a:r>
              <a:rPr lang="nl-NL" dirty="0"/>
              <a:t>Sponsoring</a:t>
            </a:r>
          </a:p>
        </p:txBody>
      </p:sp>
      <p:sp>
        <p:nvSpPr>
          <p:cNvPr id="3" name="Tijdelijke aanduiding voor inhoud 2">
            <a:extLst>
              <a:ext uri="{FF2B5EF4-FFF2-40B4-BE49-F238E27FC236}">
                <a16:creationId xmlns:a16="http://schemas.microsoft.com/office/drawing/2014/main" id="{63DAC22A-DBCC-469D-AE8A-C2E0097DEFAB}"/>
              </a:ext>
            </a:extLst>
          </p:cNvPr>
          <p:cNvSpPr>
            <a:spLocks noGrp="1"/>
          </p:cNvSpPr>
          <p:nvPr>
            <p:ph idx="1"/>
          </p:nvPr>
        </p:nvSpPr>
        <p:spPr/>
        <p:txBody>
          <a:bodyPr>
            <a:normAutofit/>
          </a:bodyPr>
          <a:lstStyle/>
          <a:p>
            <a:r>
              <a:rPr lang="nl-NL" sz="2000" dirty="0"/>
              <a:t>Om alle doelen te bewerkstelligen zijn er meer inkomsten nodig. Het doel is dat ca 15% van de inkomsten uit sponsoring zal bestaan.</a:t>
            </a:r>
          </a:p>
          <a:p>
            <a:r>
              <a:rPr lang="nl-NL" sz="2000" dirty="0"/>
              <a:t>In 2019 is een nieuwe sponsorcommissie geïnstalleerd om nieuwe sponsoren te werven en te onderhouden</a:t>
            </a:r>
          </a:p>
          <a:p>
            <a:r>
              <a:rPr lang="nl-NL" sz="2000" dirty="0"/>
              <a:t>Individuele bedragen mogen niet te groot zijn, zodat SVS niet volledig afhankelijk wordt van 1 of meerdere sponsoren</a:t>
            </a:r>
          </a:p>
          <a:p>
            <a:r>
              <a:rPr lang="nl-NL" sz="2000" dirty="0"/>
              <a:t>Sponsorbedragen komen vaak van bedrijven die via leden een binding hebben met de vereniging. Daarom is het van belang dat leden actief meehelpen bij het vinden van sponsors.</a:t>
            </a:r>
          </a:p>
        </p:txBody>
      </p:sp>
    </p:spTree>
    <p:extLst>
      <p:ext uri="{BB962C8B-B14F-4D97-AF65-F5344CB8AC3E}">
        <p14:creationId xmlns:p14="http://schemas.microsoft.com/office/powerpoint/2010/main" val="425776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70A7CB-91E7-4B71-8E4E-BEFF5E55BE9D}"/>
              </a:ext>
            </a:extLst>
          </p:cNvPr>
          <p:cNvSpPr>
            <a:spLocks noGrp="1"/>
          </p:cNvSpPr>
          <p:nvPr>
            <p:ph type="title"/>
          </p:nvPr>
        </p:nvSpPr>
        <p:spPr/>
        <p:txBody>
          <a:bodyPr/>
          <a:lstStyle/>
          <a:p>
            <a:r>
              <a:rPr lang="nl-NL" dirty="0"/>
              <a:t>Materiaal</a:t>
            </a:r>
          </a:p>
        </p:txBody>
      </p:sp>
      <p:sp>
        <p:nvSpPr>
          <p:cNvPr id="3" name="Tijdelijke aanduiding voor inhoud 2">
            <a:extLst>
              <a:ext uri="{FF2B5EF4-FFF2-40B4-BE49-F238E27FC236}">
                <a16:creationId xmlns:a16="http://schemas.microsoft.com/office/drawing/2014/main" id="{5FBED514-076A-4FA5-8791-98C2D1E07B70}"/>
              </a:ext>
            </a:extLst>
          </p:cNvPr>
          <p:cNvSpPr>
            <a:spLocks noGrp="1"/>
          </p:cNvSpPr>
          <p:nvPr>
            <p:ph idx="1"/>
          </p:nvPr>
        </p:nvSpPr>
        <p:spPr/>
        <p:txBody>
          <a:bodyPr>
            <a:normAutofit/>
          </a:bodyPr>
          <a:lstStyle/>
          <a:p>
            <a:r>
              <a:rPr lang="nl-NL" sz="2000" dirty="0"/>
              <a:t>SVS zorgt voor trainingsmateriaal voor elk team, zoals ballen, hesjes, pionnen en goaltjes</a:t>
            </a:r>
          </a:p>
          <a:p>
            <a:r>
              <a:rPr lang="nl-NL" sz="2000" dirty="0"/>
              <a:t>SVS streeft ernaar om trainers en leider te voorzien van representatieve kleding.</a:t>
            </a:r>
          </a:p>
          <a:p>
            <a:r>
              <a:rPr lang="nl-NL" sz="2000" dirty="0"/>
              <a:t>Elk spelend lid zorgt zelf voor wedstrijdkleding volgens de voorschriften van SVS. Teams kunnen zelf voor kledingsponsors zorgen waarbij een sponsorovereenkomst moet worden ondertekend. </a:t>
            </a:r>
          </a:p>
          <a:p>
            <a:r>
              <a:rPr lang="nl-NL" sz="2000" dirty="0"/>
              <a:t>De komende jaren zullen we de haalbaarheid van een kledingfonds onderzoeken.</a:t>
            </a:r>
          </a:p>
          <a:p>
            <a:r>
              <a:rPr lang="nl-NL" sz="2000" dirty="0"/>
              <a:t>Alle materialen en gesponsorde kleding zijn eigendom van SVS en dienen aan het eind van het seizoen te worden ingeleverd bij de materiaalbeheerder. Kleding wordt zoveel mogelijk hergebruikt</a:t>
            </a:r>
          </a:p>
        </p:txBody>
      </p:sp>
    </p:spTree>
    <p:extLst>
      <p:ext uri="{BB962C8B-B14F-4D97-AF65-F5344CB8AC3E}">
        <p14:creationId xmlns:p14="http://schemas.microsoft.com/office/powerpoint/2010/main" val="192192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131C0-3EF7-49F1-B142-5348C9F770D3}"/>
              </a:ext>
            </a:extLst>
          </p:cNvPr>
          <p:cNvSpPr>
            <a:spLocks noGrp="1"/>
          </p:cNvSpPr>
          <p:nvPr>
            <p:ph type="title"/>
          </p:nvPr>
        </p:nvSpPr>
        <p:spPr/>
        <p:txBody>
          <a:bodyPr/>
          <a:lstStyle/>
          <a:p>
            <a:r>
              <a:rPr lang="nl-NL" dirty="0"/>
              <a:t>Activiteiten</a:t>
            </a:r>
          </a:p>
        </p:txBody>
      </p:sp>
      <p:sp>
        <p:nvSpPr>
          <p:cNvPr id="3" name="Tijdelijke aanduiding voor inhoud 2">
            <a:extLst>
              <a:ext uri="{FF2B5EF4-FFF2-40B4-BE49-F238E27FC236}">
                <a16:creationId xmlns:a16="http://schemas.microsoft.com/office/drawing/2014/main" id="{BF12615D-7AE2-453C-9A85-810624B68542}"/>
              </a:ext>
            </a:extLst>
          </p:cNvPr>
          <p:cNvSpPr>
            <a:spLocks noGrp="1"/>
          </p:cNvSpPr>
          <p:nvPr>
            <p:ph idx="1"/>
          </p:nvPr>
        </p:nvSpPr>
        <p:spPr/>
        <p:txBody>
          <a:bodyPr>
            <a:normAutofit/>
          </a:bodyPr>
          <a:lstStyle/>
          <a:p>
            <a:r>
              <a:rPr lang="nl-NL" sz="2000" dirty="0"/>
              <a:t>Naast het beoefenen van de voetbalsport willen we binnen SVS ook een actief verenigingsleven hebben met diverse activiteiten. Terugkerende activiteiten zijn:</a:t>
            </a:r>
          </a:p>
          <a:p>
            <a:pPr lvl="1"/>
            <a:r>
              <a:rPr lang="nl-NL" sz="1600" dirty="0"/>
              <a:t>Sinterklaasfeest</a:t>
            </a:r>
          </a:p>
          <a:p>
            <a:pPr lvl="1"/>
            <a:r>
              <a:rPr lang="nl-NL" sz="1600" dirty="0"/>
              <a:t>Kerst zaalvoetbaltoernooi pupillen</a:t>
            </a:r>
          </a:p>
          <a:p>
            <a:pPr lvl="1"/>
            <a:r>
              <a:rPr lang="nl-NL" sz="1600" dirty="0"/>
              <a:t>Diverse feestavonden</a:t>
            </a:r>
          </a:p>
          <a:p>
            <a:pPr lvl="1"/>
            <a:r>
              <a:rPr lang="nl-NL" sz="1600" dirty="0"/>
              <a:t>Nieuwjaarsreceptie</a:t>
            </a:r>
          </a:p>
          <a:p>
            <a:pPr lvl="1"/>
            <a:r>
              <a:rPr lang="nl-NL" sz="1600" dirty="0"/>
              <a:t>Klaverjastoernooien</a:t>
            </a:r>
          </a:p>
          <a:p>
            <a:pPr lvl="1"/>
            <a:r>
              <a:rPr lang="nl-NL" sz="1600" dirty="0"/>
              <a:t>Paaseieren zoeken</a:t>
            </a:r>
          </a:p>
          <a:p>
            <a:pPr lvl="1"/>
            <a:r>
              <a:rPr lang="nl-NL" sz="1600" dirty="0"/>
              <a:t>Darttoernooien</a:t>
            </a:r>
          </a:p>
          <a:p>
            <a:pPr lvl="1"/>
            <a:r>
              <a:rPr lang="nl-NL" sz="1600" dirty="0"/>
              <a:t>Seizoenafsluiting</a:t>
            </a:r>
          </a:p>
          <a:p>
            <a:r>
              <a:rPr lang="nl-NL" sz="2000" dirty="0"/>
              <a:t>Om dit en meerdere activiteiten mogelijk te maken is inzet en betrokkenheid van de leden nodig. Zonder vrijwilligers kan er niets georganiseerd worden. Het bestuur staat open voor nieuwe ideeën.  </a:t>
            </a:r>
          </a:p>
          <a:p>
            <a:endParaRPr lang="nl-NL" sz="2000" dirty="0"/>
          </a:p>
          <a:p>
            <a:endParaRPr lang="nl-NL" sz="2000" dirty="0"/>
          </a:p>
        </p:txBody>
      </p:sp>
    </p:spTree>
    <p:extLst>
      <p:ext uri="{BB962C8B-B14F-4D97-AF65-F5344CB8AC3E}">
        <p14:creationId xmlns:p14="http://schemas.microsoft.com/office/powerpoint/2010/main" val="84899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5CC093-E275-4EF6-89D9-AF6EADB4D21B}"/>
              </a:ext>
            </a:extLst>
          </p:cNvPr>
          <p:cNvSpPr>
            <a:spLocks noGrp="1"/>
          </p:cNvSpPr>
          <p:nvPr>
            <p:ph type="title"/>
          </p:nvPr>
        </p:nvSpPr>
        <p:spPr/>
        <p:txBody>
          <a:bodyPr/>
          <a:lstStyle/>
          <a:p>
            <a:r>
              <a:rPr lang="nl-NL" dirty="0"/>
              <a:t>Normen en Waarden</a:t>
            </a:r>
          </a:p>
        </p:txBody>
      </p:sp>
      <p:sp>
        <p:nvSpPr>
          <p:cNvPr id="3" name="Tijdelijke aanduiding voor inhoud 2">
            <a:extLst>
              <a:ext uri="{FF2B5EF4-FFF2-40B4-BE49-F238E27FC236}">
                <a16:creationId xmlns:a16="http://schemas.microsoft.com/office/drawing/2014/main" id="{F4D6FF39-B342-498B-87A3-7C0B3FBEDE08}"/>
              </a:ext>
            </a:extLst>
          </p:cNvPr>
          <p:cNvSpPr>
            <a:spLocks noGrp="1"/>
          </p:cNvSpPr>
          <p:nvPr>
            <p:ph idx="1"/>
          </p:nvPr>
        </p:nvSpPr>
        <p:spPr/>
        <p:txBody>
          <a:bodyPr>
            <a:noAutofit/>
          </a:bodyPr>
          <a:lstStyle/>
          <a:p>
            <a:r>
              <a:rPr lang="nl-NL" sz="2000" dirty="0"/>
              <a:t>Om de doelstellingen van SVS te halen, vinden we het belangrijk om de juiste normen en waarden te handhaven. De basiswaarden zijn:</a:t>
            </a:r>
          </a:p>
          <a:p>
            <a:pPr lvl="1"/>
            <a:r>
              <a:rPr lang="nl-NL" sz="2000" dirty="0"/>
              <a:t>Plezier</a:t>
            </a:r>
          </a:p>
          <a:p>
            <a:pPr lvl="1"/>
            <a:r>
              <a:rPr lang="nl-NL" sz="2000" dirty="0"/>
              <a:t>Respect</a:t>
            </a:r>
          </a:p>
          <a:p>
            <a:pPr lvl="1"/>
            <a:r>
              <a:rPr lang="nl-NL" sz="2000" dirty="0"/>
              <a:t>Eerlijkheid</a:t>
            </a:r>
          </a:p>
          <a:p>
            <a:pPr lvl="1"/>
            <a:r>
              <a:rPr lang="nl-NL" sz="2000" dirty="0"/>
              <a:t>Betrokkenheid</a:t>
            </a:r>
          </a:p>
          <a:p>
            <a:pPr lvl="1"/>
            <a:r>
              <a:rPr lang="nl-NL" sz="2000" dirty="0"/>
              <a:t>Sportiviteit</a:t>
            </a:r>
          </a:p>
          <a:p>
            <a:pPr marL="457200" lvl="1" indent="0">
              <a:buNone/>
            </a:pPr>
            <a:endParaRPr lang="nl-NL" sz="2000" dirty="0"/>
          </a:p>
          <a:p>
            <a:r>
              <a:rPr lang="nl-NL" sz="2000" dirty="0"/>
              <a:t>De doelstellingen zijn vastgelegd in een statuut dat op de website te vinden is. Een S&amp;R Commissie, waarvan de voorzitter in het bestuur zit bewaakt de normen en waarden</a:t>
            </a:r>
          </a:p>
          <a:p>
            <a:r>
              <a:rPr lang="nl-NL" sz="2000" dirty="0"/>
              <a:t>SVS dient voor iedereen een veilige plaats te zijn ongeacht huidskleur, sociale achtergrond, religieuze voorkeur of seksuele geaardheid. Op de website staan gedragsregels over hoe we met elkaar omgaan. Het doel is om een vertrouwenscommissie aan te stellen waar iedereen discreet melding kan maken van grensoverschrijdend gedrag</a:t>
            </a:r>
          </a:p>
        </p:txBody>
      </p:sp>
    </p:spTree>
    <p:extLst>
      <p:ext uri="{BB962C8B-B14F-4D97-AF65-F5344CB8AC3E}">
        <p14:creationId xmlns:p14="http://schemas.microsoft.com/office/powerpoint/2010/main" val="137517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6795D9-5E1B-48B2-9056-1E47B6EC4E52}"/>
              </a:ext>
            </a:extLst>
          </p:cNvPr>
          <p:cNvSpPr>
            <a:spLocks noGrp="1"/>
          </p:cNvSpPr>
          <p:nvPr>
            <p:ph type="title"/>
          </p:nvPr>
        </p:nvSpPr>
        <p:spPr/>
        <p:txBody>
          <a:bodyPr/>
          <a:lstStyle/>
          <a:p>
            <a:r>
              <a:rPr lang="nl-NL" dirty="0"/>
              <a:t>Vrijwilligers</a:t>
            </a:r>
          </a:p>
        </p:txBody>
      </p:sp>
      <p:sp>
        <p:nvSpPr>
          <p:cNvPr id="3" name="Tijdelijke aanduiding voor inhoud 2">
            <a:extLst>
              <a:ext uri="{FF2B5EF4-FFF2-40B4-BE49-F238E27FC236}">
                <a16:creationId xmlns:a16="http://schemas.microsoft.com/office/drawing/2014/main" id="{EAAB17B8-A81D-48CF-B344-F8C5BB7657F0}"/>
              </a:ext>
            </a:extLst>
          </p:cNvPr>
          <p:cNvSpPr>
            <a:spLocks noGrp="1"/>
          </p:cNvSpPr>
          <p:nvPr>
            <p:ph idx="1"/>
          </p:nvPr>
        </p:nvSpPr>
        <p:spPr/>
        <p:txBody>
          <a:bodyPr>
            <a:normAutofit/>
          </a:bodyPr>
          <a:lstStyle/>
          <a:p>
            <a:r>
              <a:rPr lang="nl-NL" sz="2000" dirty="0"/>
              <a:t>SVS is een vereniging die volledig wordt gedragen door vrijwilligers. Zonder vrijwilligers is er geen voetbal mogelijk. </a:t>
            </a:r>
          </a:p>
          <a:p>
            <a:r>
              <a:rPr lang="nl-NL" sz="2000" dirty="0"/>
              <a:t>SVS heeft diverse vacatures en zit te springen om nieuwe vrijwilligers. Deze vacatures hoeven niet alleen door leden en/of hun ouders te worden ingevuld. Ook grootouders, andere familieleden of kennissen zijn van harte welkom.</a:t>
            </a:r>
          </a:p>
        </p:txBody>
      </p:sp>
    </p:spTree>
    <p:extLst>
      <p:ext uri="{BB962C8B-B14F-4D97-AF65-F5344CB8AC3E}">
        <p14:creationId xmlns:p14="http://schemas.microsoft.com/office/powerpoint/2010/main" val="1019216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F58745-2673-48D9-9669-E8DEB624AC56}"/>
              </a:ext>
            </a:extLst>
          </p:cNvPr>
          <p:cNvSpPr>
            <a:spLocks noGrp="1"/>
          </p:cNvSpPr>
          <p:nvPr>
            <p:ph type="title"/>
          </p:nvPr>
        </p:nvSpPr>
        <p:spPr/>
        <p:txBody>
          <a:bodyPr/>
          <a:lstStyle/>
          <a:p>
            <a:r>
              <a:rPr lang="nl-NL" dirty="0"/>
              <a:t>Vacatures</a:t>
            </a:r>
          </a:p>
        </p:txBody>
      </p:sp>
      <p:sp>
        <p:nvSpPr>
          <p:cNvPr id="3" name="Tijdelijke aanduiding voor inhoud 2">
            <a:extLst>
              <a:ext uri="{FF2B5EF4-FFF2-40B4-BE49-F238E27FC236}">
                <a16:creationId xmlns:a16="http://schemas.microsoft.com/office/drawing/2014/main" id="{A23270C7-EB52-4FDA-AF34-86C0E0548738}"/>
              </a:ext>
            </a:extLst>
          </p:cNvPr>
          <p:cNvSpPr>
            <a:spLocks noGrp="1"/>
          </p:cNvSpPr>
          <p:nvPr>
            <p:ph idx="1"/>
          </p:nvPr>
        </p:nvSpPr>
        <p:spPr/>
        <p:txBody>
          <a:bodyPr>
            <a:normAutofit/>
          </a:bodyPr>
          <a:lstStyle/>
          <a:p>
            <a:r>
              <a:rPr lang="nl-NL" sz="2000" dirty="0"/>
              <a:t>Beheerder gebouwen en terreinen</a:t>
            </a:r>
          </a:p>
          <a:p>
            <a:r>
              <a:rPr lang="nl-NL" sz="2000" dirty="0"/>
              <a:t>Leden onderhoudsploeg velden</a:t>
            </a:r>
          </a:p>
          <a:p>
            <a:r>
              <a:rPr lang="nl-NL" sz="2000" dirty="0"/>
              <a:t>Lid van Dienst</a:t>
            </a:r>
          </a:p>
          <a:p>
            <a:r>
              <a:rPr lang="nl-NL" sz="2000" dirty="0"/>
              <a:t>Leden activiteitencommissie</a:t>
            </a:r>
          </a:p>
          <a:p>
            <a:r>
              <a:rPr lang="nl-NL" sz="2000" dirty="0"/>
              <a:t>Scheidsrechters</a:t>
            </a:r>
          </a:p>
          <a:p>
            <a:r>
              <a:rPr lang="nl-NL" sz="2000" dirty="0"/>
              <a:t>Kantine medewerkers</a:t>
            </a:r>
          </a:p>
          <a:p>
            <a:r>
              <a:rPr lang="nl-NL" sz="2000" dirty="0"/>
              <a:t>Contactpersoon vrijwilligers</a:t>
            </a:r>
          </a:p>
          <a:p>
            <a:r>
              <a:rPr lang="nl-NL" sz="2000" dirty="0"/>
              <a:t>Leden vertrouwenscommissie</a:t>
            </a:r>
          </a:p>
          <a:p>
            <a:r>
              <a:rPr lang="nl-NL" sz="2000" dirty="0" err="1"/>
              <a:t>Coordinator</a:t>
            </a:r>
            <a:r>
              <a:rPr lang="nl-NL" sz="2000" dirty="0"/>
              <a:t> medische zaken</a:t>
            </a:r>
          </a:p>
          <a:p>
            <a:pPr marL="0" indent="0">
              <a:buNone/>
            </a:pPr>
            <a:endParaRPr lang="nl-NL" sz="2000" dirty="0"/>
          </a:p>
        </p:txBody>
      </p:sp>
    </p:spTree>
    <p:extLst>
      <p:ext uri="{BB962C8B-B14F-4D97-AF65-F5344CB8AC3E}">
        <p14:creationId xmlns:p14="http://schemas.microsoft.com/office/powerpoint/2010/main" val="349635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31E34103-7090-413B-B52E-7F4D07BD9A03}"/>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3386431" y="313014"/>
            <a:ext cx="4047843" cy="4047843"/>
          </a:xfrm>
          <a:prstGeom prst="rect">
            <a:avLst/>
          </a:prstGeom>
          <a:noFill/>
        </p:spPr>
      </p:pic>
      <p:sp>
        <p:nvSpPr>
          <p:cNvPr id="3" name="Tekstvak 2">
            <a:extLst>
              <a:ext uri="{FF2B5EF4-FFF2-40B4-BE49-F238E27FC236}">
                <a16:creationId xmlns:a16="http://schemas.microsoft.com/office/drawing/2014/main" id="{A350228C-4A70-48E1-8ABD-F74DA1BC0A0E}"/>
              </a:ext>
            </a:extLst>
          </p:cNvPr>
          <p:cNvSpPr txBox="1"/>
          <p:nvPr/>
        </p:nvSpPr>
        <p:spPr>
          <a:xfrm>
            <a:off x="3126426" y="5126272"/>
            <a:ext cx="6616959" cy="523220"/>
          </a:xfrm>
          <a:prstGeom prst="rect">
            <a:avLst/>
          </a:prstGeom>
          <a:noFill/>
        </p:spPr>
        <p:txBody>
          <a:bodyPr wrap="square" rtlCol="0">
            <a:spAutoFit/>
          </a:bodyPr>
          <a:lstStyle/>
          <a:p>
            <a:r>
              <a:rPr lang="nl-NL" sz="2800" b="1" dirty="0"/>
              <a:t>DOE MEE EN HEB VOORAL PLEZIER</a:t>
            </a:r>
          </a:p>
        </p:txBody>
      </p:sp>
    </p:spTree>
    <p:extLst>
      <p:ext uri="{BB962C8B-B14F-4D97-AF65-F5344CB8AC3E}">
        <p14:creationId xmlns:p14="http://schemas.microsoft.com/office/powerpoint/2010/main" val="990134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13DE8B-1EC9-4B96-B47A-62CF6BAC26AC}"/>
              </a:ext>
            </a:extLst>
          </p:cNvPr>
          <p:cNvSpPr>
            <a:spLocks noGrp="1"/>
          </p:cNvSpPr>
          <p:nvPr>
            <p:ph type="title"/>
          </p:nvPr>
        </p:nvSpPr>
        <p:spPr/>
        <p:txBody>
          <a:bodyPr/>
          <a:lstStyle/>
          <a:p>
            <a:r>
              <a:rPr lang="nl-NL" dirty="0"/>
              <a:t>Introductie </a:t>
            </a:r>
          </a:p>
        </p:txBody>
      </p:sp>
      <p:sp>
        <p:nvSpPr>
          <p:cNvPr id="3" name="Tijdelijke aanduiding voor inhoud 2">
            <a:extLst>
              <a:ext uri="{FF2B5EF4-FFF2-40B4-BE49-F238E27FC236}">
                <a16:creationId xmlns:a16="http://schemas.microsoft.com/office/drawing/2014/main" id="{ACB645EE-12D8-4318-A5D6-F7CC191BAA72}"/>
              </a:ext>
            </a:extLst>
          </p:cNvPr>
          <p:cNvSpPr>
            <a:spLocks noGrp="1"/>
          </p:cNvSpPr>
          <p:nvPr>
            <p:ph idx="1"/>
          </p:nvPr>
        </p:nvSpPr>
        <p:spPr/>
        <p:txBody>
          <a:bodyPr/>
          <a:lstStyle/>
          <a:p>
            <a:r>
              <a:rPr lang="nl-NL" sz="2000" dirty="0"/>
              <a:t>Dick Vlasblom, 60 jaar</a:t>
            </a:r>
          </a:p>
          <a:p>
            <a:r>
              <a:rPr lang="nl-NL" sz="2000" dirty="0"/>
              <a:t>Gehuwd met Corien en 2 zoons, Lars en Boyd</a:t>
            </a:r>
          </a:p>
          <a:p>
            <a:r>
              <a:rPr lang="nl-NL" sz="2000" dirty="0"/>
              <a:t>Sinds 1997 bij SVS, waarvan de laatste 15 jaar als scheidsrechter. In het verleden ook elftalleider geweest en secretaris jeugdcommissie.</a:t>
            </a:r>
          </a:p>
          <a:p>
            <a:r>
              <a:rPr lang="nl-NL" sz="2000" dirty="0"/>
              <a:t>35 jaar werkzaam als directeur bij het Nederlandse kantoor van </a:t>
            </a:r>
            <a:r>
              <a:rPr lang="nl-NL" sz="2000" dirty="0" err="1"/>
              <a:t>Eimskip</a:t>
            </a:r>
            <a:r>
              <a:rPr lang="nl-NL" sz="2000" dirty="0"/>
              <a:t> </a:t>
            </a:r>
            <a:r>
              <a:rPr lang="nl-NL" sz="2000" dirty="0" err="1"/>
              <a:t>Logistics</a:t>
            </a:r>
            <a:r>
              <a:rPr lang="nl-NL" sz="2000" dirty="0"/>
              <a:t>. Voornamelijk bezig gehouden met financiële en juridische zaken. </a:t>
            </a:r>
          </a:p>
          <a:p>
            <a:pPr marL="0" indent="0">
              <a:buNone/>
            </a:pPr>
            <a:r>
              <a:rPr lang="nl-NL" dirty="0"/>
              <a:t> </a:t>
            </a:r>
          </a:p>
        </p:txBody>
      </p:sp>
    </p:spTree>
    <p:extLst>
      <p:ext uri="{BB962C8B-B14F-4D97-AF65-F5344CB8AC3E}">
        <p14:creationId xmlns:p14="http://schemas.microsoft.com/office/powerpoint/2010/main" val="85074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24B88E-CB51-4AF9-AABD-9BA0AA3C8B83}"/>
              </a:ext>
            </a:extLst>
          </p:cNvPr>
          <p:cNvSpPr>
            <a:spLocks noGrp="1"/>
          </p:cNvSpPr>
          <p:nvPr>
            <p:ph type="title"/>
          </p:nvPr>
        </p:nvSpPr>
        <p:spPr/>
        <p:txBody>
          <a:bodyPr/>
          <a:lstStyle/>
          <a:p>
            <a:r>
              <a:rPr lang="nl-NL" dirty="0"/>
              <a:t>Bestuur en Commissies</a:t>
            </a:r>
          </a:p>
        </p:txBody>
      </p:sp>
      <p:sp>
        <p:nvSpPr>
          <p:cNvPr id="3" name="Tijdelijke aanduiding voor inhoud 2">
            <a:extLst>
              <a:ext uri="{FF2B5EF4-FFF2-40B4-BE49-F238E27FC236}">
                <a16:creationId xmlns:a16="http://schemas.microsoft.com/office/drawing/2014/main" id="{58B4D259-7FFE-4F1E-A682-420A6F3B09DA}"/>
              </a:ext>
            </a:extLst>
          </p:cNvPr>
          <p:cNvSpPr>
            <a:spLocks noGrp="1"/>
          </p:cNvSpPr>
          <p:nvPr>
            <p:ph idx="1"/>
          </p:nvPr>
        </p:nvSpPr>
        <p:spPr/>
        <p:txBody>
          <a:bodyPr>
            <a:normAutofit lnSpcReduction="10000"/>
          </a:bodyPr>
          <a:lstStyle/>
          <a:p>
            <a:r>
              <a:rPr lang="nl-NL" sz="2000" dirty="0"/>
              <a:t>Voorzitter:				Dick Vlasblom</a:t>
            </a:r>
          </a:p>
          <a:p>
            <a:r>
              <a:rPr lang="nl-NL" sz="2000" dirty="0"/>
              <a:t>Penningmeester:			Rob Wink</a:t>
            </a:r>
          </a:p>
          <a:p>
            <a:r>
              <a:rPr lang="nl-NL" sz="2000" dirty="0"/>
              <a:t>Secretaris:				Andre Nijmeijer</a:t>
            </a:r>
          </a:p>
          <a:p>
            <a:r>
              <a:rPr lang="nl-NL" sz="2000" dirty="0"/>
              <a:t>Jeugdvoorzitter:			Patricia Bear</a:t>
            </a:r>
          </a:p>
          <a:p>
            <a:r>
              <a:rPr lang="nl-NL" sz="2000" dirty="0"/>
              <a:t>Senioren coördinator:			Martijn Rijsdijk</a:t>
            </a:r>
          </a:p>
          <a:p>
            <a:r>
              <a:rPr lang="nl-NL" sz="2000" dirty="0"/>
              <a:t>Normen en Waarden:			Ron Tempel</a:t>
            </a:r>
          </a:p>
          <a:p>
            <a:r>
              <a:rPr lang="nl-NL" sz="2000" dirty="0"/>
              <a:t>Wedstrijdsecretaris:			Eric Groenendaal</a:t>
            </a:r>
          </a:p>
          <a:p>
            <a:r>
              <a:rPr lang="nl-NL" sz="2000" dirty="0"/>
              <a:t>Beheer Gebouwen en Terreinen:		Vacant</a:t>
            </a:r>
          </a:p>
          <a:p>
            <a:pPr marL="0" indent="0">
              <a:buNone/>
            </a:pPr>
            <a:endParaRPr lang="nl-NL" sz="2000" dirty="0"/>
          </a:p>
          <a:p>
            <a:pPr marL="0" indent="0">
              <a:buNone/>
            </a:pPr>
            <a:r>
              <a:rPr lang="nl-NL" sz="2000" dirty="0"/>
              <a:t>Daarnaast zijn er diverse commissies, zoals Sponsorcommissie, Activiteitencommissie, Kantinebeheer, Materiaalbeheer, Coördinator Scheidsrechters en Lid van Dienst, Beheer website en </a:t>
            </a:r>
            <a:r>
              <a:rPr lang="nl-NL" sz="2000" dirty="0" err="1"/>
              <a:t>social</a:t>
            </a:r>
            <a:r>
              <a:rPr lang="nl-NL" sz="2000" dirty="0"/>
              <a:t> media.</a:t>
            </a:r>
          </a:p>
        </p:txBody>
      </p:sp>
    </p:spTree>
    <p:extLst>
      <p:ext uri="{BB962C8B-B14F-4D97-AF65-F5344CB8AC3E}">
        <p14:creationId xmlns:p14="http://schemas.microsoft.com/office/powerpoint/2010/main" val="1390735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A46343-1538-4B07-94FF-4C6BE4655C25}"/>
              </a:ext>
            </a:extLst>
          </p:cNvPr>
          <p:cNvSpPr>
            <a:spLocks noGrp="1"/>
          </p:cNvSpPr>
          <p:nvPr>
            <p:ph type="title"/>
          </p:nvPr>
        </p:nvSpPr>
        <p:spPr/>
        <p:txBody>
          <a:bodyPr/>
          <a:lstStyle/>
          <a:p>
            <a:r>
              <a:rPr lang="nl-NL" dirty="0"/>
              <a:t>Missie</a:t>
            </a:r>
          </a:p>
        </p:txBody>
      </p:sp>
      <p:sp>
        <p:nvSpPr>
          <p:cNvPr id="3" name="Tijdelijke aanduiding voor inhoud 2">
            <a:extLst>
              <a:ext uri="{FF2B5EF4-FFF2-40B4-BE49-F238E27FC236}">
                <a16:creationId xmlns:a16="http://schemas.microsoft.com/office/drawing/2014/main" id="{C4A91CFC-15A0-463C-9FBA-3E0C48CE040A}"/>
              </a:ext>
            </a:extLst>
          </p:cNvPr>
          <p:cNvSpPr>
            <a:spLocks noGrp="1"/>
          </p:cNvSpPr>
          <p:nvPr>
            <p:ph idx="1"/>
          </p:nvPr>
        </p:nvSpPr>
        <p:spPr/>
        <p:txBody>
          <a:bodyPr/>
          <a:lstStyle/>
          <a:p>
            <a:r>
              <a:rPr lang="nl-NL" sz="2000" dirty="0"/>
              <a:t>Amateur voetbalvereniging voor iedereen die op zijn/haar niveau wil voetballen. </a:t>
            </a:r>
          </a:p>
          <a:p>
            <a:r>
              <a:rPr lang="nl-NL" sz="2000" dirty="0"/>
              <a:t>Iedereen die zich conformeert aan de normen en waarden is welkom. </a:t>
            </a:r>
          </a:p>
          <a:p>
            <a:r>
              <a:rPr lang="nl-NL" sz="2000" dirty="0"/>
              <a:t>Actief verenigingsleven met gedurende het seizoen diverse recreatieve activiteiten.</a:t>
            </a:r>
          </a:p>
          <a:p>
            <a:r>
              <a:rPr lang="nl-NL" sz="2000" dirty="0"/>
              <a:t>SVS is zich bewust van haar maatschappelijk verantwoordelijkheid en staat open voor alle sociale lagen van de bevolking</a:t>
            </a:r>
          </a:p>
          <a:p>
            <a:endParaRPr lang="nl-NL" b="1" dirty="0"/>
          </a:p>
        </p:txBody>
      </p:sp>
    </p:spTree>
    <p:extLst>
      <p:ext uri="{BB962C8B-B14F-4D97-AF65-F5344CB8AC3E}">
        <p14:creationId xmlns:p14="http://schemas.microsoft.com/office/powerpoint/2010/main" val="1792337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7046D4-935C-4D50-A04D-C2FE7A5C2718}"/>
              </a:ext>
            </a:extLst>
          </p:cNvPr>
          <p:cNvSpPr>
            <a:spLocks noGrp="1"/>
          </p:cNvSpPr>
          <p:nvPr>
            <p:ph type="title"/>
          </p:nvPr>
        </p:nvSpPr>
        <p:spPr/>
        <p:txBody>
          <a:bodyPr/>
          <a:lstStyle/>
          <a:p>
            <a:r>
              <a:rPr lang="nl-NL" dirty="0"/>
              <a:t>Visie</a:t>
            </a:r>
          </a:p>
        </p:txBody>
      </p:sp>
      <p:sp>
        <p:nvSpPr>
          <p:cNvPr id="3" name="Tijdelijke aanduiding voor inhoud 2">
            <a:extLst>
              <a:ext uri="{FF2B5EF4-FFF2-40B4-BE49-F238E27FC236}">
                <a16:creationId xmlns:a16="http://schemas.microsoft.com/office/drawing/2014/main" id="{7E62232E-F2E1-46B5-939F-3E3E651E41C7}"/>
              </a:ext>
            </a:extLst>
          </p:cNvPr>
          <p:cNvSpPr>
            <a:spLocks noGrp="1"/>
          </p:cNvSpPr>
          <p:nvPr>
            <p:ph idx="1"/>
          </p:nvPr>
        </p:nvSpPr>
        <p:spPr/>
        <p:txBody>
          <a:bodyPr>
            <a:normAutofit/>
          </a:bodyPr>
          <a:lstStyle/>
          <a:p>
            <a:r>
              <a:rPr lang="nl-NL" sz="2000" dirty="0"/>
              <a:t>Ruimte voor zowel prestatief als recreatief voetbal. </a:t>
            </a:r>
          </a:p>
          <a:p>
            <a:r>
              <a:rPr lang="nl-NL" sz="2000" dirty="0"/>
              <a:t>Bij de jeugd zijn er in iedere leeftijdscategorie een of meerdere prestatie elftallen.</a:t>
            </a:r>
          </a:p>
          <a:p>
            <a:r>
              <a:rPr lang="nl-NL" sz="2000" dirty="0"/>
              <a:t>Bij de herensenioren wordt de selectie gevormd door SVS 1, 2 en 3. </a:t>
            </a:r>
          </a:p>
          <a:p>
            <a:r>
              <a:rPr lang="nl-NL" sz="2000" dirty="0"/>
              <a:t>Eigen jeugdspelers opleiden zodat de seniorenselectie voornamelijk zal bestaan uit eigen opgeleide spelers</a:t>
            </a:r>
          </a:p>
          <a:p>
            <a:r>
              <a:rPr lang="nl-NL" sz="2000" dirty="0"/>
              <a:t>Vrouwen senioren voetbal is op dit moment voornamelijk recreatief, maar het doel is om binnen een aantal jaar weer een volwaardig dames selectie elftal te hebben.</a:t>
            </a:r>
          </a:p>
          <a:p>
            <a:r>
              <a:rPr lang="nl-NL" sz="2000" dirty="0"/>
              <a:t>SVS wordt gedragen door vrijwilligers. Niet alleen op voetbaltechnisch vlak maar vooral in ondersteunende functies. Zonder hen kan er geen voetbal gespeeld worden.</a:t>
            </a:r>
          </a:p>
        </p:txBody>
      </p:sp>
    </p:spTree>
    <p:extLst>
      <p:ext uri="{BB962C8B-B14F-4D97-AF65-F5344CB8AC3E}">
        <p14:creationId xmlns:p14="http://schemas.microsoft.com/office/powerpoint/2010/main" val="246226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01A598-A8C3-4619-9C2B-99D055AD4903}"/>
              </a:ext>
            </a:extLst>
          </p:cNvPr>
          <p:cNvSpPr>
            <a:spLocks noGrp="1"/>
          </p:cNvSpPr>
          <p:nvPr>
            <p:ph type="title"/>
          </p:nvPr>
        </p:nvSpPr>
        <p:spPr>
          <a:xfrm>
            <a:off x="838200" y="365125"/>
            <a:ext cx="10515600" cy="1325563"/>
          </a:xfrm>
        </p:spPr>
        <p:txBody>
          <a:bodyPr/>
          <a:lstStyle/>
          <a:p>
            <a:r>
              <a:rPr lang="nl-NL" dirty="0"/>
              <a:t>Heren senioren</a:t>
            </a:r>
          </a:p>
        </p:txBody>
      </p:sp>
      <p:sp>
        <p:nvSpPr>
          <p:cNvPr id="3" name="Tijdelijke aanduiding voor inhoud 2">
            <a:extLst>
              <a:ext uri="{FF2B5EF4-FFF2-40B4-BE49-F238E27FC236}">
                <a16:creationId xmlns:a16="http://schemas.microsoft.com/office/drawing/2014/main" id="{F6C3ED09-8F36-4CF7-AA3C-947078235824}"/>
              </a:ext>
            </a:extLst>
          </p:cNvPr>
          <p:cNvSpPr>
            <a:spLocks noGrp="1"/>
          </p:cNvSpPr>
          <p:nvPr>
            <p:ph idx="1"/>
          </p:nvPr>
        </p:nvSpPr>
        <p:spPr/>
        <p:txBody>
          <a:bodyPr>
            <a:normAutofit/>
          </a:bodyPr>
          <a:lstStyle/>
          <a:p>
            <a:r>
              <a:rPr lang="nl-NL" sz="2000" dirty="0"/>
              <a:t>De heren seniorenselectie bestaat uit SVS 1, 2 en 3. </a:t>
            </a:r>
          </a:p>
          <a:p>
            <a:r>
              <a:rPr lang="nl-NL" sz="2000" dirty="0"/>
              <a:t>Het doel is dat SVS 1 en 2 spelen in het </a:t>
            </a:r>
            <a:r>
              <a:rPr lang="nl-NL" sz="2000" dirty="0" err="1"/>
              <a:t>zgn</a:t>
            </a:r>
            <a:r>
              <a:rPr lang="nl-NL" sz="2000" dirty="0"/>
              <a:t> linker rijtje van de 2</a:t>
            </a:r>
            <a:r>
              <a:rPr lang="nl-NL" sz="2000" baseline="30000" dirty="0"/>
              <a:t>e</a:t>
            </a:r>
            <a:r>
              <a:rPr lang="nl-NL" sz="2000" dirty="0"/>
              <a:t> klasse waarbij de spelers voornamelijk door SVS zijn opgeleid.</a:t>
            </a:r>
          </a:p>
          <a:p>
            <a:r>
              <a:rPr lang="nl-NL" sz="2000" dirty="0"/>
              <a:t>SVS 3 is een opleidingselftal om de overstap van jeugd naar senioren zo goed mogelijk te laten verlopen.</a:t>
            </a:r>
          </a:p>
          <a:p>
            <a:r>
              <a:rPr lang="nl-NL" sz="2000" dirty="0"/>
              <a:t>We streven naar een maximaal aantal recreatieve elftallen, afhankelijk van de beschikbare velden en kleedkamers. Elk team moet minimaal 1x per week kunnen trainen, waarbij SVS ernaar streeft om voldoende trainingsmateriaal ter beschikking te stellen</a:t>
            </a:r>
          </a:p>
        </p:txBody>
      </p:sp>
    </p:spTree>
    <p:extLst>
      <p:ext uri="{BB962C8B-B14F-4D97-AF65-F5344CB8AC3E}">
        <p14:creationId xmlns:p14="http://schemas.microsoft.com/office/powerpoint/2010/main" val="136652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C19A10-506A-46DA-86E6-FD5948504089}"/>
              </a:ext>
            </a:extLst>
          </p:cNvPr>
          <p:cNvSpPr>
            <a:spLocks noGrp="1"/>
          </p:cNvSpPr>
          <p:nvPr>
            <p:ph type="title"/>
          </p:nvPr>
        </p:nvSpPr>
        <p:spPr/>
        <p:txBody>
          <a:bodyPr/>
          <a:lstStyle/>
          <a:p>
            <a:r>
              <a:rPr lang="nl-NL" dirty="0"/>
              <a:t>Dames senioren</a:t>
            </a:r>
          </a:p>
        </p:txBody>
      </p:sp>
      <p:sp>
        <p:nvSpPr>
          <p:cNvPr id="3" name="Tijdelijke aanduiding voor inhoud 2">
            <a:extLst>
              <a:ext uri="{FF2B5EF4-FFF2-40B4-BE49-F238E27FC236}">
                <a16:creationId xmlns:a16="http://schemas.microsoft.com/office/drawing/2014/main" id="{3FF880D6-7EF1-44C4-837B-B55473322C0E}"/>
              </a:ext>
            </a:extLst>
          </p:cNvPr>
          <p:cNvSpPr>
            <a:spLocks noGrp="1"/>
          </p:cNvSpPr>
          <p:nvPr>
            <p:ph idx="1"/>
          </p:nvPr>
        </p:nvSpPr>
        <p:spPr/>
        <p:txBody>
          <a:bodyPr>
            <a:normAutofit/>
          </a:bodyPr>
          <a:lstStyle/>
          <a:p>
            <a:r>
              <a:rPr lang="nl-NL" sz="2000" dirty="0"/>
              <a:t>Dit jaar spelen de dames senioren alleen recreatief voetbal (7 tegen 7 op vrijdagavond). Het doel is dat SVS in de toekomst weer minimaal 1 prestatie elftal heeft dat zo hoog mogelijk speelt met spelers die voornamelijk door SVS zijn opgeleid.</a:t>
            </a:r>
          </a:p>
          <a:p>
            <a:r>
              <a:rPr lang="nl-NL" sz="2000" dirty="0"/>
              <a:t>Daarnaast is het doel om meerdere recreatieteams te hebben</a:t>
            </a:r>
          </a:p>
        </p:txBody>
      </p:sp>
    </p:spTree>
    <p:extLst>
      <p:ext uri="{BB962C8B-B14F-4D97-AF65-F5344CB8AC3E}">
        <p14:creationId xmlns:p14="http://schemas.microsoft.com/office/powerpoint/2010/main" val="3863363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D2080C-9460-49CA-BD71-2A54AA33837F}"/>
              </a:ext>
            </a:extLst>
          </p:cNvPr>
          <p:cNvSpPr>
            <a:spLocks noGrp="1"/>
          </p:cNvSpPr>
          <p:nvPr>
            <p:ph type="title"/>
          </p:nvPr>
        </p:nvSpPr>
        <p:spPr/>
        <p:txBody>
          <a:bodyPr/>
          <a:lstStyle/>
          <a:p>
            <a:r>
              <a:rPr lang="nl-NL" dirty="0"/>
              <a:t>Jeugd</a:t>
            </a:r>
          </a:p>
        </p:txBody>
      </p:sp>
      <p:sp>
        <p:nvSpPr>
          <p:cNvPr id="3" name="Tijdelijke aanduiding voor inhoud 2">
            <a:extLst>
              <a:ext uri="{FF2B5EF4-FFF2-40B4-BE49-F238E27FC236}">
                <a16:creationId xmlns:a16="http://schemas.microsoft.com/office/drawing/2014/main" id="{2B5A7A87-D4C2-4E7A-AF9B-111D5C3D4BA1}"/>
              </a:ext>
            </a:extLst>
          </p:cNvPr>
          <p:cNvSpPr>
            <a:spLocks noGrp="1"/>
          </p:cNvSpPr>
          <p:nvPr>
            <p:ph idx="1"/>
          </p:nvPr>
        </p:nvSpPr>
        <p:spPr/>
        <p:txBody>
          <a:bodyPr>
            <a:normAutofit/>
          </a:bodyPr>
          <a:lstStyle/>
          <a:p>
            <a:r>
              <a:rPr lang="nl-NL" sz="2000" dirty="0"/>
              <a:t>Door de kwaliteitsgroei van de heren senioren selectie, is de aansluiting van de jeugd met senioren moeilijker geworden. Het doel is de kwaliteit van de jeugdteams te verbeteren in de komende jaren.</a:t>
            </a:r>
          </a:p>
          <a:p>
            <a:r>
              <a:rPr lang="nl-NL" sz="2000" dirty="0"/>
              <a:t>Het doel van het meisjesvoetbal is om hen op te leiden tot speelsters die in de toekomst weer een prestatie gericht elftal kunnen vormen bij de senioren</a:t>
            </a:r>
          </a:p>
          <a:p>
            <a:r>
              <a:rPr lang="nl-NL" sz="2000" dirty="0"/>
              <a:t>Ger Mulder is vanaf dit seizoen aangesteld als Hoofd Jeugd Opleidingen. Hij zal trainers begeleiden, talentvolle spelers scouten en trainingen/speelstijlen zoveel mogelijk standaardiseren  </a:t>
            </a:r>
          </a:p>
          <a:p>
            <a:r>
              <a:rPr lang="nl-NL" sz="2000" dirty="0"/>
              <a:t>Het doel is om alle jeugdselectie teams te laten spelen in de hoofdklasse.</a:t>
            </a:r>
          </a:p>
          <a:p>
            <a:r>
              <a:rPr lang="nl-NL" sz="2000" dirty="0"/>
              <a:t>Ook aan het recreatieve voetbal van de jeugd zal veel aandacht worden besteed. Het voetbalplezier staat daarbij voorop.</a:t>
            </a:r>
          </a:p>
          <a:p>
            <a:endParaRPr lang="nl-NL" dirty="0"/>
          </a:p>
        </p:txBody>
      </p:sp>
    </p:spTree>
    <p:extLst>
      <p:ext uri="{BB962C8B-B14F-4D97-AF65-F5344CB8AC3E}">
        <p14:creationId xmlns:p14="http://schemas.microsoft.com/office/powerpoint/2010/main" val="283810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81A5D3-20F0-41EC-9FAC-EE1E8B628570}"/>
              </a:ext>
            </a:extLst>
          </p:cNvPr>
          <p:cNvSpPr>
            <a:spLocks noGrp="1"/>
          </p:cNvSpPr>
          <p:nvPr>
            <p:ph type="title"/>
          </p:nvPr>
        </p:nvSpPr>
        <p:spPr/>
        <p:txBody>
          <a:bodyPr/>
          <a:lstStyle/>
          <a:p>
            <a:r>
              <a:rPr lang="nl-NL" dirty="0"/>
              <a:t>Gebouwen en Terreinen</a:t>
            </a:r>
          </a:p>
        </p:txBody>
      </p:sp>
      <p:sp>
        <p:nvSpPr>
          <p:cNvPr id="3" name="Tijdelijke aanduiding voor inhoud 2">
            <a:extLst>
              <a:ext uri="{FF2B5EF4-FFF2-40B4-BE49-F238E27FC236}">
                <a16:creationId xmlns:a16="http://schemas.microsoft.com/office/drawing/2014/main" id="{61500ABE-C8BC-49E8-BF7B-4F17CC2A9875}"/>
              </a:ext>
            </a:extLst>
          </p:cNvPr>
          <p:cNvSpPr>
            <a:spLocks noGrp="1"/>
          </p:cNvSpPr>
          <p:nvPr>
            <p:ph idx="1"/>
          </p:nvPr>
        </p:nvSpPr>
        <p:spPr/>
        <p:txBody>
          <a:bodyPr>
            <a:normAutofit/>
          </a:bodyPr>
          <a:lstStyle/>
          <a:p>
            <a:r>
              <a:rPr lang="nl-NL" sz="2000" dirty="0"/>
              <a:t>In 2019 is het aantal kleedkamers uitgebreid tot 16. Dit moet voor de komende jaren voldoende zijn.</a:t>
            </a:r>
          </a:p>
          <a:p>
            <a:r>
              <a:rPr lang="nl-NL" sz="2000" dirty="0"/>
              <a:t>SVS heeft de wens om van veld 3 een kunstgrasveld te maken.</a:t>
            </a:r>
          </a:p>
          <a:p>
            <a:r>
              <a:rPr lang="nl-NL" sz="2000" dirty="0"/>
              <a:t>Het terras zal worden vernieuwd. </a:t>
            </a:r>
          </a:p>
          <a:p>
            <a:r>
              <a:rPr lang="nl-NL" sz="2000" dirty="0"/>
              <a:t>Er wordt een unit geplaatst waar al het materiaal inclusief grasmaaier kan worden opgeborgen door de onderhoudsploeg</a:t>
            </a:r>
          </a:p>
          <a:p>
            <a:r>
              <a:rPr lang="nl-NL" sz="2000" dirty="0"/>
              <a:t>De wens voor een tribune blijft bestaan maar heeft nog geen hoge prioriteit</a:t>
            </a:r>
          </a:p>
          <a:p>
            <a:r>
              <a:rPr lang="nl-NL" sz="2000" dirty="0"/>
              <a:t>Het beheer en investeringen worden gedaan in nauwe samenwerking met Sportief Capelle</a:t>
            </a:r>
          </a:p>
        </p:txBody>
      </p:sp>
    </p:spTree>
    <p:extLst>
      <p:ext uri="{BB962C8B-B14F-4D97-AF65-F5344CB8AC3E}">
        <p14:creationId xmlns:p14="http://schemas.microsoft.com/office/powerpoint/2010/main" val="385240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750</TotalTime>
  <Words>1281</Words>
  <Application>Microsoft Office PowerPoint</Application>
  <PresentationFormat>Breedbeeld</PresentationFormat>
  <Paragraphs>111</Paragraphs>
  <Slides>18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Calibri</vt:lpstr>
      <vt:lpstr>Calibri Light</vt:lpstr>
      <vt:lpstr>Kantoorthema</vt:lpstr>
      <vt:lpstr>Beleidsplan 2019-2022</vt:lpstr>
      <vt:lpstr>Introductie </vt:lpstr>
      <vt:lpstr>Bestuur en Commissies</vt:lpstr>
      <vt:lpstr>Missie</vt:lpstr>
      <vt:lpstr>Visie</vt:lpstr>
      <vt:lpstr>Heren senioren</vt:lpstr>
      <vt:lpstr>Dames senioren</vt:lpstr>
      <vt:lpstr>Jeugd</vt:lpstr>
      <vt:lpstr>Gebouwen en Terreinen</vt:lpstr>
      <vt:lpstr>Financieel Beheer</vt:lpstr>
      <vt:lpstr>Communicatie</vt:lpstr>
      <vt:lpstr>Sponsoring</vt:lpstr>
      <vt:lpstr>Materiaal</vt:lpstr>
      <vt:lpstr>Activiteiten</vt:lpstr>
      <vt:lpstr>Normen en Waarden</vt:lpstr>
      <vt:lpstr>Vrijwilligers</vt:lpstr>
      <vt:lpstr>Vacatures</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Beleidsplan 2019-2022</dc:title>
  <dc:creator>Gebruiker</dc:creator>
  <cp:lastModifiedBy>Gebruiker</cp:lastModifiedBy>
  <cp:revision>40</cp:revision>
  <dcterms:created xsi:type="dcterms:W3CDTF">2019-08-13T07:56:47Z</dcterms:created>
  <dcterms:modified xsi:type="dcterms:W3CDTF">2019-09-09T12:38:22Z</dcterms:modified>
</cp:coreProperties>
</file>