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"/>
  </p:notesMasterIdLst>
  <p:sldIdLst>
    <p:sldId id="278" r:id="rId2"/>
    <p:sldId id="276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C329B-7BDB-4CB4-8135-7D5FED9ABEB5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62B06-5FBC-4741-8798-6641E50422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813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https://rinus.knvb.nl/infopage/informatie/het-team/kenmerken-per-leeftijdscategorie/wat-wil-en-kan-de-o10-o11-speler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08CFE6-7DDC-4391-8EFF-370AF76F7A58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163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9E16CA-AF22-B6C9-B244-F3D9120AF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74EBF8-AA91-87F0-B6FF-B7E0CB1B5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67AE88-6BEA-8FCE-CE5B-FE25CE12F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B12119-3568-CE83-0A31-22E2704B0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2E21D9-7ADB-0238-2FEE-82483A5DE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Uitslagen - Voetbalvereniging SSS '18">
            <a:extLst>
              <a:ext uri="{FF2B5EF4-FFF2-40B4-BE49-F238E27FC236}">
                <a16:creationId xmlns:a16="http://schemas.microsoft.com/office/drawing/2014/main" id="{3558953A-FF86-706D-F6B6-9FA57EF8CA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76" y="268449"/>
            <a:ext cx="985935" cy="87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973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4D2DBF-D65A-A2C3-C124-117892E20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A28801-8F09-FEA9-0111-82505C6B5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EA37D0-963C-8DE0-3E64-0E180FD93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9CB143-EEF9-3693-36B8-EFC0AD2E9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EA00B4-C33D-1D12-CB86-B03A26D4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2957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01250C5-FAD4-EA97-D295-595043738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6FE051-AA15-5ED7-AA69-0C6BFD06AF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4270E7-5F79-FE87-E812-374F77DE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A5B1D5-51F5-1B40-0766-E13DA170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B121CD-9FD3-5EC1-099E-6AC03D9E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652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8D46AB-01D4-483C-FF67-C04DF91D4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183BA0-B394-8701-5E38-1D3DF5F48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59FBC5-9935-1CAA-29F7-68BF1370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61B4AF-3210-93D5-2E1F-B3195E97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9D028F-6A08-DF7B-C16E-5A9241255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228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5972F9-8130-DB22-5551-318F5EDE7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6CFA19-8207-5136-EE90-CB5AE8167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275962-AFC9-E124-CE86-998DC6828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2924C3-7A83-0C1B-5AC2-0B83110EE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3289391-D607-648B-1D5A-2F590E060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16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09797F-5040-AD66-DBE5-1D1B54130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1676B2-A727-C851-0538-A5962F14D9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18D658-2939-3724-D01B-1F1DD56CF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B9B452-CED9-EFF5-5145-339B31F4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240BD6A-C7DD-1938-174B-A3CA42E6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243F0C-893D-C4C1-D6AA-6EF65A9C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281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E05FA-A55A-3B4F-2BBF-2CF0FF7CF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BD4488A-A94B-463B-0C42-BC357576F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FA4A1B2-FEE0-842B-F1AB-D9B20921D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D7C1805-9B50-299A-39BB-A2E1F1FD6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78E49AD-A445-A869-FB36-B1F09B9ED0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F5E70A5-1961-31FD-99A2-CCEE5621D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F40C478-515B-7DCE-D9A6-E906E38ED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399210E-C114-F3B7-EC95-825319C25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49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2D929-7769-3A30-9475-45E459DF6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3393FA8-10F7-D91C-B9D9-F44CA0257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D3C172-F1C7-6F1F-5539-477556B1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117AFC-D697-DDE0-65E3-8388E9D7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10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F8C3F5B-C4D4-2147-5D6E-674E3583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DDD65B-A814-E3DA-15A0-62C6288E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E137082-1561-1FA6-B1BE-959C2CD0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50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3B1BDE-71D7-55B4-D948-96BAA3B96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603F2A-159E-4BC6-3001-869C35F6C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B54F64-25C8-8A2A-AB56-DE5EEAD7D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0E3D5DE-873F-E275-EF95-A67750B1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B67F90-C07D-7BEE-87BA-264F52F8D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F61551-C826-3721-01D6-09D2A6198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3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8CE9A-036E-5A4B-0A65-36E991934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7A83BEF-5ACA-CFEA-5606-44A4817B02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34BC2D3-0341-FD4E-AEBB-532EABDC4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0F048E-570A-E9A3-5042-34F7F521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BBB15D3-08ED-6E8B-D519-CA15EFBB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F53CF81-C9AB-83C8-C6A7-E917614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3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5516AB8-4738-8E48-D9DE-3CFA1ED41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1B5529-083B-10D4-2695-1F150FD00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934678C-762C-108F-38BD-B50107EEC0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77DD5-7E92-4214-9807-B38A071F6019}" type="datetimeFigureOut">
              <a:rPr lang="nl-NL" smtClean="0"/>
              <a:t>9-12-2023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53A19C-8C70-3435-9CC0-B38369447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D54B28A-B0D3-0063-E757-4EBEA344D8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75E6B-EED4-4C50-B327-B7A5E4309411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 descr="Uitslagen - Voetbalvereniging SSS '18">
            <a:extLst>
              <a:ext uri="{FF2B5EF4-FFF2-40B4-BE49-F238E27FC236}">
                <a16:creationId xmlns:a16="http://schemas.microsoft.com/office/drawing/2014/main" id="{BA36328E-AE85-762D-D1FB-DF1EF04A0A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5476" y="268449"/>
            <a:ext cx="985935" cy="87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18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4132EC-A26E-82CA-C07A-E448C569F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Doelstellingen per leeftijdscategorie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350045A-00F0-332A-86A1-989CFF99F8A9}"/>
              </a:ext>
            </a:extLst>
          </p:cNvPr>
          <p:cNvGraphicFramePr>
            <a:graphicFrameLocks noGrp="1"/>
          </p:cNvGraphicFramePr>
          <p:nvPr/>
        </p:nvGraphicFramePr>
        <p:xfrm>
          <a:off x="970713" y="1358819"/>
          <a:ext cx="10030661" cy="5157792"/>
        </p:xfrm>
        <a:graphic>
          <a:graphicData uri="http://schemas.openxmlformats.org/drawingml/2006/table">
            <a:tbl>
              <a:tblPr/>
              <a:tblGrid>
                <a:gridCol w="534237">
                  <a:extLst>
                    <a:ext uri="{9D8B030D-6E8A-4147-A177-3AD203B41FA5}">
                      <a16:colId xmlns:a16="http://schemas.microsoft.com/office/drawing/2014/main" val="1140685647"/>
                    </a:ext>
                  </a:extLst>
                </a:gridCol>
                <a:gridCol w="2153718">
                  <a:extLst>
                    <a:ext uri="{9D8B030D-6E8A-4147-A177-3AD203B41FA5}">
                      <a16:colId xmlns:a16="http://schemas.microsoft.com/office/drawing/2014/main" val="443008848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1284824430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4021554501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3162752872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2373993225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451376764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3591325152"/>
                    </a:ext>
                  </a:extLst>
                </a:gridCol>
                <a:gridCol w="1048958">
                  <a:extLst>
                    <a:ext uri="{9D8B030D-6E8A-4147-A177-3AD203B41FA5}">
                      <a16:colId xmlns:a16="http://schemas.microsoft.com/office/drawing/2014/main" val="2940284120"/>
                    </a:ext>
                  </a:extLst>
                </a:gridCol>
              </a:tblGrid>
              <a:tr h="130829">
                <a:tc rowSpan="3" gridSpan="2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Aanvallen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942849"/>
                  </a:ext>
                </a:extLst>
              </a:tr>
              <a:tr h="130829"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--&gt; A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Opbouwen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822421"/>
                  </a:ext>
                </a:extLst>
              </a:tr>
              <a:tr h="556023">
                <a:tc gridSpan="2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Omschakelen van verdedigen naar aanvallen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positiespel in de opbouw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dieptespel in de opbouw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uitspelen van 1 tegen 1 situatie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creëren en benutten van kansen wanneer de achterlijn wordt gehaald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scoren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56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13204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198369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O8/O9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doelgericht te handelen met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69872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O10/O11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samen doelgericht te handelen met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62288"/>
                  </a:ext>
                </a:extLst>
              </a:tr>
              <a:tr h="240725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O12/O13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vanuit een basistaak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48560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O14/O15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afstemmen van basistaken binnen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288878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O16/O17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als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73753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O18/O19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presteren als een team in de competitie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4051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909293"/>
                  </a:ext>
                </a:extLst>
              </a:tr>
              <a:tr h="203467">
                <a:tc>
                  <a:txBody>
                    <a:bodyPr/>
                    <a:lstStyle/>
                    <a:p>
                      <a:pPr algn="l" fontAlgn="ctr"/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Verdedigen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63255"/>
                  </a:ext>
                </a:extLst>
              </a:tr>
              <a:tr h="221370"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--&gt; V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Voorkomen doelpunten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3580"/>
                  </a:ext>
                </a:extLst>
              </a:tr>
              <a:tr h="556023"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69" marR="5569" marT="556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Omschakelen van aanvallen naar verdedigen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storen en veroveren van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 verdedigen van het spel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verdedigen van 1 tegen 1 situatie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verdedigen wanneer de tegenpartij de achterlijn heeft gehaald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Het voorkomen van tegendoelpunten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0752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O6/O7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Ontdekken van lichaam en bal en daarmee gericht handelen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79959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O8/O9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doelgericht te handelen met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957556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O10/O11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samen doelgericht te handelen met de bal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927021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O12/O13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vanuit een basistaak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899137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O14/O15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afstemmen van basistaken binnen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101278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O16/O17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spelen als een team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82232"/>
                  </a:ext>
                </a:extLst>
              </a:tr>
              <a:tr h="222409">
                <a:tc>
                  <a:txBody>
                    <a:bodyPr/>
                    <a:lstStyle/>
                    <a:p>
                      <a:pPr algn="l" fontAlgn="ctr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O18/O19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Leren presteren als een team in de competitie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569" marR="5569" marT="55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5569" marR="5569" marT="55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62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29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1BF70B-4913-ED47-E6DF-B9361B22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 10/11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C46D1E-7ADD-747D-12D7-ABCEEB551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500" i="0" dirty="0">
                <a:solidFill>
                  <a:srgbClr val="333333"/>
                </a:solidFill>
                <a:effectLst/>
                <a:latin typeface="system-ui"/>
              </a:rPr>
              <a:t>Primaire doelstelling: </a:t>
            </a:r>
            <a:r>
              <a:rPr lang="nl-NL" sz="1500" i="0" u="sng" dirty="0">
                <a:solidFill>
                  <a:srgbClr val="333333"/>
                </a:solidFill>
                <a:effectLst/>
                <a:latin typeface="system-ui"/>
              </a:rPr>
              <a:t>D</a:t>
            </a:r>
            <a:r>
              <a:rPr lang="nl-NL" sz="1500" u="sng" dirty="0">
                <a:solidFill>
                  <a:srgbClr val="333333"/>
                </a:solidFill>
                <a:latin typeface="system-ui"/>
              </a:rPr>
              <a:t>oelgericht samenspelen</a:t>
            </a:r>
            <a:r>
              <a:rPr lang="nl-NL" sz="1500" dirty="0">
                <a:solidFill>
                  <a:srgbClr val="333333"/>
                </a:solidFill>
                <a:latin typeface="system-ui"/>
              </a:rPr>
              <a:t> </a:t>
            </a:r>
            <a:r>
              <a:rPr lang="nl-NL" sz="1200" i="1" dirty="0">
                <a:solidFill>
                  <a:srgbClr val="333333"/>
                </a:solidFill>
                <a:effectLst/>
                <a:latin typeface="system-ui"/>
              </a:rPr>
              <a:t>(+ </a:t>
            </a:r>
            <a:r>
              <a:rPr lang="nl-NL" sz="1200" i="1" dirty="0">
                <a:solidFill>
                  <a:srgbClr val="333333"/>
                </a:solidFill>
                <a:latin typeface="system-ui"/>
              </a:rPr>
              <a:t>D</a:t>
            </a:r>
            <a:r>
              <a:rPr lang="nl-NL" sz="1200" i="1" dirty="0">
                <a:solidFill>
                  <a:srgbClr val="333333"/>
                </a:solidFill>
                <a:effectLst/>
                <a:latin typeface="system-ui"/>
              </a:rPr>
              <a:t>oelgericht handelen met de bal O8/9 + Beheersen van de bal O7)</a:t>
            </a:r>
          </a:p>
          <a:p>
            <a:pPr marL="0" indent="0">
              <a:buNone/>
            </a:pPr>
            <a:endParaRPr lang="nl-NL" sz="1600" i="0" dirty="0">
              <a:solidFill>
                <a:srgbClr val="333333"/>
              </a:solidFill>
              <a:effectLst/>
              <a:latin typeface="system-ui"/>
            </a:endParaRPr>
          </a:p>
        </p:txBody>
      </p:sp>
      <p:graphicFrame>
        <p:nvGraphicFramePr>
          <p:cNvPr id="4" name="Tabel 5">
            <a:extLst>
              <a:ext uri="{FF2B5EF4-FFF2-40B4-BE49-F238E27FC236}">
                <a16:creationId xmlns:a16="http://schemas.microsoft.com/office/drawing/2014/main" id="{EE254ECC-3803-3CF1-90A3-4C9FBA457E73}"/>
              </a:ext>
            </a:extLst>
          </p:cNvPr>
          <p:cNvGraphicFramePr>
            <a:graphicFrameLocks noGrp="1"/>
          </p:cNvGraphicFramePr>
          <p:nvPr/>
        </p:nvGraphicFramePr>
        <p:xfrm>
          <a:off x="900000" y="2268000"/>
          <a:ext cx="10909042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4521">
                  <a:extLst>
                    <a:ext uri="{9D8B030D-6E8A-4147-A177-3AD203B41FA5}">
                      <a16:colId xmlns:a16="http://schemas.microsoft.com/office/drawing/2014/main" val="4028658513"/>
                    </a:ext>
                  </a:extLst>
                </a:gridCol>
                <a:gridCol w="5454521">
                  <a:extLst>
                    <a:ext uri="{9D8B030D-6E8A-4147-A177-3AD203B41FA5}">
                      <a16:colId xmlns:a16="http://schemas.microsoft.com/office/drawing/2014/main" val="585698894"/>
                    </a:ext>
                  </a:extLst>
                </a:gridCol>
              </a:tblGrid>
              <a:tr h="159102"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Kenmerken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chemeClr val="tx1"/>
                          </a:solidFill>
                          <a:latin typeface="system-ui"/>
                        </a:rPr>
                        <a:t>Training/begeleiding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411460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Is enthousiast, ongeduldig en heeft een grote speldrang 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Leer spelenderwijs, plezier in voetbal belangrijk uitgangspunt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902951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Richt zich meer en meer op samenwerken en is doelgericht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Voordelen van overspelen en samen scoren maar ook doelpunten voorkomen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644470"/>
                  </a:ext>
                </a:extLst>
              </a:tr>
              <a:tr h="2651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Hebben een grote verbeelding en krijgen graag aandacht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Stimuleer creativiteit, ook voor trainingsvormen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16317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Kunnen veel doen maar herkennen onvoldoende eigen fysieke grenzen 		</a:t>
                      </a:r>
                      <a:r>
                        <a:rPr lang="nl-NL" sz="1400" i="0" dirty="0">
                          <a:solidFill>
                            <a:schemeClr val="tx1"/>
                          </a:solidFill>
                          <a:effectLst/>
                          <a:latin typeface="system-ui"/>
                        </a:rPr>
                        <a:t>		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Houd rekening met overschatting (bijv. temperatuur), help kinderen bij het bepalen van eigen fysieke grenzen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672435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Door positieve feedback kun je ze veel zelfvertrouwen geven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Geef ruimte voor gevoel van succesvol handelen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539818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Eén plaatje zegt meer dan 1000 woorden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Doe het voor of laat het voordoen, spreek op ooghoogte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769963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Duidelijkheid, routine en structuur passen goed bij ze 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Verander niet te veel, veel herhalingen maar zorg voor uitdaging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879418"/>
                  </a:ext>
                </a:extLst>
              </a:tr>
              <a:tr h="26517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Heeft een sterk gevoel van rechtvaardigheid en prestatie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Ben eerlijk, consequent en duidelijk</a:t>
                      </a:r>
                      <a:endParaRPr lang="nl-NL" sz="1400" i="0" dirty="0">
                        <a:solidFill>
                          <a:schemeClr val="tx1"/>
                        </a:solidFill>
                        <a:effectLst/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040177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Kan zijn of haar mening al geven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Gebruik meningen voor vervolg oefeningen</a:t>
                      </a:r>
                      <a:endParaRPr lang="nl-NL" sz="1400" i="0" dirty="0">
                        <a:solidFill>
                          <a:schemeClr val="tx1"/>
                        </a:solidFill>
                        <a:effectLst/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663777"/>
                  </a:ext>
                </a:extLst>
              </a:tr>
              <a:tr h="15910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Jongens en meiden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>
                          <a:solidFill>
                            <a:srgbClr val="333333"/>
                          </a:solidFill>
                          <a:latin typeface="system-ui"/>
                        </a:rPr>
                        <a:t>Nauwelijks verschillen, zelfde manier van omgang</a:t>
                      </a:r>
                      <a:endParaRPr lang="nl-NL" sz="1400" dirty="0">
                        <a:solidFill>
                          <a:schemeClr val="tx1"/>
                        </a:solidFill>
                        <a:latin typeface="system-u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3431544"/>
                  </a:ext>
                </a:extLst>
              </a:tr>
            </a:tbl>
          </a:graphicData>
        </a:graphic>
      </p:graphicFrame>
      <p:sp>
        <p:nvSpPr>
          <p:cNvPr id="5" name="Tijdelijke aanduiding voor voettekst 5">
            <a:extLst>
              <a:ext uri="{FF2B5EF4-FFF2-40B4-BE49-F238E27FC236}">
                <a16:creationId xmlns:a16="http://schemas.microsoft.com/office/drawing/2014/main" id="{CE8C1BC7-F148-F597-BA74-C61CD2B4A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nl-NL" i="1" dirty="0"/>
              <a:t>Technisch begeleidingsdocument SSS’18 jeugd</a:t>
            </a:r>
          </a:p>
        </p:txBody>
      </p:sp>
    </p:spTree>
    <p:extLst>
      <p:ext uri="{BB962C8B-B14F-4D97-AF65-F5344CB8AC3E}">
        <p14:creationId xmlns:p14="http://schemas.microsoft.com/office/powerpoint/2010/main" val="59476479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558</Words>
  <Application>Microsoft Office PowerPoint</Application>
  <PresentationFormat>Breedbeeld</PresentationFormat>
  <Paragraphs>178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system-ui</vt:lpstr>
      <vt:lpstr>Wingdings</vt:lpstr>
      <vt:lpstr>Kantoorthema</vt:lpstr>
      <vt:lpstr>Doelstellingen per leeftijdscategorie</vt:lpstr>
      <vt:lpstr>Onder 10/11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Doelstellingen per leeftijdscategorie</dc:title>
  <dc:creator>Mark Verbeek</dc:creator>
  <cp:lastModifiedBy>Stan van Raaij</cp:lastModifiedBy>
  <cp:revision>4</cp:revision>
  <dcterms:created xsi:type="dcterms:W3CDTF">2023-11-08T06:34:07Z</dcterms:created>
  <dcterms:modified xsi:type="dcterms:W3CDTF">2023-12-09T11:17:05Z</dcterms:modified>
</cp:coreProperties>
</file>