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58" r:id="rId5"/>
    <p:sldId id="278" r:id="rId6"/>
    <p:sldId id="280" r:id="rId7"/>
    <p:sldId id="281" r:id="rId8"/>
    <p:sldId id="316" r:id="rId9"/>
    <p:sldId id="320" r:id="rId10"/>
    <p:sldId id="323" r:id="rId11"/>
    <p:sldId id="318" r:id="rId12"/>
    <p:sldId id="319" r:id="rId13"/>
    <p:sldId id="322" r:id="rId14"/>
    <p:sldId id="31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8" autoAdjust="0"/>
    <p:restoredTop sz="89143" autoAdjust="0"/>
  </p:normalViewPr>
  <p:slideViewPr>
    <p:cSldViewPr snapToGrid="0">
      <p:cViewPr varScale="1">
        <p:scale>
          <a:sx n="104" d="100"/>
          <a:sy n="10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D461-308E-45AF-B86D-3D4B70E58794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5EFF8-D1F6-4DA3-A77A-CA2763D362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82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EFF8-D1F6-4DA3-A77A-CA2763D3629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 maakt een keuze voor de lange termijn (op korte termijn een financieel risico).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EFF8-D1F6-4DA3-A77A-CA2763D3629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30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85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4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8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84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3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8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4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26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45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17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9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77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8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2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45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25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7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8B97-9A13-4664-95E4-03E36FBE7F93}" type="datetimeFigureOut">
              <a:rPr lang="nl-NL" smtClean="0"/>
              <a:t>13-4-2018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1113-85E4-4091-B9B9-0E3F48D11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3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8B97-9A13-4664-95E4-03E36FBE7F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13-4-2018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1113-85E4-4091-B9B9-0E3F48D116B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114550" y="670937"/>
            <a:ext cx="784587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3600" b="1" dirty="0" smtClean="0">
              <a:solidFill>
                <a:schemeClr val="bg1"/>
              </a:solidFill>
            </a:endParaRPr>
          </a:p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Welkom</a:t>
            </a:r>
          </a:p>
          <a:p>
            <a:pPr algn="ctr"/>
            <a:endParaRPr lang="nl-NL" sz="4000" dirty="0" smtClean="0">
              <a:solidFill>
                <a:schemeClr val="bg1"/>
              </a:solidFill>
            </a:endParaRPr>
          </a:p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Algemene Ledenvergadering RFC</a:t>
            </a:r>
          </a:p>
          <a:p>
            <a:pPr algn="ctr"/>
            <a:endParaRPr lang="nl-NL" sz="4000" dirty="0" smtClean="0">
              <a:solidFill>
                <a:schemeClr val="bg1"/>
              </a:solidFill>
            </a:endParaRPr>
          </a:p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13 april 2018</a:t>
            </a:r>
          </a:p>
          <a:p>
            <a:pPr algn="ctr"/>
            <a:endParaRPr lang="nl-NL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nl-NL" b="1" dirty="0" smtClean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  <a:p>
            <a:endParaRPr lang="nl-NL" sz="2400" b="1" dirty="0" smtClean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  <a:p>
            <a:endParaRPr lang="nl-NL" sz="2400" b="1" dirty="0" smtClean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87868" y="850392"/>
            <a:ext cx="10515600" cy="907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        7. Toelichting stemprocedure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80066" y="2425911"/>
            <a:ext cx="8383290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Wie mogen er stemmen?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Machtigingen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Stemprocedure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Kiescommissie 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855960" y="782676"/>
            <a:ext cx="9447507" cy="90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>
                <a:solidFill>
                  <a:schemeClr val="bg1"/>
                </a:solidFill>
              </a:rPr>
              <a:t>8</a:t>
            </a:r>
            <a:r>
              <a:rPr lang="nl-NL" sz="4800" dirty="0" smtClean="0">
                <a:solidFill>
                  <a:schemeClr val="bg1"/>
                </a:solidFill>
              </a:rPr>
              <a:t>. Rondvraag en afsluiting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367877" y="2567779"/>
            <a:ext cx="10148131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367877" y="2873494"/>
            <a:ext cx="9383487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 smtClean="0">
                <a:solidFill>
                  <a:schemeClr val="bg1"/>
                </a:solidFill>
              </a:rPr>
              <a:t>                               </a:t>
            </a:r>
          </a:p>
          <a:p>
            <a:pPr algn="l"/>
            <a:r>
              <a:rPr lang="nl-NL" b="1" dirty="0">
                <a:solidFill>
                  <a:schemeClr val="bg1"/>
                </a:solidFill>
              </a:rPr>
              <a:t>	</a:t>
            </a:r>
            <a:r>
              <a:rPr lang="nl-NL" b="1" dirty="0" smtClean="0">
                <a:solidFill>
                  <a:schemeClr val="bg1"/>
                </a:solidFill>
              </a:rPr>
              <a:t>	     Bedankt </a:t>
            </a:r>
            <a:r>
              <a:rPr lang="nl-NL" b="1" dirty="0">
                <a:solidFill>
                  <a:schemeClr val="bg1"/>
                </a:solidFill>
              </a:rPr>
              <a:t>voor jullie </a:t>
            </a:r>
            <a:r>
              <a:rPr lang="nl-NL" b="1" dirty="0" smtClean="0">
                <a:solidFill>
                  <a:schemeClr val="bg1"/>
                </a:solidFill>
              </a:rPr>
              <a:t>komst</a:t>
            </a:r>
            <a:br>
              <a:rPr lang="nl-NL" b="1" dirty="0" smtClean="0">
                <a:solidFill>
                  <a:schemeClr val="bg1"/>
                </a:solidFill>
              </a:rPr>
            </a:br>
            <a:endParaRPr lang="nl-NL" b="1" dirty="0" smtClean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37705" y="2477406"/>
            <a:ext cx="9383487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315~1.HER\AppData\Local\Temp\7zOC9739EA5\RFCLogo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68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38200" y="415461"/>
            <a:ext cx="10515600" cy="1064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bg1"/>
                </a:solidFill>
              </a:rPr>
              <a:t>Agenda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719937" y="1924121"/>
            <a:ext cx="7086707" cy="471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nl-NL" sz="2000" b="1" dirty="0">
                <a:solidFill>
                  <a:schemeClr val="bg1"/>
                </a:solidFill>
              </a:rPr>
              <a:t>	</a:t>
            </a:r>
            <a:r>
              <a:rPr lang="nl-NL" sz="1800" b="1" dirty="0">
                <a:solidFill>
                  <a:schemeClr val="bg1"/>
                </a:solidFill>
              </a:rPr>
              <a:t>Opening en </a:t>
            </a:r>
            <a:r>
              <a:rPr lang="nl-NL" sz="1800" b="1" dirty="0" smtClean="0">
                <a:solidFill>
                  <a:schemeClr val="bg1"/>
                </a:solidFill>
              </a:rPr>
              <a:t>mededelingen  </a:t>
            </a:r>
            <a:endParaRPr lang="nl-NL" sz="1800" b="1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</a:t>
            </a:r>
            <a:r>
              <a:rPr lang="nl-NL" sz="1800" b="1" dirty="0" smtClean="0">
                <a:solidFill>
                  <a:schemeClr val="bg1"/>
                </a:solidFill>
              </a:rPr>
              <a:t>Vaststellen </a:t>
            </a:r>
            <a:r>
              <a:rPr lang="nl-NL" sz="1800" b="1" dirty="0">
                <a:solidFill>
                  <a:schemeClr val="bg1"/>
                </a:solidFill>
              </a:rPr>
              <a:t>notulen van de vorige ALV</a:t>
            </a:r>
          </a:p>
          <a:p>
            <a:pPr marL="342900" indent="-342900" algn="l">
              <a:buAutoNum type="arabicPeriod"/>
            </a:pPr>
            <a:r>
              <a:rPr lang="nl-NL" sz="1800" b="1">
                <a:solidFill>
                  <a:schemeClr val="bg1"/>
                </a:solidFill>
              </a:rPr>
              <a:t>	</a:t>
            </a:r>
            <a:r>
              <a:rPr lang="nl-NL" sz="1800" b="1" smtClean="0">
                <a:solidFill>
                  <a:schemeClr val="bg1"/>
                </a:solidFill>
              </a:rPr>
              <a:t>Beleidsplan </a:t>
            </a:r>
            <a:r>
              <a:rPr lang="nl-NL" sz="1800" b="1" dirty="0" smtClean="0">
                <a:solidFill>
                  <a:schemeClr val="bg1"/>
                </a:solidFill>
              </a:rPr>
              <a:t>2018-2023</a:t>
            </a:r>
            <a:endParaRPr lang="nl-NL" sz="1800" b="1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</a:t>
            </a:r>
            <a:r>
              <a:rPr lang="nl-NL" sz="1800" b="1" dirty="0" smtClean="0">
                <a:solidFill>
                  <a:schemeClr val="bg1"/>
                </a:solidFill>
              </a:rPr>
              <a:t>Stand van zaken nieuwbouw </a:t>
            </a:r>
            <a:endParaRPr lang="nl-NL" sz="1800" b="1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</a:t>
            </a:r>
            <a:r>
              <a:rPr lang="nl-NL" sz="1800" b="1" dirty="0" smtClean="0">
                <a:solidFill>
                  <a:schemeClr val="bg1"/>
                </a:solidFill>
              </a:rPr>
              <a:t>Uitslag enquête januari 2018 </a:t>
            </a:r>
            <a:endParaRPr lang="nl-NL" sz="1800" b="1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</a:t>
            </a:r>
            <a:r>
              <a:rPr lang="nl-NL" sz="1800" b="1" dirty="0" smtClean="0">
                <a:solidFill>
                  <a:schemeClr val="bg1"/>
                </a:solidFill>
              </a:rPr>
              <a:t>Prestatievoetbal: voordelen zaterdag/zondag</a:t>
            </a:r>
            <a:endParaRPr lang="nl-NL" sz="1800" b="1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</a:t>
            </a:r>
            <a:r>
              <a:rPr lang="nl-NL" sz="1800" b="1" dirty="0" smtClean="0">
                <a:solidFill>
                  <a:schemeClr val="bg1"/>
                </a:solidFill>
              </a:rPr>
              <a:t>Toelichting stemprocedure</a:t>
            </a:r>
          </a:p>
          <a:p>
            <a:pPr marL="342900" indent="-342900" algn="l">
              <a:buAutoNum type="arabicPeriod"/>
            </a:pPr>
            <a:r>
              <a:rPr lang="nl-NL" sz="1800" b="1" dirty="0">
                <a:solidFill>
                  <a:schemeClr val="bg1"/>
                </a:solidFill>
              </a:rPr>
              <a:t>	Rondvraag</a:t>
            </a:r>
          </a:p>
          <a:p>
            <a:pPr marL="342900" indent="-342900" algn="l">
              <a:buAutoNum type="arabicPeriod"/>
            </a:pP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719937" y="472499"/>
            <a:ext cx="89511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1. Opening en mededelingen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404256" y="2412091"/>
            <a:ext cx="9383487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19937" y="1924121"/>
            <a:ext cx="7086707" cy="345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000" b="1" dirty="0">
              <a:solidFill>
                <a:schemeClr val="bg1"/>
              </a:solidFill>
            </a:endParaRPr>
          </a:p>
          <a:p>
            <a:pPr algn="l"/>
            <a:endParaRPr lang="nl-NL" sz="2000" b="1" dirty="0" smtClean="0">
              <a:solidFill>
                <a:schemeClr val="bg1"/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bg1"/>
                </a:solidFill>
              </a:rPr>
              <a:t>Tijdelijk benoeming bestuurslid sponsorzaken</a:t>
            </a:r>
            <a:r>
              <a:rPr lang="nl-NL" sz="1800" b="1" dirty="0" smtClean="0">
                <a:solidFill>
                  <a:schemeClr val="bg1"/>
                </a:solidFill>
              </a:rPr>
              <a:t>  </a:t>
            </a:r>
          </a:p>
          <a:p>
            <a:pPr algn="l"/>
            <a:endParaRPr lang="nl-NL" sz="1800" b="1" dirty="0">
              <a:solidFill>
                <a:schemeClr val="bg1"/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bg1"/>
                </a:solidFill>
              </a:rPr>
              <a:t>Vacante positie bestuurslid Accommodatie</a:t>
            </a:r>
            <a:r>
              <a:rPr lang="nl-NL" sz="1800" b="1" dirty="0">
                <a:solidFill>
                  <a:schemeClr val="bg1"/>
                </a:solidFill>
              </a:rPr>
              <a:t>	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884749" y="1155924"/>
            <a:ext cx="9633641" cy="8980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19200" dirty="0" smtClean="0">
              <a:solidFill>
                <a:schemeClr val="bg1"/>
              </a:solidFill>
            </a:endParaRPr>
          </a:p>
          <a:p>
            <a:pPr algn="l"/>
            <a:endParaRPr lang="nl-NL" sz="19200" dirty="0">
              <a:solidFill>
                <a:schemeClr val="bg1"/>
              </a:solidFill>
            </a:endParaRPr>
          </a:p>
          <a:p>
            <a:pPr algn="l"/>
            <a:r>
              <a:rPr lang="nl-NL" sz="19200" dirty="0" smtClean="0">
                <a:solidFill>
                  <a:schemeClr val="bg1"/>
                </a:solidFill>
              </a:rPr>
              <a:t>2. Vaststelling notulen vorige ALV</a:t>
            </a:r>
          </a:p>
          <a:p>
            <a:pPr algn="l"/>
            <a:endParaRPr lang="nl-NL" sz="4800" dirty="0" smtClean="0">
              <a:solidFill>
                <a:schemeClr val="bg1"/>
              </a:solidFill>
            </a:endParaRPr>
          </a:p>
          <a:p>
            <a:pPr algn="l"/>
            <a:endParaRPr lang="nl-NL" sz="4800" dirty="0" smtClean="0">
              <a:solidFill>
                <a:schemeClr val="bg1"/>
              </a:solidFill>
            </a:endParaRPr>
          </a:p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37705" y="2477406"/>
            <a:ext cx="9383487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87868" y="680676"/>
            <a:ext cx="10515600" cy="1083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       3. Beleidsplan 2018-2023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854023" y="2361903"/>
            <a:ext cx="8383290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19937" y="1924121"/>
            <a:ext cx="7086707" cy="345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nl-NL" sz="2000" b="1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Beschrijving van de vereniging (incl. organisatiestructuur)</a:t>
            </a:r>
          </a:p>
          <a:p>
            <a:pPr marL="342900" indent="-342900" algn="l">
              <a:buFontTx/>
              <a:buChar char="-"/>
            </a:pPr>
            <a:endParaRPr lang="nl-NL" sz="2000" b="1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Speerpunten voetbaltechnisch</a:t>
            </a:r>
          </a:p>
          <a:p>
            <a:pPr marL="342900" indent="-342900" algn="l">
              <a:buFontTx/>
              <a:buChar char="-"/>
            </a:pPr>
            <a:endParaRPr lang="nl-NL" sz="2000" b="1" dirty="0" smtClean="0">
              <a:solidFill>
                <a:schemeClr val="bg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Jeugd</a:t>
            </a:r>
          </a:p>
          <a:p>
            <a:pPr marL="800100" lvl="1" indent="-342900" algn="l"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seniorenselectie</a:t>
            </a:r>
          </a:p>
          <a:p>
            <a:pPr marL="342900" indent="-342900" algn="l">
              <a:buFontTx/>
              <a:buChar char="-"/>
            </a:pPr>
            <a:endParaRPr lang="nl-NL" sz="2000" b="1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Overige speerpunten</a:t>
            </a:r>
          </a:p>
          <a:p>
            <a:pPr algn="l"/>
            <a:endParaRPr lang="nl-NL" sz="1800" b="1" dirty="0" smtClean="0">
              <a:solidFill>
                <a:schemeClr val="bg1"/>
              </a:solidFill>
            </a:endParaRPr>
          </a:p>
          <a:p>
            <a:pPr algn="l"/>
            <a:r>
              <a:rPr lang="nl-NL" sz="1800" b="1" dirty="0">
                <a:solidFill>
                  <a:schemeClr val="bg1"/>
                </a:solidFill>
              </a:rPr>
              <a:t>	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692996" y="716179"/>
            <a:ext cx="9673843" cy="1083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>
                <a:solidFill>
                  <a:schemeClr val="bg1"/>
                </a:solidFill>
              </a:rPr>
              <a:t>4</a:t>
            </a:r>
            <a:r>
              <a:rPr lang="nl-NL" sz="4800" dirty="0" smtClean="0">
                <a:solidFill>
                  <a:schemeClr val="bg1"/>
                </a:solidFill>
              </a:rPr>
              <a:t>. Stand van zaken nieuwbouw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480650" y="3038559"/>
            <a:ext cx="8383290" cy="240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rfc2017.nl/Data/RFC/Modules/TekstPagina/Front/images/_specifiek/N_78/174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95" y="2164701"/>
            <a:ext cx="8486703" cy="36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738262" y="850392"/>
            <a:ext cx="9615535" cy="98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>
                <a:solidFill>
                  <a:prstClr val="white"/>
                </a:solidFill>
              </a:rPr>
              <a:t>5</a:t>
            </a:r>
            <a:r>
              <a:rPr lang="nl-NL" sz="4800" dirty="0" smtClean="0">
                <a:solidFill>
                  <a:prstClr val="white"/>
                </a:solidFill>
              </a:rPr>
              <a:t>. Uitslag enquête januari 2018 </a:t>
            </a:r>
            <a:endParaRPr lang="nl-NL" sz="4800" dirty="0">
              <a:solidFill>
                <a:prstClr val="white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098008" y="2397506"/>
            <a:ext cx="9383487" cy="366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i="1" dirty="0" smtClean="0">
                <a:solidFill>
                  <a:prstClr val="white"/>
                </a:solidFill>
              </a:rPr>
              <a:t>Totaal aantal respondenten: 327</a:t>
            </a:r>
          </a:p>
          <a:p>
            <a:pPr algn="l"/>
            <a:endParaRPr lang="nl-NL" b="1" dirty="0" smtClean="0">
              <a:solidFill>
                <a:prstClr val="white"/>
              </a:solidFill>
            </a:endParaRPr>
          </a:p>
          <a:p>
            <a:pPr algn="l"/>
            <a:r>
              <a:rPr lang="nl-NL" b="1" dirty="0" smtClean="0">
                <a:solidFill>
                  <a:prstClr val="white"/>
                </a:solidFill>
              </a:rPr>
              <a:t>Voorkeur zaterdag: 180 (55%)</a:t>
            </a:r>
          </a:p>
          <a:p>
            <a:pPr algn="l"/>
            <a:r>
              <a:rPr lang="nl-NL" b="1" dirty="0" smtClean="0">
                <a:solidFill>
                  <a:prstClr val="white"/>
                </a:solidFill>
              </a:rPr>
              <a:t>Voorkeur zondag : 147 (45%)	</a:t>
            </a:r>
          </a:p>
          <a:p>
            <a:pPr algn="l"/>
            <a:endParaRPr lang="nl-NL" b="1" dirty="0">
              <a:solidFill>
                <a:prstClr val="white"/>
              </a:solidFill>
            </a:endParaRPr>
          </a:p>
          <a:p>
            <a:pPr algn="l"/>
            <a:r>
              <a:rPr lang="nl-NL" b="1" dirty="0" smtClean="0">
                <a:solidFill>
                  <a:prstClr val="white"/>
                </a:solidFill>
              </a:rPr>
              <a:t>Senioren: geen verschil in voorkeur tussen zaterdag en zondag</a:t>
            </a:r>
          </a:p>
          <a:p>
            <a:pPr algn="l"/>
            <a:r>
              <a:rPr lang="nl-NL" b="1" dirty="0" smtClean="0">
                <a:solidFill>
                  <a:prstClr val="white"/>
                </a:solidFill>
              </a:rPr>
              <a:t>Jeugd en vrijwilligers: voorkeur zaterdag			</a:t>
            </a:r>
          </a:p>
        </p:txBody>
      </p:sp>
    </p:spTree>
    <p:extLst>
      <p:ext uri="{BB962C8B-B14F-4D97-AF65-F5344CB8AC3E}">
        <p14:creationId xmlns:p14="http://schemas.microsoft.com/office/powerpoint/2010/main" val="27615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87868" y="691190"/>
            <a:ext cx="10515600" cy="1083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 smtClean="0">
                <a:solidFill>
                  <a:prstClr val="white"/>
                </a:solidFill>
              </a:rPr>
              <a:t>       6. Prestatievoetbal: zaterdag/zondag                                           </a:t>
            </a:r>
            <a:endParaRPr lang="nl-NL" sz="4800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1825" y="248758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098008" y="2397506"/>
            <a:ext cx="9383487" cy="366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 smtClean="0">
                <a:solidFill>
                  <a:prstClr val="white"/>
                </a:solidFill>
              </a:rPr>
              <a:t>Waarom nu de beslissing?		</a:t>
            </a:r>
          </a:p>
        </p:txBody>
      </p:sp>
    </p:spTree>
    <p:extLst>
      <p:ext uri="{BB962C8B-B14F-4D97-AF65-F5344CB8AC3E}">
        <p14:creationId xmlns:p14="http://schemas.microsoft.com/office/powerpoint/2010/main" val="13889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" y="223072"/>
            <a:ext cx="1160017" cy="144895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87868" y="691190"/>
            <a:ext cx="10515600" cy="1083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       6. Prestatievoetbal: zaterdag/zondag                                           </a:t>
            </a:r>
            <a:endParaRPr lang="nl-NL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00056"/>
              </p:ext>
            </p:extLst>
          </p:nvPr>
        </p:nvGraphicFramePr>
        <p:xfrm>
          <a:off x="1483566" y="1940768"/>
          <a:ext cx="9731830" cy="4751492"/>
        </p:xfrm>
        <a:graphic>
          <a:graphicData uri="http://schemas.openxmlformats.org/drawingml/2006/table">
            <a:tbl>
              <a:tblPr firstRow="1" firstCol="1" bandRow="1"/>
              <a:tblGrid>
                <a:gridCol w="4865915"/>
                <a:gridCol w="4865915"/>
              </a:tblGrid>
              <a:tr h="32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Zaterdag</a:t>
                      </a:r>
                      <a:endParaRPr lang="nl-NL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Zondag</a:t>
                      </a:r>
                      <a:endParaRPr lang="nl-NL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Landelijke tendens naar zaterdag door verandering van vrijetijdsbesteding: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zaterdag vrije dag met verplichtingen,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zondag steeds meer familiedag (andere activiteiten)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Directe omgeving Raamsdonksveer meer “zondag” verenigingen.  Meer derby’s.</a:t>
                      </a: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Uniek </a:t>
                      </a:r>
                      <a:r>
                        <a:rPr lang="nl-NL" sz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sellingpoint</a:t>
                      </a: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. Er ontstaat een sterke concurrentiepositie naar omliggende verenigingen  binnen de gemeente en net daar buiten.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Meer belangstelling toeschouwers </a:t>
                      </a: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ambiance bij wedstrijden 1</a:t>
                      </a:r>
                      <a:r>
                        <a:rPr lang="nl-NL" sz="1200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elftal zondag. </a:t>
                      </a: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Minder belasting vrijwilligers (slechts 1 dag in het weekend). Voorkeur vrijwilligers is zaterdag (uitkomst enquête).</a:t>
                      </a: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Extra kantine-omzet (verdeeld over zaterdag en zondag)</a:t>
                      </a: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Binding tussen jeugd en senioren binnen RFC wordt groter bij voetballen op 1 dag. Jeugd is dit al gewend.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Spreiding wedstrijden</a:t>
                      </a:r>
                      <a:r>
                        <a:rPr lang="nl-NL" sz="1200" baseline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nl-NL" sz="1200" baseline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jeugd die voetbalt op </a:t>
                      </a: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zaterdag </a:t>
                      </a:r>
                      <a:r>
                        <a:rPr lang="nl-NL" sz="1200" baseline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kan </a:t>
                      </a:r>
                      <a:r>
                        <a:rPr lang="nl-NL" sz="1200" baseline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prestatie-elftall </a:t>
                      </a: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zelf zien voetballen </a:t>
                      </a:r>
                      <a:r>
                        <a:rPr lang="nl-NL" sz="1200" baseline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 </a:t>
                      </a:r>
                      <a:r>
                        <a:rPr lang="nl-NL" sz="1200" baseline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zondag. 2. Leidt </a:t>
                      </a: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 betere bezetting van de accommodatie (velden, kleedkamers)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Meer belangstelling voetballers voor (recreatie)voetbal op zaterdag.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Voorstel van </a:t>
                      </a:r>
                      <a:r>
                        <a:rPr lang="nl-NL" sz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fusiebegeleidingscommissie</a:t>
                      </a:r>
                      <a:r>
                        <a:rPr lang="nl-NL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1825" y="248758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294</Words>
  <Application>Microsoft Office PowerPoint</Application>
  <PresentationFormat>Aangepast</PresentationFormat>
  <Paragraphs>82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Kantoorthema</vt:lpstr>
      <vt:lpstr>2_Kantoorthema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Omroep Brabant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Fabian Eijkhout</dc:creator>
  <cp:lastModifiedBy>Herwijnen van, GA (Gerben)</cp:lastModifiedBy>
  <cp:revision>185</cp:revision>
  <dcterms:created xsi:type="dcterms:W3CDTF">2017-06-23T07:59:41Z</dcterms:created>
  <dcterms:modified xsi:type="dcterms:W3CDTF">2018-04-13T17:06:44Z</dcterms:modified>
</cp:coreProperties>
</file>