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handoutMasterIdLst>
    <p:handoutMasterId r:id="rId16"/>
  </p:handoutMasterIdLst>
  <p:sldIdLst>
    <p:sldId id="314" r:id="rId5"/>
    <p:sldId id="324" r:id="rId6"/>
    <p:sldId id="316" r:id="rId7"/>
    <p:sldId id="317" r:id="rId8"/>
    <p:sldId id="323" r:id="rId9"/>
    <p:sldId id="328" r:id="rId10"/>
    <p:sldId id="330" r:id="rId11"/>
    <p:sldId id="319" r:id="rId12"/>
    <p:sldId id="331" r:id="rId13"/>
    <p:sldId id="321" r:id="rId14"/>
  </p:sldIdLst>
  <p:sldSz cx="9144000" cy="6858000" type="screen4x3"/>
  <p:notesSz cx="6797675" cy="9926638"/>
  <p:defaultTextStyle>
    <a:defPPr>
      <a:defRPr lang="nl-NL"/>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egerink, H.A.H. (Huub)" initials="H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A0AFF"/>
    <a:srgbClr val="FF6600"/>
    <a:srgbClr val="FFFF00"/>
    <a:srgbClr val="000066"/>
    <a:srgbClr val="4E4E98"/>
    <a:srgbClr val="FFA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7427" autoAdjust="0"/>
  </p:normalViewPr>
  <p:slideViewPr>
    <p:cSldViewPr>
      <p:cViewPr>
        <p:scale>
          <a:sx n="89" d="100"/>
          <a:sy n="89" d="100"/>
        </p:scale>
        <p:origin x="-58" y="1032"/>
      </p:cViewPr>
      <p:guideLst>
        <p:guide orient="horz" pos="2161"/>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68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pPr>
              <a:defRPr/>
            </a:pPr>
            <a:endParaRPr lang="nl-NL" dirty="0"/>
          </a:p>
        </p:txBody>
      </p:sp>
      <p:sp>
        <p:nvSpPr>
          <p:cNvPr id="3" name="Tijdelijke aanduiding voo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pPr>
              <a:defRPr/>
            </a:pPr>
            <a:fld id="{802FCF7A-FB1E-43B9-BCD5-EADE41275E29}" type="datetimeFigureOut">
              <a:rPr lang="nl-NL"/>
              <a:pPr>
                <a:defRPr/>
              </a:pPr>
              <a:t>17-4-2014</a:t>
            </a:fld>
            <a:endParaRPr lang="nl-NL" dirty="0"/>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pPr>
              <a:defRPr/>
            </a:pPr>
            <a:endParaRPr lang="nl-NL" dirty="0"/>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pPr>
              <a:defRPr/>
            </a:pPr>
            <a:fld id="{39A4FA5A-9575-40BB-B206-E1376BEE1744}" type="slidenum">
              <a:rPr lang="nl-NL"/>
              <a:pPr>
                <a:defRPr/>
              </a:pPr>
              <a:t>‹nr.›</a:t>
            </a:fld>
            <a:endParaRPr lang="nl-NL" dirty="0"/>
          </a:p>
        </p:txBody>
      </p:sp>
    </p:spTree>
    <p:extLst>
      <p:ext uri="{BB962C8B-B14F-4D97-AF65-F5344CB8AC3E}">
        <p14:creationId xmlns:p14="http://schemas.microsoft.com/office/powerpoint/2010/main" val="506242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defTabSz="913690" fontAlgn="auto">
              <a:spcBef>
                <a:spcPts val="0"/>
              </a:spcBef>
              <a:spcAft>
                <a:spcPts val="0"/>
              </a:spcAft>
              <a:defRPr sz="1200">
                <a:latin typeface="+mn-lt"/>
              </a:defRPr>
            </a:lvl1pPr>
          </a:lstStyle>
          <a:p>
            <a:pPr>
              <a:defRPr/>
            </a:pPr>
            <a:endParaRPr lang="nl-NL" dirty="0"/>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defTabSz="913690" fontAlgn="auto">
              <a:spcBef>
                <a:spcPts val="0"/>
              </a:spcBef>
              <a:spcAft>
                <a:spcPts val="0"/>
              </a:spcAft>
              <a:defRPr sz="1200">
                <a:latin typeface="+mn-lt"/>
              </a:defRPr>
            </a:lvl1pPr>
          </a:lstStyle>
          <a:p>
            <a:pPr>
              <a:defRPr/>
            </a:pPr>
            <a:fld id="{BA8F8A4E-DF80-47B9-82A7-F82C92171717}" type="datetimeFigureOut">
              <a:rPr lang="nl-NL"/>
              <a:pPr>
                <a:defRPr/>
              </a:pPr>
              <a:t>17-4-2014</a:t>
            </a:fld>
            <a:endParaRPr lang="nl-NL" dirty="0"/>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nl-NL" noProof="0" dirty="0"/>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endParaRPr lang="nl-NL" noProof="0"/>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defTabSz="913690" fontAlgn="auto">
              <a:spcBef>
                <a:spcPts val="0"/>
              </a:spcBef>
              <a:spcAft>
                <a:spcPts val="0"/>
              </a:spcAft>
              <a:defRPr sz="1200">
                <a:latin typeface="+mn-lt"/>
              </a:defRPr>
            </a:lvl1pPr>
          </a:lstStyle>
          <a:p>
            <a:pPr>
              <a:defRPr/>
            </a:pPr>
            <a:endParaRPr lang="nl-NL" dirty="0"/>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defTabSz="913690" fontAlgn="auto">
              <a:spcBef>
                <a:spcPts val="0"/>
              </a:spcBef>
              <a:spcAft>
                <a:spcPts val="0"/>
              </a:spcAft>
              <a:defRPr sz="1200">
                <a:latin typeface="+mn-lt"/>
              </a:defRPr>
            </a:lvl1pPr>
          </a:lstStyle>
          <a:p>
            <a:pPr>
              <a:defRPr/>
            </a:pPr>
            <a:fld id="{4A1F7D45-2905-4CB6-B6B9-F2ECEF76E348}" type="slidenum">
              <a:rPr lang="nl-NL"/>
              <a:pPr>
                <a:defRPr/>
              </a:pPr>
              <a:t>‹nr.›</a:t>
            </a:fld>
            <a:endParaRPr lang="nl-NL" dirty="0"/>
          </a:p>
        </p:txBody>
      </p:sp>
    </p:spTree>
    <p:extLst>
      <p:ext uri="{BB962C8B-B14F-4D97-AF65-F5344CB8AC3E}">
        <p14:creationId xmlns:p14="http://schemas.microsoft.com/office/powerpoint/2010/main" val="3845732262"/>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4231" algn="l" defTabSz="913690" rtl="0" eaLnBrk="1" latinLnBrk="0" hangingPunct="1">
      <a:defRPr sz="1200" kern="1200">
        <a:solidFill>
          <a:schemeClr val="tx1"/>
        </a:solidFill>
        <a:latin typeface="+mn-lt"/>
        <a:ea typeface="+mn-ea"/>
        <a:cs typeface="+mn-cs"/>
      </a:defRPr>
    </a:lvl6pPr>
    <a:lvl7pPr marL="2741072" algn="l" defTabSz="913690" rtl="0" eaLnBrk="1" latinLnBrk="0" hangingPunct="1">
      <a:defRPr sz="1200" kern="1200">
        <a:solidFill>
          <a:schemeClr val="tx1"/>
        </a:solidFill>
        <a:latin typeface="+mn-lt"/>
        <a:ea typeface="+mn-ea"/>
        <a:cs typeface="+mn-cs"/>
      </a:defRPr>
    </a:lvl7pPr>
    <a:lvl8pPr marL="3197924" algn="l" defTabSz="913690" rtl="0" eaLnBrk="1" latinLnBrk="0" hangingPunct="1">
      <a:defRPr sz="1200" kern="1200">
        <a:solidFill>
          <a:schemeClr val="tx1"/>
        </a:solidFill>
        <a:latin typeface="+mn-lt"/>
        <a:ea typeface="+mn-ea"/>
        <a:cs typeface="+mn-cs"/>
      </a:defRPr>
    </a:lvl8pPr>
    <a:lvl9pPr marL="3654771" algn="l" defTabSz="91369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A1F7D45-2905-4CB6-B6B9-F2ECEF76E348}" type="slidenum">
              <a:rPr lang="nl-NL" smtClean="0"/>
              <a:pPr>
                <a:defRPr/>
              </a:pPr>
              <a:t>1</a:t>
            </a:fld>
            <a:endParaRPr lang="nl-NL" dirty="0"/>
          </a:p>
        </p:txBody>
      </p:sp>
    </p:spTree>
    <p:extLst>
      <p:ext uri="{BB962C8B-B14F-4D97-AF65-F5344CB8AC3E}">
        <p14:creationId xmlns:p14="http://schemas.microsoft.com/office/powerpoint/2010/main" val="24627894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smtClean="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10</a:t>
            </a:fld>
            <a:endParaRPr lang="nl-NL" dirty="0"/>
          </a:p>
        </p:txBody>
      </p:sp>
    </p:spTree>
    <p:extLst>
      <p:ext uri="{BB962C8B-B14F-4D97-AF65-F5344CB8AC3E}">
        <p14:creationId xmlns:p14="http://schemas.microsoft.com/office/powerpoint/2010/main" val="240238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 typeface="Arial" panose="020B0604020202020204" pitchFamily="34" charset="0"/>
              <a:buNone/>
            </a:pPr>
            <a:endParaRPr lang="nl-NL" b="0" baseline="0" dirty="0" smtClean="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2</a:t>
            </a:fld>
            <a:endParaRPr lang="nl-NL"/>
          </a:p>
        </p:txBody>
      </p:sp>
    </p:spTree>
    <p:extLst>
      <p:ext uri="{BB962C8B-B14F-4D97-AF65-F5344CB8AC3E}">
        <p14:creationId xmlns:p14="http://schemas.microsoft.com/office/powerpoint/2010/main" val="1828238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 typeface="Arial" panose="020B0604020202020204" pitchFamily="34" charset="0"/>
              <a:buChar char="•"/>
            </a:pPr>
            <a:endParaRPr lang="nl-NL" baseline="0" dirty="0" smtClean="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3</a:t>
            </a:fld>
            <a:endParaRPr lang="nl-NL"/>
          </a:p>
        </p:txBody>
      </p:sp>
    </p:spTree>
    <p:extLst>
      <p:ext uri="{BB962C8B-B14F-4D97-AF65-F5344CB8AC3E}">
        <p14:creationId xmlns:p14="http://schemas.microsoft.com/office/powerpoint/2010/main" val="2204594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marR="0" indent="-171450" algn="l" defTabSz="912813" rtl="0" eaLnBrk="0" fontAlgn="base" latinLnBrk="0" hangingPunct="0">
              <a:lnSpc>
                <a:spcPct val="100000"/>
              </a:lnSpc>
              <a:spcBef>
                <a:spcPct val="30000"/>
              </a:spcBef>
              <a:spcAft>
                <a:spcPct val="0"/>
              </a:spcAft>
              <a:buClrTx/>
              <a:buSzTx/>
              <a:buFontTx/>
              <a:buChar char="-"/>
              <a:tabLst/>
              <a:defRPr/>
            </a:pPr>
            <a:endParaRPr lang="nl-NL" b="1" baseline="0" dirty="0" smtClean="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4</a:t>
            </a:fld>
            <a:endParaRPr lang="nl-NL"/>
          </a:p>
        </p:txBody>
      </p:sp>
    </p:spTree>
    <p:extLst>
      <p:ext uri="{BB962C8B-B14F-4D97-AF65-F5344CB8AC3E}">
        <p14:creationId xmlns:p14="http://schemas.microsoft.com/office/powerpoint/2010/main" val="3044215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Tx/>
              <a:buNone/>
            </a:pPr>
            <a:endParaRPr lang="nl-NL" dirty="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5</a:t>
            </a:fld>
            <a:endParaRPr lang="nl-NL"/>
          </a:p>
        </p:txBody>
      </p:sp>
    </p:spTree>
    <p:extLst>
      <p:ext uri="{BB962C8B-B14F-4D97-AF65-F5344CB8AC3E}">
        <p14:creationId xmlns:p14="http://schemas.microsoft.com/office/powerpoint/2010/main" val="1466804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 typeface="Arial" panose="020B0604020202020204" pitchFamily="34" charset="0"/>
              <a:buNone/>
            </a:pPr>
            <a:endParaRPr lang="nl-NL" b="1" i="1" dirty="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6</a:t>
            </a:fld>
            <a:endParaRPr lang="nl-NL"/>
          </a:p>
        </p:txBody>
      </p:sp>
    </p:spTree>
    <p:extLst>
      <p:ext uri="{BB962C8B-B14F-4D97-AF65-F5344CB8AC3E}">
        <p14:creationId xmlns:p14="http://schemas.microsoft.com/office/powerpoint/2010/main" val="1342835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7</a:t>
            </a:fld>
            <a:endParaRPr lang="nl-NL" dirty="0"/>
          </a:p>
        </p:txBody>
      </p:sp>
    </p:spTree>
    <p:extLst>
      <p:ext uri="{BB962C8B-B14F-4D97-AF65-F5344CB8AC3E}">
        <p14:creationId xmlns:p14="http://schemas.microsoft.com/office/powerpoint/2010/main" val="320627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8</a:t>
            </a:fld>
            <a:endParaRPr lang="nl-NL" dirty="0"/>
          </a:p>
        </p:txBody>
      </p:sp>
    </p:spTree>
    <p:extLst>
      <p:ext uri="{BB962C8B-B14F-4D97-AF65-F5344CB8AC3E}">
        <p14:creationId xmlns:p14="http://schemas.microsoft.com/office/powerpoint/2010/main" val="2716383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4A1F7D45-2905-4CB6-B6B9-F2ECEF76E348}" type="slidenum">
              <a:rPr lang="nl-NL" smtClean="0"/>
              <a:pPr>
                <a:defRPr/>
              </a:pPr>
              <a:t>9</a:t>
            </a:fld>
            <a:endParaRPr lang="nl-NL" dirty="0"/>
          </a:p>
        </p:txBody>
      </p:sp>
    </p:spTree>
    <p:extLst>
      <p:ext uri="{BB962C8B-B14F-4D97-AF65-F5344CB8AC3E}">
        <p14:creationId xmlns:p14="http://schemas.microsoft.com/office/powerpoint/2010/main" val="2716383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555" name="Rectangle 3"/>
          <p:cNvSpPr>
            <a:spLocks noGrp="1" noChangeArrowheads="1"/>
          </p:cNvSpPr>
          <p:nvPr>
            <p:ph type="ctrTitle"/>
          </p:nvPr>
        </p:nvSpPr>
        <p:spPr>
          <a:xfrm>
            <a:off x="541820" y="545903"/>
            <a:ext cx="7587066" cy="1469002"/>
          </a:xfrm>
        </p:spPr>
        <p:txBody>
          <a:bodyPr/>
          <a:lstStyle>
            <a:lvl1pPr>
              <a:defRPr/>
            </a:lvl1pPr>
          </a:lstStyle>
          <a:p>
            <a:r>
              <a:rPr lang="en-GB"/>
              <a:t>Click to edit Master title style</a:t>
            </a:r>
          </a:p>
        </p:txBody>
      </p:sp>
      <p:sp>
        <p:nvSpPr>
          <p:cNvPr id="23556" name="Rectangle 4"/>
          <p:cNvSpPr>
            <a:spLocks noGrp="1" noChangeArrowheads="1"/>
          </p:cNvSpPr>
          <p:nvPr>
            <p:ph type="subTitle" idx="1"/>
          </p:nvPr>
        </p:nvSpPr>
        <p:spPr>
          <a:xfrm>
            <a:off x="541820" y="2279103"/>
            <a:ext cx="7587066" cy="1752300"/>
          </a:xfrm>
        </p:spPr>
        <p:txBody>
          <a:bodyPr tIns="0"/>
          <a:lstStyle>
            <a:lvl1pPr>
              <a:defRPr/>
            </a:lvl1pPr>
          </a:lstStyle>
          <a:p>
            <a:r>
              <a:rPr lang="en-GB"/>
              <a:t>Click to edit Master subtitle style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26C9A5F6-7CE8-4A4C-AB84-0ADCCD8DE9D2}" type="datetime1">
              <a:rPr lang="en-GB" smtClean="0"/>
              <a:t>17/04/2014</a:t>
            </a:fld>
            <a:r>
              <a:rPr lang="en-GB" dirty="0" smtClean="0"/>
              <a:t>&lt;Datum</a:t>
            </a:r>
            <a:r>
              <a:rPr lang="en-GB" dirty="0"/>
              <a:t>&gt;</a:t>
            </a:r>
          </a:p>
        </p:txBody>
      </p:sp>
      <p:sp>
        <p:nvSpPr>
          <p:cNvPr id="5"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06B9888-F303-4E8F-A133-F3FADD172C5B}"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32518" y="545903"/>
            <a:ext cx="1896368" cy="4936996"/>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41827" y="545903"/>
            <a:ext cx="5537714" cy="49369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F724F294-9007-4BB0-B4D6-0157BE7BF4B9}" type="datetime1">
              <a:rPr lang="en-GB" smtClean="0"/>
              <a:t>17/04/2014</a:t>
            </a:fld>
            <a:r>
              <a:rPr lang="en-GB" dirty="0" smtClean="0"/>
              <a:t>&lt;Datum</a:t>
            </a:r>
            <a:r>
              <a:rPr lang="en-GB" dirty="0"/>
              <a:t>&gt;</a:t>
            </a:r>
          </a:p>
        </p:txBody>
      </p:sp>
      <p:sp>
        <p:nvSpPr>
          <p:cNvPr id="5"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7B80C91B-48D0-4034-8B75-B08565D69623}"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1820" y="545903"/>
            <a:ext cx="7587066" cy="101063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541819" y="1817553"/>
            <a:ext cx="3716244" cy="366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11048" y="1817553"/>
            <a:ext cx="3717838" cy="366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6C87664A-1E5F-4BF4-8B31-DCA405D283F5}" type="datetime1">
              <a:rPr lang="en-GB" smtClean="0"/>
              <a:t>17/04/2014</a:t>
            </a:fld>
            <a:r>
              <a:rPr lang="en-GB" dirty="0" smtClean="0"/>
              <a:t>&lt;Datum</a:t>
            </a:r>
            <a:r>
              <a:rPr lang="en-GB" dirty="0"/>
              <a:t>&gt;</a:t>
            </a:r>
          </a:p>
        </p:txBody>
      </p:sp>
      <p:sp>
        <p:nvSpPr>
          <p:cNvPr id="6"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B22B237C-DD8F-478F-A7B6-785C6EC241EE}"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541820" y="545903"/>
            <a:ext cx="7587066" cy="101063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541820" y="1817560"/>
            <a:ext cx="7587066" cy="1755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1820" y="3725825"/>
            <a:ext cx="7587066" cy="1757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6DA76C2F-C3EA-46E1-806B-9DF72B391985}" type="datetime1">
              <a:rPr lang="en-GB" smtClean="0"/>
              <a:t>17/04/2014</a:t>
            </a:fld>
            <a:r>
              <a:rPr lang="en-GB" dirty="0" smtClean="0"/>
              <a:t>&lt;Datum</a:t>
            </a:r>
            <a:r>
              <a:rPr lang="en-GB" dirty="0"/>
              <a:t>&gt;</a:t>
            </a:r>
          </a:p>
        </p:txBody>
      </p:sp>
      <p:sp>
        <p:nvSpPr>
          <p:cNvPr id="6"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8B17BBF-E3A1-491D-A979-1E5CEA1C459D}"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541820" y="545903"/>
            <a:ext cx="7587066" cy="1010635"/>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541819" y="1817560"/>
            <a:ext cx="3716244" cy="1755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411048" y="1817560"/>
            <a:ext cx="3717838" cy="1755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41819" y="3725825"/>
            <a:ext cx="3716244" cy="1757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411048" y="3725825"/>
            <a:ext cx="3717838" cy="1757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5AD742A5-1340-4A7C-9A94-D64FE390A7A2}" type="datetime1">
              <a:rPr lang="en-GB" smtClean="0"/>
              <a:t>17/04/2014</a:t>
            </a:fld>
            <a:r>
              <a:rPr lang="en-GB" dirty="0" smtClean="0"/>
              <a:t>&lt;Datum</a:t>
            </a:r>
            <a:r>
              <a:rPr lang="en-GB" dirty="0"/>
              <a:t>&gt;</a:t>
            </a:r>
          </a:p>
        </p:txBody>
      </p:sp>
      <p:sp>
        <p:nvSpPr>
          <p:cNvPr id="8"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D48B243E-80A3-47C6-A3AE-BD40AD069A25}"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AE120826-C163-4A8E-9AF2-DD4B06C0BEB0}" type="datetime1">
              <a:rPr lang="en-GB" smtClean="0"/>
              <a:t>17/04/2014</a:t>
            </a:fld>
            <a:r>
              <a:rPr lang="en-GB" dirty="0" smtClean="0"/>
              <a:t>&lt;Datum</a:t>
            </a:r>
            <a:r>
              <a:rPr lang="en-GB" dirty="0"/>
              <a:t>&gt;</a:t>
            </a:r>
          </a:p>
        </p:txBody>
      </p:sp>
      <p:sp>
        <p:nvSpPr>
          <p:cNvPr id="5"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6AFA7DA8-B1B7-46D0-8022-608A71E34E04}"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895" y="4407009"/>
            <a:ext cx="7773516" cy="1362369"/>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1895" y="2906183"/>
            <a:ext cx="7773516" cy="1500834"/>
          </a:xfrm>
        </p:spPr>
        <p:txBody>
          <a:bodyPr anchor="b"/>
          <a:lstStyle>
            <a:lvl1pPr marL="0" indent="0">
              <a:buNone/>
              <a:defRPr sz="2000"/>
            </a:lvl1pPr>
            <a:lvl2pPr marL="458308" indent="0">
              <a:buNone/>
              <a:defRPr sz="1800"/>
            </a:lvl2pPr>
            <a:lvl3pPr marL="916616" indent="0">
              <a:buNone/>
              <a:defRPr sz="1600"/>
            </a:lvl3pPr>
            <a:lvl4pPr marL="1374925" indent="0">
              <a:buNone/>
              <a:defRPr sz="1400"/>
            </a:lvl4pPr>
            <a:lvl5pPr marL="1833234" indent="0">
              <a:buNone/>
              <a:defRPr sz="1400"/>
            </a:lvl5pPr>
            <a:lvl6pPr marL="2291541" indent="0">
              <a:buNone/>
              <a:defRPr sz="1400"/>
            </a:lvl6pPr>
            <a:lvl7pPr marL="2749845" indent="0">
              <a:buNone/>
              <a:defRPr sz="1400"/>
            </a:lvl7pPr>
            <a:lvl8pPr marL="3208157" indent="0">
              <a:buNone/>
              <a:defRPr sz="1400"/>
            </a:lvl8pPr>
            <a:lvl9pPr marL="3666465"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D39CD861-68F0-4292-BB16-45C1B57B9924}" type="datetime1">
              <a:rPr lang="en-GB" smtClean="0"/>
              <a:t>17/04/2014</a:t>
            </a:fld>
            <a:r>
              <a:rPr lang="en-GB" dirty="0" smtClean="0"/>
              <a:t>&lt;Datum</a:t>
            </a:r>
            <a:r>
              <a:rPr lang="en-GB" dirty="0"/>
              <a:t>&gt;</a:t>
            </a:r>
          </a:p>
        </p:txBody>
      </p:sp>
      <p:sp>
        <p:nvSpPr>
          <p:cNvPr id="5"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45471344-0098-46AC-B36C-957365B1B8D2}"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41819" y="1817553"/>
            <a:ext cx="3716244" cy="366534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11048" y="1817553"/>
            <a:ext cx="3717838" cy="366534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3372DD26-C7CC-426E-B4E8-D32D414E45A1}" type="datetime1">
              <a:rPr lang="en-GB" smtClean="0"/>
              <a:t>17/04/2014</a:t>
            </a:fld>
            <a:r>
              <a:rPr lang="en-GB" dirty="0" smtClean="0"/>
              <a:t>&lt;Datum</a:t>
            </a:r>
            <a:r>
              <a:rPr lang="en-GB" dirty="0"/>
              <a:t>&gt;</a:t>
            </a:r>
          </a:p>
        </p:txBody>
      </p:sp>
      <p:sp>
        <p:nvSpPr>
          <p:cNvPr id="6"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BF47F6DC-7F7C-433B-9CA0-351656CA3439}"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360" y="275346"/>
            <a:ext cx="8229281" cy="1142735"/>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360" y="1535849"/>
            <a:ext cx="4039742" cy="639804"/>
          </a:xfrm>
        </p:spPr>
        <p:txBody>
          <a:bodyPr anchor="b"/>
          <a:lstStyle>
            <a:lvl1pPr marL="0" indent="0">
              <a:buNone/>
              <a:defRPr sz="2400" b="1"/>
            </a:lvl1pPr>
            <a:lvl2pPr marL="458308" indent="0">
              <a:buNone/>
              <a:defRPr sz="2000" b="1"/>
            </a:lvl2pPr>
            <a:lvl3pPr marL="916616" indent="0">
              <a:buNone/>
              <a:defRPr sz="1800" b="1"/>
            </a:lvl3pPr>
            <a:lvl4pPr marL="1374925" indent="0">
              <a:buNone/>
              <a:defRPr sz="1600" b="1"/>
            </a:lvl4pPr>
            <a:lvl5pPr marL="1833234" indent="0">
              <a:buNone/>
              <a:defRPr sz="1600" b="1"/>
            </a:lvl5pPr>
            <a:lvl6pPr marL="2291541" indent="0">
              <a:buNone/>
              <a:defRPr sz="1600" b="1"/>
            </a:lvl6pPr>
            <a:lvl7pPr marL="2749845" indent="0">
              <a:buNone/>
              <a:defRPr sz="1600" b="1"/>
            </a:lvl7pPr>
            <a:lvl8pPr marL="3208157" indent="0">
              <a:buNone/>
              <a:defRPr sz="1600" b="1"/>
            </a:lvl8pPr>
            <a:lvl9pPr marL="366646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360" y="2175660"/>
            <a:ext cx="4039742" cy="39502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305" y="1535849"/>
            <a:ext cx="4041336" cy="639804"/>
          </a:xfrm>
        </p:spPr>
        <p:txBody>
          <a:bodyPr anchor="b"/>
          <a:lstStyle>
            <a:lvl1pPr marL="0" indent="0">
              <a:buNone/>
              <a:defRPr sz="2400" b="1"/>
            </a:lvl1pPr>
            <a:lvl2pPr marL="458308" indent="0">
              <a:buNone/>
              <a:defRPr sz="2000" b="1"/>
            </a:lvl2pPr>
            <a:lvl3pPr marL="916616" indent="0">
              <a:buNone/>
              <a:defRPr sz="1800" b="1"/>
            </a:lvl3pPr>
            <a:lvl4pPr marL="1374925" indent="0">
              <a:buNone/>
              <a:defRPr sz="1600" b="1"/>
            </a:lvl4pPr>
            <a:lvl5pPr marL="1833234" indent="0">
              <a:buNone/>
              <a:defRPr sz="1600" b="1"/>
            </a:lvl5pPr>
            <a:lvl6pPr marL="2291541" indent="0">
              <a:buNone/>
              <a:defRPr sz="1600" b="1"/>
            </a:lvl6pPr>
            <a:lvl7pPr marL="2749845" indent="0">
              <a:buNone/>
              <a:defRPr sz="1600" b="1"/>
            </a:lvl7pPr>
            <a:lvl8pPr marL="3208157" indent="0">
              <a:buNone/>
              <a:defRPr sz="1600" b="1"/>
            </a:lvl8pPr>
            <a:lvl9pPr marL="366646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05" y="2175660"/>
            <a:ext cx="4041336" cy="39502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E533B331-34BF-4855-8B1D-7C61BECC246B}" type="datetime1">
              <a:rPr lang="en-GB" smtClean="0"/>
              <a:t>17/04/2014</a:t>
            </a:fld>
            <a:r>
              <a:rPr lang="en-GB" dirty="0" smtClean="0"/>
              <a:t>&lt;Datum</a:t>
            </a:r>
            <a:r>
              <a:rPr lang="en-GB" dirty="0"/>
              <a:t>&gt;</a:t>
            </a:r>
          </a:p>
        </p:txBody>
      </p:sp>
      <p:sp>
        <p:nvSpPr>
          <p:cNvPr id="8"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FC193F79-3960-4671-AA4F-D9F8C852A366}"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1B89C47B-FB0B-4177-B4C5-70BD67F273E1}" type="datetime1">
              <a:rPr lang="en-GB" smtClean="0"/>
              <a:t>17/04/2014</a:t>
            </a:fld>
            <a:r>
              <a:rPr lang="en-GB" dirty="0" smtClean="0"/>
              <a:t>&lt;Datum</a:t>
            </a:r>
            <a:r>
              <a:rPr lang="en-GB" dirty="0"/>
              <a:t>&gt;</a:t>
            </a:r>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FED69359-145E-48F9-9B73-A2753A4A660A}"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327509E8-2EAC-4150-A8AD-8FC3DFB41E78}" type="datetime1">
              <a:rPr lang="en-GB" smtClean="0"/>
              <a:t>17/04/2014</a:t>
            </a:fld>
            <a:r>
              <a:rPr lang="en-GB" dirty="0" smtClean="0"/>
              <a:t>&lt;Datum</a:t>
            </a:r>
            <a:r>
              <a:rPr lang="en-GB" dirty="0"/>
              <a:t>&gt;</a:t>
            </a:r>
          </a:p>
        </p:txBody>
      </p:sp>
      <p:sp>
        <p:nvSpPr>
          <p:cNvPr id="3"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C57D6938-AB1F-46F8-8558-71B60E2BE38F}"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360" y="273755"/>
            <a:ext cx="3008692" cy="1161833"/>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4415" y="273754"/>
            <a:ext cx="5112226" cy="58521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360" y="1435588"/>
            <a:ext cx="3008692" cy="4690306"/>
          </a:xfrm>
        </p:spPr>
        <p:txBody>
          <a:bodyPr/>
          <a:lstStyle>
            <a:lvl1pPr marL="0" indent="0">
              <a:buNone/>
              <a:defRPr sz="1400"/>
            </a:lvl1pPr>
            <a:lvl2pPr marL="458308" indent="0">
              <a:buNone/>
              <a:defRPr sz="1200"/>
            </a:lvl2pPr>
            <a:lvl3pPr marL="916616" indent="0">
              <a:buNone/>
              <a:defRPr sz="1000"/>
            </a:lvl3pPr>
            <a:lvl4pPr marL="1374925" indent="0">
              <a:buNone/>
              <a:defRPr sz="900"/>
            </a:lvl4pPr>
            <a:lvl5pPr marL="1833234" indent="0">
              <a:buNone/>
              <a:defRPr sz="900"/>
            </a:lvl5pPr>
            <a:lvl6pPr marL="2291541" indent="0">
              <a:buNone/>
              <a:defRPr sz="900"/>
            </a:lvl6pPr>
            <a:lvl7pPr marL="2749845" indent="0">
              <a:buNone/>
              <a:defRPr sz="900"/>
            </a:lvl7pPr>
            <a:lvl8pPr marL="3208157" indent="0">
              <a:buNone/>
              <a:defRPr sz="900"/>
            </a:lvl8pPr>
            <a:lvl9pPr marL="3666465"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D9F45230-4C78-492F-A95D-F68548679EDF}" type="datetime1">
              <a:rPr lang="en-GB" smtClean="0"/>
              <a:t>17/04/2014</a:t>
            </a:fld>
            <a:r>
              <a:rPr lang="en-GB" dirty="0" smtClean="0"/>
              <a:t>&lt;Datum</a:t>
            </a:r>
            <a:r>
              <a:rPr lang="en-GB" dirty="0"/>
              <a:t>&gt;</a:t>
            </a:r>
          </a:p>
        </p:txBody>
      </p:sp>
      <p:sp>
        <p:nvSpPr>
          <p:cNvPr id="6"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2F04CBD1-28EE-44B8-B3D9-7AF99C2DFF04}"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793" y="4800122"/>
            <a:ext cx="5485125" cy="566593"/>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793" y="612756"/>
            <a:ext cx="5485125" cy="4114163"/>
          </a:xfrm>
        </p:spPr>
        <p:txBody>
          <a:bodyPr/>
          <a:lstStyle>
            <a:lvl1pPr marL="0" indent="0">
              <a:buNone/>
              <a:defRPr sz="3200"/>
            </a:lvl1pPr>
            <a:lvl2pPr marL="458308" indent="0">
              <a:buNone/>
              <a:defRPr sz="2800"/>
            </a:lvl2pPr>
            <a:lvl3pPr marL="916616" indent="0">
              <a:buNone/>
              <a:defRPr sz="2400"/>
            </a:lvl3pPr>
            <a:lvl4pPr marL="1374925" indent="0">
              <a:buNone/>
              <a:defRPr sz="2000"/>
            </a:lvl4pPr>
            <a:lvl5pPr marL="1833234" indent="0">
              <a:buNone/>
              <a:defRPr sz="2000"/>
            </a:lvl5pPr>
            <a:lvl6pPr marL="2291541" indent="0">
              <a:buNone/>
              <a:defRPr sz="2000"/>
            </a:lvl6pPr>
            <a:lvl7pPr marL="2749845" indent="0">
              <a:buNone/>
              <a:defRPr sz="2000"/>
            </a:lvl7pPr>
            <a:lvl8pPr marL="3208157" indent="0">
              <a:buNone/>
              <a:defRPr sz="2000"/>
            </a:lvl8pPr>
            <a:lvl9pPr marL="3666465" indent="0">
              <a:buNone/>
              <a:defRPr sz="2000"/>
            </a:lvl9pPr>
          </a:lstStyle>
          <a:p>
            <a:pPr lvl="0"/>
            <a:endParaRPr lang="en-GB" noProof="0" dirty="0" smtClean="0"/>
          </a:p>
        </p:txBody>
      </p:sp>
      <p:sp>
        <p:nvSpPr>
          <p:cNvPr id="4" name="Text Placeholder 3"/>
          <p:cNvSpPr>
            <a:spLocks noGrp="1"/>
          </p:cNvSpPr>
          <p:nvPr>
            <p:ph type="body" sz="half" idx="2"/>
          </p:nvPr>
        </p:nvSpPr>
        <p:spPr>
          <a:xfrm>
            <a:off x="1792793" y="5366715"/>
            <a:ext cx="5485125" cy="805326"/>
          </a:xfrm>
        </p:spPr>
        <p:txBody>
          <a:bodyPr/>
          <a:lstStyle>
            <a:lvl1pPr marL="0" indent="0">
              <a:buNone/>
              <a:defRPr sz="1400"/>
            </a:lvl1pPr>
            <a:lvl2pPr marL="458308" indent="0">
              <a:buNone/>
              <a:defRPr sz="1200"/>
            </a:lvl2pPr>
            <a:lvl3pPr marL="916616" indent="0">
              <a:buNone/>
              <a:defRPr sz="1000"/>
            </a:lvl3pPr>
            <a:lvl4pPr marL="1374925" indent="0">
              <a:buNone/>
              <a:defRPr sz="900"/>
            </a:lvl4pPr>
            <a:lvl5pPr marL="1833234" indent="0">
              <a:buNone/>
              <a:defRPr sz="900"/>
            </a:lvl5pPr>
            <a:lvl6pPr marL="2291541" indent="0">
              <a:buNone/>
              <a:defRPr sz="900"/>
            </a:lvl6pPr>
            <a:lvl7pPr marL="2749845" indent="0">
              <a:buNone/>
              <a:defRPr sz="900"/>
            </a:lvl7pPr>
            <a:lvl8pPr marL="3208157" indent="0">
              <a:buNone/>
              <a:defRPr sz="900"/>
            </a:lvl8pPr>
            <a:lvl9pPr marL="3666465"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fontAlgn="auto">
              <a:spcBef>
                <a:spcPts val="0"/>
              </a:spcBef>
              <a:spcAft>
                <a:spcPts val="0"/>
              </a:spcAft>
              <a:defRPr/>
            </a:lvl1pPr>
          </a:lstStyle>
          <a:p>
            <a:pPr>
              <a:defRPr/>
            </a:pPr>
            <a:fld id="{2F6C75CA-A044-4893-BD0A-5B762243709E}" type="datetime1">
              <a:rPr lang="en-GB" smtClean="0"/>
              <a:t>17/04/2014</a:t>
            </a:fld>
            <a:r>
              <a:rPr lang="en-GB" dirty="0" smtClean="0"/>
              <a:t>&lt;Datum</a:t>
            </a:r>
            <a:r>
              <a:rPr lang="en-GB" dirty="0"/>
              <a:t>&gt;</a:t>
            </a:r>
          </a:p>
        </p:txBody>
      </p:sp>
      <p:sp>
        <p:nvSpPr>
          <p:cNvPr id="6"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9D880700-466E-47F5-A19B-69066E34E104}" type="slidenum">
              <a:rPr lang="en-GB"/>
              <a:pPr>
                <a:defRPr/>
              </a:pPr>
              <a:t>‹nr.›</a:t>
            </a:fld>
            <a:endParaRPr lang="en-GB"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title"/>
          </p:nvPr>
        </p:nvSpPr>
        <p:spPr bwMode="auto">
          <a:xfrm>
            <a:off x="541338" y="546100"/>
            <a:ext cx="7588250" cy="1009650"/>
          </a:xfrm>
          <a:prstGeom prst="rect">
            <a:avLst/>
          </a:prstGeom>
          <a:noFill/>
          <a:ln w="9525">
            <a:noFill/>
            <a:miter lim="800000"/>
            <a:headEnd/>
            <a:tailEnd/>
          </a:ln>
        </p:spPr>
        <p:txBody>
          <a:bodyPr vert="horz" wrap="none" lIns="0" tIns="0" rIns="0" bIns="0" numCol="1" anchor="t" anchorCtr="0" compatLnSpc="1">
            <a:prstTxWarp prst="textNoShape">
              <a:avLst/>
            </a:prstTxWarp>
          </a:bodyPr>
          <a:lstStyle/>
          <a:p>
            <a:pPr lvl="0"/>
            <a:r>
              <a:rPr lang="en-GB" smtClean="0"/>
              <a:t>Click to edit Master title style</a:t>
            </a:r>
          </a:p>
        </p:txBody>
      </p:sp>
      <p:sp>
        <p:nvSpPr>
          <p:cNvPr id="3075" name="Rectangle 4"/>
          <p:cNvSpPr>
            <a:spLocks noGrp="1" noChangeArrowheads="1"/>
          </p:cNvSpPr>
          <p:nvPr>
            <p:ph type="body" idx="1"/>
          </p:nvPr>
        </p:nvSpPr>
        <p:spPr bwMode="auto">
          <a:xfrm>
            <a:off x="541338" y="1817688"/>
            <a:ext cx="7588250" cy="3665537"/>
          </a:xfrm>
          <a:prstGeom prst="rect">
            <a:avLst/>
          </a:prstGeom>
          <a:noFill/>
          <a:ln w="9525">
            <a:noFill/>
            <a:miter lim="800000"/>
            <a:headEnd/>
            <a:tailEnd/>
          </a:ln>
        </p:spPr>
        <p:txBody>
          <a:bodyPr vert="horz" wrap="square" lIns="0" tIns="36809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2533" name="Rectangle 5"/>
          <p:cNvSpPr>
            <a:spLocks noGrp="1" noChangeArrowheads="1"/>
          </p:cNvSpPr>
          <p:nvPr>
            <p:ph type="dt" sz="half" idx="2"/>
          </p:nvPr>
        </p:nvSpPr>
        <p:spPr bwMode="auto">
          <a:xfrm>
            <a:off x="541338" y="6503988"/>
            <a:ext cx="3827462" cy="144462"/>
          </a:xfrm>
          <a:prstGeom prst="rect">
            <a:avLst/>
          </a:prstGeom>
          <a:noFill/>
          <a:ln w="9525">
            <a:noFill/>
            <a:miter lim="800000"/>
            <a:headEnd/>
            <a:tailEnd/>
          </a:ln>
          <a:effectLst/>
        </p:spPr>
        <p:txBody>
          <a:bodyPr vert="horz" wrap="none" lIns="0" tIns="0" rIns="0" bIns="0" numCol="1" anchor="t" anchorCtr="0" compatLnSpc="1">
            <a:prstTxWarp prst="textNoShape">
              <a:avLst/>
            </a:prstTxWarp>
          </a:bodyPr>
          <a:lstStyle>
            <a:lvl1pPr defTabSz="913690" eaLnBrk="1" hangingPunct="1">
              <a:lnSpc>
                <a:spcPct val="100000"/>
              </a:lnSpc>
              <a:buSzTx/>
              <a:defRPr sz="1000" b="1">
                <a:solidFill>
                  <a:srgbClr val="000000"/>
                </a:solidFill>
                <a:latin typeface="Rockwell Bold ING" pitchFamily="18" charset="0"/>
              </a:defRPr>
            </a:lvl1pPr>
          </a:lstStyle>
          <a:p>
            <a:pPr>
              <a:defRPr/>
            </a:pPr>
            <a:fld id="{72D6DC35-A0C5-4A0A-8338-1B1990293254}" type="datetime1">
              <a:rPr lang="en-GB" smtClean="0"/>
              <a:t>17/04/2014</a:t>
            </a:fld>
            <a:r>
              <a:rPr lang="en-GB" dirty="0" smtClean="0"/>
              <a:t>&lt;Datum</a:t>
            </a:r>
            <a:r>
              <a:rPr lang="en-GB" dirty="0"/>
              <a:t>&gt;</a:t>
            </a:r>
          </a:p>
        </p:txBody>
      </p:sp>
      <p:sp>
        <p:nvSpPr>
          <p:cNvPr id="22534" name="Rectangle 6"/>
          <p:cNvSpPr>
            <a:spLocks noGrp="1" noChangeArrowheads="1"/>
          </p:cNvSpPr>
          <p:nvPr>
            <p:ph type="sldNum" sz="quarter" idx="4"/>
          </p:nvPr>
        </p:nvSpPr>
        <p:spPr bwMode="auto">
          <a:xfrm>
            <a:off x="6462713" y="6503988"/>
            <a:ext cx="2133600" cy="146050"/>
          </a:xfrm>
          <a:prstGeom prst="rect">
            <a:avLst/>
          </a:prstGeom>
          <a:noFill/>
          <a:ln w="9525">
            <a:noFill/>
            <a:miter lim="800000"/>
            <a:headEnd/>
            <a:tailEnd/>
          </a:ln>
          <a:effectLst/>
        </p:spPr>
        <p:txBody>
          <a:bodyPr vert="horz" wrap="none" lIns="0" tIns="0" rIns="0" bIns="0" numCol="1" anchor="t" anchorCtr="0" compatLnSpc="1">
            <a:prstTxWarp prst="textNoShape">
              <a:avLst/>
            </a:prstTxWarp>
          </a:bodyPr>
          <a:lstStyle>
            <a:lvl1pPr algn="r" defTabSz="913690" eaLnBrk="1" hangingPunct="1">
              <a:lnSpc>
                <a:spcPct val="100000"/>
              </a:lnSpc>
              <a:buSzTx/>
              <a:defRPr sz="1000" b="1">
                <a:solidFill>
                  <a:srgbClr val="000000"/>
                </a:solidFill>
                <a:latin typeface="Rockwell Bold ING" pitchFamily="18" charset="0"/>
              </a:defRPr>
            </a:lvl1pPr>
          </a:lstStyle>
          <a:p>
            <a:pPr>
              <a:defRPr/>
            </a:pPr>
            <a:fld id="{FB9F4CF9-56C6-4282-9AD4-D6D10BDC726D}" type="slidenum">
              <a:rPr lang="en-GB"/>
              <a:pPr>
                <a:defRPr/>
              </a:pPr>
              <a:t>‹nr.›</a:t>
            </a:fld>
            <a:endParaRPr lang="en-GB" dirty="0"/>
          </a:p>
        </p:txBody>
      </p:sp>
      <p:pic>
        <p:nvPicPr>
          <p:cNvPr id="3078" name="Picture 10" descr="brandsignature_powerpoint [Converted]"/>
          <p:cNvPicPr>
            <a:picLocks noChangeAspect="1" noChangeArrowheads="1"/>
          </p:cNvPicPr>
          <p:nvPr/>
        </p:nvPicPr>
        <p:blipFill>
          <a:blip r:embed="rId16" cstate="print"/>
          <a:srcRect/>
          <a:stretch>
            <a:fillRect/>
          </a:stretch>
        </p:blipFill>
        <p:spPr bwMode="auto">
          <a:xfrm>
            <a:off x="541338" y="5872163"/>
            <a:ext cx="8059737" cy="4889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2813" rtl="0" eaLnBrk="0" fontAlgn="base" hangingPunct="0">
        <a:lnSpc>
          <a:spcPts val="3313"/>
        </a:lnSpc>
        <a:spcBef>
          <a:spcPct val="0"/>
        </a:spcBef>
        <a:spcAft>
          <a:spcPct val="0"/>
        </a:spcAft>
        <a:defRPr sz="4000" b="1">
          <a:solidFill>
            <a:schemeClr val="tx2"/>
          </a:solidFill>
          <a:latin typeface="+mj-lt"/>
          <a:ea typeface="+mj-ea"/>
          <a:cs typeface="+mj-cs"/>
        </a:defRPr>
      </a:lvl1pPr>
      <a:lvl2pPr algn="l" defTabSz="912813" rtl="0" eaLnBrk="0" fontAlgn="base" hangingPunct="0">
        <a:lnSpc>
          <a:spcPts val="3313"/>
        </a:lnSpc>
        <a:spcBef>
          <a:spcPct val="0"/>
        </a:spcBef>
        <a:spcAft>
          <a:spcPct val="0"/>
        </a:spcAft>
        <a:defRPr sz="4000" b="1">
          <a:solidFill>
            <a:schemeClr val="tx2"/>
          </a:solidFill>
          <a:latin typeface="Rockwell Bold ING" pitchFamily="18" charset="0"/>
        </a:defRPr>
      </a:lvl2pPr>
      <a:lvl3pPr algn="l" defTabSz="912813" rtl="0" eaLnBrk="0" fontAlgn="base" hangingPunct="0">
        <a:lnSpc>
          <a:spcPts val="3313"/>
        </a:lnSpc>
        <a:spcBef>
          <a:spcPct val="0"/>
        </a:spcBef>
        <a:spcAft>
          <a:spcPct val="0"/>
        </a:spcAft>
        <a:defRPr sz="4000" b="1">
          <a:solidFill>
            <a:schemeClr val="tx2"/>
          </a:solidFill>
          <a:latin typeface="Rockwell Bold ING" pitchFamily="18" charset="0"/>
        </a:defRPr>
      </a:lvl3pPr>
      <a:lvl4pPr algn="l" defTabSz="912813" rtl="0" eaLnBrk="0" fontAlgn="base" hangingPunct="0">
        <a:lnSpc>
          <a:spcPts val="3313"/>
        </a:lnSpc>
        <a:spcBef>
          <a:spcPct val="0"/>
        </a:spcBef>
        <a:spcAft>
          <a:spcPct val="0"/>
        </a:spcAft>
        <a:defRPr sz="4000" b="1">
          <a:solidFill>
            <a:schemeClr val="tx2"/>
          </a:solidFill>
          <a:latin typeface="Rockwell Bold ING" pitchFamily="18" charset="0"/>
        </a:defRPr>
      </a:lvl4pPr>
      <a:lvl5pPr algn="l" defTabSz="912813" rtl="0" eaLnBrk="0" fontAlgn="base" hangingPunct="0">
        <a:lnSpc>
          <a:spcPts val="3313"/>
        </a:lnSpc>
        <a:spcBef>
          <a:spcPct val="0"/>
        </a:spcBef>
        <a:spcAft>
          <a:spcPct val="0"/>
        </a:spcAft>
        <a:defRPr sz="4000" b="1">
          <a:solidFill>
            <a:schemeClr val="tx2"/>
          </a:solidFill>
          <a:latin typeface="Rockwell Bold ING" pitchFamily="18" charset="0"/>
        </a:defRPr>
      </a:lvl5pPr>
      <a:lvl6pPr marL="458308" algn="l" defTabSz="913434" rtl="0" fontAlgn="base">
        <a:lnSpc>
          <a:spcPts val="3311"/>
        </a:lnSpc>
        <a:spcBef>
          <a:spcPct val="0"/>
        </a:spcBef>
        <a:spcAft>
          <a:spcPct val="0"/>
        </a:spcAft>
        <a:defRPr sz="4000" b="1">
          <a:solidFill>
            <a:schemeClr val="tx2"/>
          </a:solidFill>
          <a:latin typeface="Rockwell Bold ING" pitchFamily="18" charset="0"/>
        </a:defRPr>
      </a:lvl6pPr>
      <a:lvl7pPr marL="916616" algn="l" defTabSz="913434" rtl="0" fontAlgn="base">
        <a:lnSpc>
          <a:spcPts val="3311"/>
        </a:lnSpc>
        <a:spcBef>
          <a:spcPct val="0"/>
        </a:spcBef>
        <a:spcAft>
          <a:spcPct val="0"/>
        </a:spcAft>
        <a:defRPr sz="4000" b="1">
          <a:solidFill>
            <a:schemeClr val="tx2"/>
          </a:solidFill>
          <a:latin typeface="Rockwell Bold ING" pitchFamily="18" charset="0"/>
        </a:defRPr>
      </a:lvl7pPr>
      <a:lvl8pPr marL="1374925" algn="l" defTabSz="913434" rtl="0" fontAlgn="base">
        <a:lnSpc>
          <a:spcPts val="3311"/>
        </a:lnSpc>
        <a:spcBef>
          <a:spcPct val="0"/>
        </a:spcBef>
        <a:spcAft>
          <a:spcPct val="0"/>
        </a:spcAft>
        <a:defRPr sz="4000" b="1">
          <a:solidFill>
            <a:schemeClr val="tx2"/>
          </a:solidFill>
          <a:latin typeface="Rockwell Bold ING" pitchFamily="18" charset="0"/>
        </a:defRPr>
      </a:lvl8pPr>
      <a:lvl9pPr marL="1833234" algn="l" defTabSz="913434" rtl="0" fontAlgn="base">
        <a:lnSpc>
          <a:spcPts val="3311"/>
        </a:lnSpc>
        <a:spcBef>
          <a:spcPct val="0"/>
        </a:spcBef>
        <a:spcAft>
          <a:spcPct val="0"/>
        </a:spcAft>
        <a:defRPr sz="4000" b="1">
          <a:solidFill>
            <a:schemeClr val="tx2"/>
          </a:solidFill>
          <a:latin typeface="Rockwell Bold ING" pitchFamily="18" charset="0"/>
        </a:defRPr>
      </a:lvl9pPr>
    </p:titleStyle>
    <p:bodyStyle>
      <a:lvl1pPr algn="l" defTabSz="912813" rtl="0" eaLnBrk="0" fontAlgn="base" hangingPunct="0">
        <a:lnSpc>
          <a:spcPts val="2513"/>
        </a:lnSpc>
        <a:spcBef>
          <a:spcPct val="0"/>
        </a:spcBef>
        <a:spcAft>
          <a:spcPct val="0"/>
        </a:spcAft>
        <a:buSzPct val="80000"/>
        <a:defRPr sz="2100">
          <a:solidFill>
            <a:schemeClr val="tx1"/>
          </a:solidFill>
          <a:latin typeface="+mn-lt"/>
          <a:ea typeface="+mn-ea"/>
          <a:cs typeface="+mn-cs"/>
        </a:defRPr>
      </a:lvl1pPr>
      <a:lvl2pPr marL="1588" algn="l" defTabSz="912813" rtl="0" eaLnBrk="0" fontAlgn="base" hangingPunct="0">
        <a:lnSpc>
          <a:spcPts val="3200"/>
        </a:lnSpc>
        <a:spcBef>
          <a:spcPct val="0"/>
        </a:spcBef>
        <a:spcAft>
          <a:spcPct val="0"/>
        </a:spcAft>
        <a:buSzPct val="80000"/>
        <a:defRPr sz="2100" b="1">
          <a:solidFill>
            <a:schemeClr val="tx2"/>
          </a:solidFill>
          <a:latin typeface="+mn-lt"/>
        </a:defRPr>
      </a:lvl2pPr>
      <a:lvl3pPr marL="180975" indent="-177800" algn="l" defTabSz="912813" rtl="0" eaLnBrk="0" fontAlgn="base" hangingPunct="0">
        <a:lnSpc>
          <a:spcPts val="3200"/>
        </a:lnSpc>
        <a:spcBef>
          <a:spcPct val="0"/>
        </a:spcBef>
        <a:spcAft>
          <a:spcPct val="0"/>
        </a:spcAft>
        <a:buSzPct val="80000"/>
        <a:buChar char="•"/>
        <a:defRPr sz="2100">
          <a:solidFill>
            <a:schemeClr val="tx1"/>
          </a:solidFill>
          <a:latin typeface="+mn-lt"/>
        </a:defRPr>
      </a:lvl3pPr>
      <a:lvl4pPr marL="358775" indent="-176213" algn="l" defTabSz="912813" rtl="0" eaLnBrk="0" fontAlgn="base" hangingPunct="0">
        <a:lnSpc>
          <a:spcPts val="3200"/>
        </a:lnSpc>
        <a:spcBef>
          <a:spcPct val="0"/>
        </a:spcBef>
        <a:spcAft>
          <a:spcPct val="0"/>
        </a:spcAft>
        <a:buSzPct val="80000"/>
        <a:buFont typeface="Rockwell ING" pitchFamily="18" charset="0"/>
        <a:buChar char="-"/>
        <a:defRPr sz="2100">
          <a:solidFill>
            <a:schemeClr val="tx1"/>
          </a:solidFill>
          <a:latin typeface="+mn-lt"/>
        </a:defRPr>
      </a:lvl4pPr>
      <a:lvl5pPr marL="542925" indent="-182563" algn="l" defTabSz="912813" rtl="0" eaLnBrk="0" fontAlgn="base" hangingPunct="0">
        <a:lnSpc>
          <a:spcPts val="3200"/>
        </a:lnSpc>
        <a:spcBef>
          <a:spcPct val="0"/>
        </a:spcBef>
        <a:spcAft>
          <a:spcPct val="0"/>
        </a:spcAft>
        <a:buSzPct val="80000"/>
        <a:buChar char="•"/>
        <a:defRPr sz="2100">
          <a:solidFill>
            <a:schemeClr val="tx1"/>
          </a:solidFill>
          <a:latin typeface="+mn-lt"/>
        </a:defRPr>
      </a:lvl5pPr>
      <a:lvl6pPr marL="1002548" indent="-183007" algn="l" defTabSz="913434" rtl="0" fontAlgn="base">
        <a:lnSpc>
          <a:spcPts val="3203"/>
        </a:lnSpc>
        <a:spcBef>
          <a:spcPct val="0"/>
        </a:spcBef>
        <a:spcAft>
          <a:spcPct val="0"/>
        </a:spcAft>
        <a:buSzPct val="80000"/>
        <a:buChar char="•"/>
        <a:defRPr sz="2100">
          <a:solidFill>
            <a:schemeClr val="tx1"/>
          </a:solidFill>
          <a:latin typeface="+mn-lt"/>
        </a:defRPr>
      </a:lvl6pPr>
      <a:lvl7pPr marL="1460857" indent="-183007" algn="l" defTabSz="913434" rtl="0" fontAlgn="base">
        <a:lnSpc>
          <a:spcPts val="3203"/>
        </a:lnSpc>
        <a:spcBef>
          <a:spcPct val="0"/>
        </a:spcBef>
        <a:spcAft>
          <a:spcPct val="0"/>
        </a:spcAft>
        <a:buSzPct val="80000"/>
        <a:buChar char="•"/>
        <a:defRPr sz="2100">
          <a:solidFill>
            <a:schemeClr val="tx1"/>
          </a:solidFill>
          <a:latin typeface="+mn-lt"/>
        </a:defRPr>
      </a:lvl7pPr>
      <a:lvl8pPr marL="1919165" indent="-183007" algn="l" defTabSz="913434" rtl="0" fontAlgn="base">
        <a:lnSpc>
          <a:spcPts val="3203"/>
        </a:lnSpc>
        <a:spcBef>
          <a:spcPct val="0"/>
        </a:spcBef>
        <a:spcAft>
          <a:spcPct val="0"/>
        </a:spcAft>
        <a:buSzPct val="80000"/>
        <a:buChar char="•"/>
        <a:defRPr sz="2100">
          <a:solidFill>
            <a:schemeClr val="tx1"/>
          </a:solidFill>
          <a:latin typeface="+mn-lt"/>
        </a:defRPr>
      </a:lvl8pPr>
      <a:lvl9pPr marL="2377474" indent="-183007" algn="l" defTabSz="913434" rtl="0" fontAlgn="base">
        <a:lnSpc>
          <a:spcPts val="3203"/>
        </a:lnSpc>
        <a:spcBef>
          <a:spcPct val="0"/>
        </a:spcBef>
        <a:spcAft>
          <a:spcPct val="0"/>
        </a:spcAft>
        <a:buSzPct val="80000"/>
        <a:buChar char="•"/>
        <a:defRPr sz="2100">
          <a:solidFill>
            <a:schemeClr val="tx1"/>
          </a:solidFill>
          <a:latin typeface="+mn-lt"/>
        </a:defRPr>
      </a:lvl9pPr>
    </p:bodyStyle>
    <p:otherStyle>
      <a:defPPr>
        <a:defRPr lang="en-US"/>
      </a:defPPr>
      <a:lvl1pPr marL="0" algn="l" defTabSz="916616" rtl="0" eaLnBrk="1" latinLnBrk="0" hangingPunct="1">
        <a:defRPr sz="1800" kern="1200">
          <a:solidFill>
            <a:schemeClr val="tx1"/>
          </a:solidFill>
          <a:latin typeface="+mn-lt"/>
          <a:ea typeface="+mn-ea"/>
          <a:cs typeface="+mn-cs"/>
        </a:defRPr>
      </a:lvl1pPr>
      <a:lvl2pPr marL="458308" algn="l" defTabSz="916616" rtl="0" eaLnBrk="1" latinLnBrk="0" hangingPunct="1">
        <a:defRPr sz="1800" kern="1200">
          <a:solidFill>
            <a:schemeClr val="tx1"/>
          </a:solidFill>
          <a:latin typeface="+mn-lt"/>
          <a:ea typeface="+mn-ea"/>
          <a:cs typeface="+mn-cs"/>
        </a:defRPr>
      </a:lvl2pPr>
      <a:lvl3pPr marL="916616" algn="l" defTabSz="916616" rtl="0" eaLnBrk="1" latinLnBrk="0" hangingPunct="1">
        <a:defRPr sz="1800" kern="1200">
          <a:solidFill>
            <a:schemeClr val="tx1"/>
          </a:solidFill>
          <a:latin typeface="+mn-lt"/>
          <a:ea typeface="+mn-ea"/>
          <a:cs typeface="+mn-cs"/>
        </a:defRPr>
      </a:lvl3pPr>
      <a:lvl4pPr marL="1374925" algn="l" defTabSz="916616" rtl="0" eaLnBrk="1" latinLnBrk="0" hangingPunct="1">
        <a:defRPr sz="1800" kern="1200">
          <a:solidFill>
            <a:schemeClr val="tx1"/>
          </a:solidFill>
          <a:latin typeface="+mn-lt"/>
          <a:ea typeface="+mn-ea"/>
          <a:cs typeface="+mn-cs"/>
        </a:defRPr>
      </a:lvl4pPr>
      <a:lvl5pPr marL="1833234" algn="l" defTabSz="916616" rtl="0" eaLnBrk="1" latinLnBrk="0" hangingPunct="1">
        <a:defRPr sz="1800" kern="1200">
          <a:solidFill>
            <a:schemeClr val="tx1"/>
          </a:solidFill>
          <a:latin typeface="+mn-lt"/>
          <a:ea typeface="+mn-ea"/>
          <a:cs typeface="+mn-cs"/>
        </a:defRPr>
      </a:lvl5pPr>
      <a:lvl6pPr marL="2291541" algn="l" defTabSz="916616" rtl="0" eaLnBrk="1" latinLnBrk="0" hangingPunct="1">
        <a:defRPr sz="1800" kern="1200">
          <a:solidFill>
            <a:schemeClr val="tx1"/>
          </a:solidFill>
          <a:latin typeface="+mn-lt"/>
          <a:ea typeface="+mn-ea"/>
          <a:cs typeface="+mn-cs"/>
        </a:defRPr>
      </a:lvl6pPr>
      <a:lvl7pPr marL="2749845" algn="l" defTabSz="916616" rtl="0" eaLnBrk="1" latinLnBrk="0" hangingPunct="1">
        <a:defRPr sz="1800" kern="1200">
          <a:solidFill>
            <a:schemeClr val="tx1"/>
          </a:solidFill>
          <a:latin typeface="+mn-lt"/>
          <a:ea typeface="+mn-ea"/>
          <a:cs typeface="+mn-cs"/>
        </a:defRPr>
      </a:lvl7pPr>
      <a:lvl8pPr marL="3208157" algn="l" defTabSz="916616" rtl="0" eaLnBrk="1" latinLnBrk="0" hangingPunct="1">
        <a:defRPr sz="1800" kern="1200">
          <a:solidFill>
            <a:schemeClr val="tx1"/>
          </a:solidFill>
          <a:latin typeface="+mn-lt"/>
          <a:ea typeface="+mn-ea"/>
          <a:cs typeface="+mn-cs"/>
        </a:defRPr>
      </a:lvl8pPr>
      <a:lvl9pPr marL="3666465" algn="l" defTabSz="91661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TaSDROC_oc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56800"/>
            <a:ext cx="4572000" cy="1015663"/>
          </a:xfrm>
          <a:prstGeom prst="rect">
            <a:avLst/>
          </a:prstGeom>
        </p:spPr>
        <p:txBody>
          <a:bodyPr>
            <a:spAutoFit/>
          </a:bodyPr>
          <a:lstStyle/>
          <a:p>
            <a:endParaRPr lang="nl-NL" sz="2000" b="1" dirty="0" smtClean="0">
              <a:solidFill>
                <a:schemeClr val="bg1"/>
              </a:solidFill>
              <a:latin typeface="+mn-lt"/>
            </a:endParaRPr>
          </a:p>
          <a:p>
            <a:endParaRPr lang="nl-NL" sz="2000" b="1" dirty="0" smtClean="0">
              <a:solidFill>
                <a:schemeClr val="bg1"/>
              </a:solidFill>
              <a:latin typeface="+mn-lt"/>
            </a:endParaRPr>
          </a:p>
          <a:p>
            <a:endParaRPr lang="nl-NL" sz="2000" b="1" dirty="0">
              <a:solidFill>
                <a:schemeClr val="bg1"/>
              </a:solidFill>
              <a:latin typeface="+mn-lt"/>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6052" y="1772817"/>
            <a:ext cx="5544616" cy="3672408"/>
          </a:xfrm>
          <a:prstGeom prst="rect">
            <a:avLst/>
          </a:prstGeom>
        </p:spPr>
      </p:pic>
      <p:sp>
        <p:nvSpPr>
          <p:cNvPr id="7" name="Title 6"/>
          <p:cNvSpPr>
            <a:spLocks noGrp="1"/>
          </p:cNvSpPr>
          <p:nvPr>
            <p:ph type="title" idx="4294967295"/>
          </p:nvPr>
        </p:nvSpPr>
        <p:spPr>
          <a:xfrm>
            <a:off x="0" y="546100"/>
            <a:ext cx="4355976" cy="675763"/>
          </a:xfrm>
        </p:spPr>
        <p:txBody>
          <a:bodyPr/>
          <a:lstStyle/>
          <a:p>
            <a:r>
              <a:rPr lang="nl-NL" dirty="0" smtClean="0"/>
              <a:t> </a:t>
            </a:r>
            <a:endParaRPr lang="en-GB" dirty="0"/>
          </a:p>
        </p:txBody>
      </p:sp>
      <p:sp>
        <p:nvSpPr>
          <p:cNvPr id="19" name="TextBox 18"/>
          <p:cNvSpPr txBox="1"/>
          <p:nvPr/>
        </p:nvSpPr>
        <p:spPr>
          <a:xfrm>
            <a:off x="462844" y="476672"/>
            <a:ext cx="7344816" cy="1508105"/>
          </a:xfrm>
          <a:prstGeom prst="rect">
            <a:avLst/>
          </a:prstGeom>
          <a:noFill/>
        </p:spPr>
        <p:txBody>
          <a:bodyPr wrap="square" rtlCol="0">
            <a:spAutoFit/>
          </a:bodyPr>
          <a:lstStyle/>
          <a:p>
            <a:r>
              <a:rPr lang="nl-NL" sz="2800" b="1" dirty="0" smtClean="0">
                <a:solidFill>
                  <a:schemeClr val="tx2"/>
                </a:solidFill>
                <a:latin typeface="Rockwell" panose="02060603020205020403" pitchFamily="18" charset="0"/>
              </a:rPr>
              <a:t>Briefingsbijeenkomst / </a:t>
            </a:r>
            <a:r>
              <a:rPr lang="nl-NL" sz="2800" b="1" dirty="0" err="1" smtClean="0">
                <a:solidFill>
                  <a:schemeClr val="tx2"/>
                </a:solidFill>
                <a:latin typeface="Rockwell" panose="02060603020205020403" pitchFamily="18" charset="0"/>
              </a:rPr>
              <a:t>Informatie-avond</a:t>
            </a:r>
            <a:r>
              <a:rPr lang="nl-NL" sz="2800" b="1" dirty="0" smtClean="0">
                <a:solidFill>
                  <a:schemeClr val="tx2"/>
                </a:solidFill>
                <a:latin typeface="Rockwell" panose="02060603020205020403" pitchFamily="18" charset="0"/>
              </a:rPr>
              <a:t> amateurverenigingen</a:t>
            </a:r>
          </a:p>
          <a:p>
            <a:endParaRPr lang="en-GB" sz="3600" dirty="0">
              <a:solidFill>
                <a:schemeClr val="tx2"/>
              </a:solidFill>
              <a:latin typeface="+mj-lt"/>
            </a:endParaRPr>
          </a:p>
        </p:txBody>
      </p:sp>
      <p:sp>
        <p:nvSpPr>
          <p:cNvPr id="21" name="Slide Number Placeholder 20"/>
          <p:cNvSpPr>
            <a:spLocks noGrp="1"/>
          </p:cNvSpPr>
          <p:nvPr>
            <p:ph type="sldNum" sz="quarter" idx="11"/>
          </p:nvPr>
        </p:nvSpPr>
        <p:spPr/>
        <p:txBody>
          <a:bodyPr/>
          <a:lstStyle/>
          <a:p>
            <a:pPr>
              <a:defRPr/>
            </a:pPr>
            <a:fld id="{C57D6938-AB1F-46F8-8558-71B60E2BE38F}" type="slidenum">
              <a:rPr lang="en-GB" smtClean="0"/>
              <a:pPr>
                <a:defRPr/>
              </a:pPr>
              <a:t>1</a:t>
            </a:fld>
            <a:endParaRPr lang="en-GB" dirty="0"/>
          </a:p>
        </p:txBody>
      </p:sp>
      <p:sp>
        <p:nvSpPr>
          <p:cNvPr id="22" name="TextBox 21"/>
          <p:cNvSpPr txBox="1"/>
          <p:nvPr/>
        </p:nvSpPr>
        <p:spPr>
          <a:xfrm>
            <a:off x="514515" y="5591289"/>
            <a:ext cx="4752528" cy="600164"/>
          </a:xfrm>
          <a:prstGeom prst="rect">
            <a:avLst/>
          </a:prstGeom>
          <a:noFill/>
        </p:spPr>
        <p:txBody>
          <a:bodyPr wrap="square" rtlCol="0">
            <a:spAutoFit/>
          </a:bodyPr>
          <a:lstStyle/>
          <a:p>
            <a:r>
              <a:rPr lang="nl-NL" sz="1100" dirty="0" smtClean="0">
                <a:solidFill>
                  <a:schemeClr val="tx2"/>
                </a:solidFill>
                <a:latin typeface="+mn-lt"/>
              </a:rPr>
              <a:t>Gert-Jan Winkeler Rayondirecteur MKB</a:t>
            </a:r>
          </a:p>
          <a:p>
            <a:r>
              <a:rPr lang="nl-NL" sz="1100" dirty="0" smtClean="0">
                <a:solidFill>
                  <a:schemeClr val="tx2"/>
                </a:solidFill>
                <a:latin typeface="+mn-lt"/>
              </a:rPr>
              <a:t>Marnix Renkema Directeur MKB Friesland-Oost</a:t>
            </a:r>
            <a:endParaRPr lang="nl-NL" sz="1100" dirty="0" smtClean="0">
              <a:solidFill>
                <a:schemeClr val="tx2"/>
              </a:solidFill>
              <a:latin typeface="+mn-lt"/>
            </a:endParaRPr>
          </a:p>
          <a:p>
            <a:r>
              <a:rPr lang="nl-NL" sz="1100" dirty="0" smtClean="0">
                <a:solidFill>
                  <a:schemeClr val="tx2"/>
                </a:solidFill>
                <a:latin typeface="+mn-lt"/>
              </a:rPr>
              <a:t>Arjen Feenstra Voorzitter </a:t>
            </a:r>
            <a:r>
              <a:rPr lang="nl-NL" sz="1100" dirty="0" smtClean="0">
                <a:solidFill>
                  <a:schemeClr val="tx2"/>
                </a:solidFill>
                <a:latin typeface="+mn-lt"/>
              </a:rPr>
              <a:t>KBG / Kantoormanager</a:t>
            </a:r>
            <a:endParaRPr lang="en-GB" sz="1100" dirty="0">
              <a:solidFill>
                <a:schemeClr val="tx2"/>
              </a:solidFill>
              <a:latin typeface="+mn-lt"/>
            </a:endParaRPr>
          </a:p>
        </p:txBody>
      </p:sp>
    </p:spTree>
    <p:extLst>
      <p:ext uri="{BB962C8B-B14F-4D97-AF65-F5344CB8AC3E}">
        <p14:creationId xmlns:p14="http://schemas.microsoft.com/office/powerpoint/2010/main" val="941396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C57D6938-AB1F-46F8-8558-71B60E2BE38F}" type="slidenum">
              <a:rPr lang="en-GB" smtClean="0"/>
              <a:pPr>
                <a:defRPr/>
              </a:pPr>
              <a:t>10</a:t>
            </a:fld>
            <a:endParaRPr lang="en-GB" dirty="0"/>
          </a:p>
        </p:txBody>
      </p:sp>
      <p:sp>
        <p:nvSpPr>
          <p:cNvPr id="4" name="TextBox 3"/>
          <p:cNvSpPr txBox="1"/>
          <p:nvPr/>
        </p:nvSpPr>
        <p:spPr>
          <a:xfrm>
            <a:off x="539552" y="548680"/>
            <a:ext cx="6840760" cy="646331"/>
          </a:xfrm>
          <a:prstGeom prst="rect">
            <a:avLst/>
          </a:prstGeom>
          <a:noFill/>
        </p:spPr>
        <p:txBody>
          <a:bodyPr wrap="square" rtlCol="0">
            <a:spAutoFit/>
          </a:bodyPr>
          <a:lstStyle/>
          <a:p>
            <a:r>
              <a:rPr lang="nl-NL" sz="3600" b="1" dirty="0" smtClean="0">
                <a:solidFill>
                  <a:schemeClr val="tx2"/>
                </a:solidFill>
                <a:latin typeface="Rockwell" panose="02060603020205020403" pitchFamily="18" charset="0"/>
              </a:rPr>
              <a:t>Contactgegevens</a:t>
            </a:r>
            <a:endParaRPr lang="nl-NL" sz="3600" b="1" dirty="0">
              <a:solidFill>
                <a:schemeClr val="tx2"/>
              </a:solidFill>
              <a:latin typeface="Rockwell" panose="02060603020205020403" pitchFamily="18" charset="0"/>
            </a:endParaRPr>
          </a:p>
        </p:txBody>
      </p:sp>
      <p:sp>
        <p:nvSpPr>
          <p:cNvPr id="6" name="TextBox 5"/>
          <p:cNvSpPr txBox="1"/>
          <p:nvPr/>
        </p:nvSpPr>
        <p:spPr>
          <a:xfrm>
            <a:off x="539552" y="1277969"/>
            <a:ext cx="7992888" cy="3877985"/>
          </a:xfrm>
          <a:prstGeom prst="rect">
            <a:avLst/>
          </a:prstGeom>
          <a:noFill/>
        </p:spPr>
        <p:txBody>
          <a:bodyPr wrap="square" rtlCol="0">
            <a:spAutoFit/>
          </a:bodyPr>
          <a:lstStyle/>
          <a:p>
            <a:endParaRPr lang="nl-NL" sz="1000" b="1" dirty="0" smtClean="0">
              <a:latin typeface="Rockwell" panose="02060603020205020403" pitchFamily="18" charset="0"/>
              <a:cs typeface="Arial" panose="020B0604020202020204" pitchFamily="34" charset="0"/>
            </a:endParaRPr>
          </a:p>
          <a:p>
            <a:r>
              <a:rPr lang="nl-NL" sz="1600" b="1" dirty="0" smtClean="0">
                <a:latin typeface="+mn-lt"/>
                <a:cs typeface="Arial" panose="020B0604020202020204" pitchFamily="34" charset="0"/>
              </a:rPr>
              <a:t>Vragen ?</a:t>
            </a:r>
          </a:p>
          <a:p>
            <a:r>
              <a:rPr lang="nl-NL" sz="1600" dirty="0" smtClean="0">
                <a:latin typeface="+mn-lt"/>
                <a:cs typeface="Arial" panose="020B0604020202020204" pitchFamily="34" charset="0"/>
              </a:rPr>
              <a:t>Onderstaand treft u alle contactgegevens aan:</a:t>
            </a:r>
          </a:p>
          <a:p>
            <a:endParaRPr lang="nl-NL" sz="1600" dirty="0" smtClean="0">
              <a:latin typeface="+mn-lt"/>
              <a:cs typeface="Arial" panose="020B0604020202020204" pitchFamily="34" charset="0"/>
            </a:endParaRPr>
          </a:p>
          <a:p>
            <a:r>
              <a:rPr lang="nl-NL" sz="1600" dirty="0" smtClean="0">
                <a:latin typeface="+mn-lt"/>
                <a:cs typeface="Arial" panose="020B0604020202020204" pitchFamily="34" charset="0"/>
              </a:rPr>
              <a:t>Directeur MKB: Gert-Jan Winkeler	 </a:t>
            </a:r>
          </a:p>
          <a:p>
            <a:r>
              <a:rPr lang="nl-NL" sz="1600" dirty="0" smtClean="0">
                <a:latin typeface="+mn-lt"/>
                <a:cs typeface="Arial" panose="020B0604020202020204" pitchFamily="34" charset="0"/>
              </a:rPr>
              <a:t>E-mail: Gert-Jan.Winkeler@ing.nl</a:t>
            </a:r>
          </a:p>
          <a:p>
            <a:r>
              <a:rPr lang="nl-NL" sz="1600" dirty="0" smtClean="0">
                <a:latin typeface="+mn-lt"/>
                <a:cs typeface="Arial" panose="020B0604020202020204" pitchFamily="34" charset="0"/>
              </a:rPr>
              <a:t>Telefoonnummer 06 - 23144312</a:t>
            </a:r>
          </a:p>
          <a:p>
            <a:endParaRPr lang="nl-NL" sz="1600" dirty="0">
              <a:latin typeface="+mn-lt"/>
              <a:cs typeface="Arial" panose="020B0604020202020204" pitchFamily="34" charset="0"/>
            </a:endParaRPr>
          </a:p>
          <a:p>
            <a:r>
              <a:rPr lang="nl-NL" sz="1600" dirty="0" smtClean="0">
                <a:latin typeface="+mn-lt"/>
                <a:cs typeface="Arial" panose="020B0604020202020204" pitchFamily="34" charset="0"/>
              </a:rPr>
              <a:t>Relatiemanager MKB/voetbalzaken: Tom Boersma</a:t>
            </a:r>
          </a:p>
          <a:p>
            <a:r>
              <a:rPr lang="nl-NL" sz="1600" dirty="0" err="1" smtClean="0">
                <a:latin typeface="+mn-lt"/>
                <a:cs typeface="Arial" panose="020B0604020202020204" pitchFamily="34" charset="0"/>
              </a:rPr>
              <a:t>E-mail:Tom.Boersma@ing.nl</a:t>
            </a:r>
            <a:endParaRPr lang="nl-NL" sz="1600" dirty="0" smtClean="0">
              <a:latin typeface="+mn-lt"/>
              <a:cs typeface="Arial" panose="020B0604020202020204" pitchFamily="34" charset="0"/>
            </a:endParaRPr>
          </a:p>
          <a:p>
            <a:r>
              <a:rPr lang="nl-NL" sz="1600" dirty="0" smtClean="0">
                <a:latin typeface="+mn-lt"/>
                <a:cs typeface="Arial" panose="020B0604020202020204" pitchFamily="34" charset="0"/>
              </a:rPr>
              <a:t>Telefoonnummer: 06-30184483</a:t>
            </a:r>
          </a:p>
          <a:p>
            <a:endParaRPr lang="nl-NL" sz="1600" dirty="0">
              <a:latin typeface="+mn-lt"/>
              <a:cs typeface="Arial" panose="020B0604020202020204" pitchFamily="34" charset="0"/>
            </a:endParaRPr>
          </a:p>
          <a:p>
            <a:endParaRPr lang="nl-NL" sz="1600" dirty="0" smtClean="0">
              <a:latin typeface="+mn-lt"/>
              <a:cs typeface="Arial" panose="020B0604020202020204" pitchFamily="34" charset="0"/>
            </a:endParaRPr>
          </a:p>
          <a:p>
            <a:endParaRPr lang="nl-NL" sz="1600" dirty="0" smtClean="0">
              <a:latin typeface="+mn-lt"/>
              <a:cs typeface="Arial" panose="020B0604020202020204" pitchFamily="34" charset="0"/>
            </a:endParaRPr>
          </a:p>
          <a:p>
            <a:endParaRPr lang="nl-NL" sz="1600" dirty="0">
              <a:latin typeface="+mn-lt"/>
              <a:cs typeface="Arial" panose="020B0604020202020204" pitchFamily="34" charset="0"/>
            </a:endParaRPr>
          </a:p>
          <a:p>
            <a:endParaRPr lang="nl-NL" sz="1200" b="1" u="sng" dirty="0">
              <a:solidFill>
                <a:schemeClr val="tx2"/>
              </a:solidFill>
              <a:latin typeface="+mn-lt"/>
              <a:cs typeface="Arial" panose="020B0604020202020204" pitchFamily="34" charset="0"/>
            </a:endParaRPr>
          </a:p>
        </p:txBody>
      </p:sp>
    </p:spTree>
    <p:extLst>
      <p:ext uri="{BB962C8B-B14F-4D97-AF65-F5344CB8AC3E}">
        <p14:creationId xmlns:p14="http://schemas.microsoft.com/office/powerpoint/2010/main" val="1900850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smtClean="0">
                <a:latin typeface="Rockwell" panose="02060603020205020403" pitchFamily="18" charset="0"/>
              </a:rPr>
              <a:t>ING en het amateurvoetbal…</a:t>
            </a:r>
            <a:endParaRPr lang="nl-NL" sz="3200" dirty="0">
              <a:latin typeface="Rockwell" panose="02060603020205020403" pitchFamily="18" charset="0"/>
            </a:endParaRPr>
          </a:p>
        </p:txBody>
      </p:sp>
      <p:sp>
        <p:nvSpPr>
          <p:cNvPr id="4" name="Tijdelijke aanduiding voor dianummer 3"/>
          <p:cNvSpPr>
            <a:spLocks noGrp="1"/>
          </p:cNvSpPr>
          <p:nvPr>
            <p:ph type="sldNum" sz="quarter" idx="11"/>
          </p:nvPr>
        </p:nvSpPr>
        <p:spPr/>
        <p:txBody>
          <a:bodyPr/>
          <a:lstStyle/>
          <a:p>
            <a:pPr>
              <a:defRPr/>
            </a:pPr>
            <a:fld id="{6AFA7DA8-B1B7-46D0-8022-608A71E34E04}" type="slidenum">
              <a:rPr lang="en-GB" smtClean="0"/>
              <a:pPr>
                <a:defRPr/>
              </a:pPr>
              <a:t>2</a:t>
            </a:fld>
            <a:endParaRPr lang="en-GB"/>
          </a:p>
        </p:txBody>
      </p:sp>
      <p:pic>
        <p:nvPicPr>
          <p:cNvPr id="9" name="Picture 2">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0361" y="1611761"/>
            <a:ext cx="5765404" cy="3520726"/>
          </a:xfrm>
          <a:prstGeom prst="rect">
            <a:avLst/>
          </a:prstGeom>
        </p:spPr>
      </p:pic>
    </p:spTree>
    <p:extLst>
      <p:ext uri="{BB962C8B-B14F-4D97-AF65-F5344CB8AC3E}">
        <p14:creationId xmlns:p14="http://schemas.microsoft.com/office/powerpoint/2010/main" val="122459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6AFA7DA8-B1B7-46D0-8022-608A71E34E04}" type="slidenum">
              <a:rPr lang="en-GB" smtClean="0"/>
              <a:pPr>
                <a:defRPr/>
              </a:pPr>
              <a:t>3</a:t>
            </a:fld>
            <a:endParaRPr lang="en-GB"/>
          </a:p>
        </p:txBody>
      </p:sp>
      <p:sp>
        <p:nvSpPr>
          <p:cNvPr id="5" name="TextBox 4"/>
          <p:cNvSpPr txBox="1"/>
          <p:nvPr/>
        </p:nvSpPr>
        <p:spPr>
          <a:xfrm>
            <a:off x="611560" y="612547"/>
            <a:ext cx="5184576" cy="646331"/>
          </a:xfrm>
          <a:prstGeom prst="rect">
            <a:avLst/>
          </a:prstGeom>
          <a:noFill/>
        </p:spPr>
        <p:txBody>
          <a:bodyPr wrap="square" rtlCol="0">
            <a:spAutoFit/>
          </a:bodyPr>
          <a:lstStyle/>
          <a:p>
            <a:r>
              <a:rPr lang="nl-NL" sz="3600" b="1" dirty="0" smtClean="0">
                <a:solidFill>
                  <a:schemeClr val="tx2"/>
                </a:solidFill>
                <a:latin typeface="Rockwell" panose="02060603020205020403" pitchFamily="18" charset="0"/>
              </a:rPr>
              <a:t>Achtergrond</a:t>
            </a:r>
            <a:endParaRPr lang="en-GB" sz="3600" b="1" dirty="0">
              <a:solidFill>
                <a:schemeClr val="tx2"/>
              </a:solidFill>
              <a:latin typeface="Rockwell" panose="02060603020205020403" pitchFamily="18" charset="0"/>
            </a:endParaRPr>
          </a:p>
        </p:txBody>
      </p:sp>
      <p:sp>
        <p:nvSpPr>
          <p:cNvPr id="6" name="TextBox 5"/>
          <p:cNvSpPr txBox="1"/>
          <p:nvPr/>
        </p:nvSpPr>
        <p:spPr>
          <a:xfrm>
            <a:off x="611560" y="1494255"/>
            <a:ext cx="7776864" cy="6032421"/>
          </a:xfrm>
          <a:prstGeom prst="rect">
            <a:avLst/>
          </a:prstGeom>
          <a:noFill/>
        </p:spPr>
        <p:txBody>
          <a:bodyPr wrap="square" rtlCol="0">
            <a:spAutoFit/>
          </a:bodyPr>
          <a:lstStyle/>
          <a:p>
            <a:pPr defTabSz="909638"/>
            <a:r>
              <a:rPr lang="nl-NL" sz="1600" b="1" dirty="0">
                <a:latin typeface="+mn-lt"/>
              </a:rPr>
              <a:t>Achtergrond sponsoring amateurvoetbal</a:t>
            </a:r>
            <a:br>
              <a:rPr lang="nl-NL" sz="1600" b="1" dirty="0">
                <a:latin typeface="+mn-lt"/>
              </a:rPr>
            </a:br>
            <a:r>
              <a:rPr lang="nl-NL" sz="1600" dirty="0">
                <a:latin typeface="+mn-lt"/>
              </a:rPr>
              <a:t>Amateurclubs staan aan de basis van de </a:t>
            </a:r>
            <a:r>
              <a:rPr lang="nl-NL" sz="1600" dirty="0" smtClean="0">
                <a:latin typeface="+mn-lt"/>
              </a:rPr>
              <a:t>maatschappelijke en </a:t>
            </a:r>
            <a:r>
              <a:rPr lang="nl-NL" sz="1600" dirty="0">
                <a:latin typeface="+mn-lt"/>
              </a:rPr>
              <a:t>sportieve rol van het Nederlandse voetbal. </a:t>
            </a:r>
            <a:r>
              <a:rPr lang="nl-NL" sz="1600" dirty="0" smtClean="0">
                <a:latin typeface="+mn-lt"/>
              </a:rPr>
              <a:t>Verenigingen </a:t>
            </a:r>
            <a:r>
              <a:rPr lang="nl-NL" sz="1600" dirty="0">
                <a:latin typeface="+mn-lt"/>
              </a:rPr>
              <a:t>zijn heel belangrijk voor de jeugd, voor hun ouders en voor de wijken waar ze gevestigd zijn. </a:t>
            </a:r>
            <a:endParaRPr lang="nl-NL" sz="1600" dirty="0" smtClean="0">
              <a:latin typeface="+mn-lt"/>
            </a:endParaRPr>
          </a:p>
          <a:p>
            <a:pPr defTabSz="909638"/>
            <a:endParaRPr lang="nl-NL" sz="1600" dirty="0">
              <a:latin typeface="+mn-lt"/>
            </a:endParaRPr>
          </a:p>
          <a:p>
            <a:pPr defTabSz="909638"/>
            <a:r>
              <a:rPr lang="nl-NL" sz="1600" dirty="0" smtClean="0">
                <a:latin typeface="+mn-lt"/>
              </a:rPr>
              <a:t>ING wil graag een </a:t>
            </a:r>
            <a:r>
              <a:rPr lang="nl-NL" sz="1600" dirty="0">
                <a:latin typeface="+mn-lt"/>
              </a:rPr>
              <a:t>bijdrage leveren aan het gezond houden van </a:t>
            </a:r>
            <a:r>
              <a:rPr lang="nl-NL" sz="1600" dirty="0" smtClean="0">
                <a:latin typeface="+mn-lt"/>
              </a:rPr>
              <a:t>het amateurvoetbal in Nederland. Dit door meer lokale betrokkenheid te tonen en om een intensieve relatie met amateurverenigingen aan te gaan. </a:t>
            </a:r>
          </a:p>
          <a:p>
            <a:endParaRPr lang="nl-NL" sz="1600" dirty="0">
              <a:latin typeface="+mn-lt"/>
            </a:endParaRPr>
          </a:p>
          <a:p>
            <a:r>
              <a:rPr lang="nl-NL" sz="1600" dirty="0" smtClean="0">
                <a:latin typeface="+mn-lt"/>
              </a:rPr>
              <a:t>In samenwerking  met de KNVB willen we het </a:t>
            </a:r>
            <a:r>
              <a:rPr lang="nl-NL" sz="1600" dirty="0">
                <a:latin typeface="+mn-lt"/>
              </a:rPr>
              <a:t>amateurvoetbal </a:t>
            </a:r>
            <a:r>
              <a:rPr lang="nl-NL" sz="1600" dirty="0" smtClean="0">
                <a:latin typeface="+mn-lt"/>
              </a:rPr>
              <a:t>van </a:t>
            </a:r>
            <a:r>
              <a:rPr lang="nl-NL" sz="1600" dirty="0">
                <a:latin typeface="+mn-lt"/>
              </a:rPr>
              <a:t>een extra </a:t>
            </a:r>
            <a:r>
              <a:rPr lang="nl-NL" sz="1600" dirty="0" smtClean="0">
                <a:latin typeface="+mn-lt"/>
              </a:rPr>
              <a:t>impuls voorzien. Dit doen we niet op traditionele wijze maar op een manier die nog nooit in Nederland heeft plaatsgevonden. </a:t>
            </a:r>
          </a:p>
          <a:p>
            <a:endParaRPr lang="nl-NL" sz="1600" dirty="0">
              <a:latin typeface="+mn-lt"/>
            </a:endParaRPr>
          </a:p>
          <a:p>
            <a:r>
              <a:rPr lang="nl-NL" sz="1600" dirty="0" smtClean="0">
                <a:latin typeface="+mn-lt"/>
              </a:rPr>
              <a:t>ING schrijft een landelijke pitch uit voor amateurverenigingen waarbij de kennis, het enthousiasme, de creativiteit maar vooral uw liefde voor voetbal van grote waarde is. Want u draagt het amateurvoetbal een warm hart toe. En daarom bent u hier vanavond aanwezig!</a:t>
            </a:r>
            <a:endParaRPr lang="en-GB" sz="1600" dirty="0" smtClean="0">
              <a:latin typeface="+mn-lt"/>
            </a:endParaRPr>
          </a:p>
          <a:p>
            <a:endParaRPr lang="en-GB" sz="1600" dirty="0">
              <a:latin typeface="+mn-lt"/>
            </a:endParaRPr>
          </a:p>
          <a:p>
            <a:endParaRPr lang="en-GB" sz="1600" dirty="0" smtClean="0">
              <a:latin typeface="+mn-lt"/>
            </a:endParaRPr>
          </a:p>
          <a:p>
            <a:endParaRPr lang="en-GB" sz="1600" dirty="0">
              <a:latin typeface="+mn-lt"/>
            </a:endParaRPr>
          </a:p>
          <a:p>
            <a:endParaRPr lang="nl-NL" sz="1600" dirty="0">
              <a:latin typeface="+mn-lt"/>
            </a:endParaRPr>
          </a:p>
          <a:p>
            <a:endParaRPr lang="nl-NL" sz="1600" dirty="0" smtClean="0">
              <a:latin typeface="+mn-lt"/>
            </a:endParaRPr>
          </a:p>
          <a:p>
            <a:endParaRPr lang="nl-NL" sz="1600" dirty="0">
              <a:latin typeface="+mn-lt"/>
            </a:endParaRPr>
          </a:p>
          <a:p>
            <a:endParaRPr lang="en-GB" dirty="0"/>
          </a:p>
        </p:txBody>
      </p:sp>
    </p:spTree>
    <p:extLst>
      <p:ext uri="{BB962C8B-B14F-4D97-AF65-F5344CB8AC3E}">
        <p14:creationId xmlns:p14="http://schemas.microsoft.com/office/powerpoint/2010/main" val="1954530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C57D6938-AB1F-46F8-8558-71B60E2BE38F}" type="slidenum">
              <a:rPr lang="en-GB" smtClean="0"/>
              <a:pPr>
                <a:defRPr/>
              </a:pPr>
              <a:t>4</a:t>
            </a:fld>
            <a:endParaRPr lang="en-GB"/>
          </a:p>
        </p:txBody>
      </p:sp>
      <p:sp>
        <p:nvSpPr>
          <p:cNvPr id="3" name="TextBox 2"/>
          <p:cNvSpPr txBox="1"/>
          <p:nvPr/>
        </p:nvSpPr>
        <p:spPr>
          <a:xfrm>
            <a:off x="590167" y="619362"/>
            <a:ext cx="7128792" cy="646331"/>
          </a:xfrm>
          <a:prstGeom prst="rect">
            <a:avLst/>
          </a:prstGeom>
          <a:noFill/>
        </p:spPr>
        <p:txBody>
          <a:bodyPr wrap="square" rtlCol="0">
            <a:spAutoFit/>
          </a:bodyPr>
          <a:lstStyle/>
          <a:p>
            <a:r>
              <a:rPr lang="nl-NL" sz="3600" b="1" dirty="0" smtClean="0">
                <a:solidFill>
                  <a:schemeClr val="tx2"/>
                </a:solidFill>
                <a:latin typeface="Rockwell" panose="02060603020205020403" pitchFamily="18" charset="0"/>
              </a:rPr>
              <a:t>Wat biedt ING u aan ?</a:t>
            </a:r>
            <a:endParaRPr lang="en-GB" sz="3600" b="1" dirty="0">
              <a:solidFill>
                <a:schemeClr val="tx2"/>
              </a:solidFill>
              <a:latin typeface="Rockwell" panose="02060603020205020403" pitchFamily="18" charset="0"/>
            </a:endParaRPr>
          </a:p>
        </p:txBody>
      </p:sp>
      <p:sp>
        <p:nvSpPr>
          <p:cNvPr id="6" name="Rectangle 5"/>
          <p:cNvSpPr/>
          <p:nvPr/>
        </p:nvSpPr>
        <p:spPr>
          <a:xfrm>
            <a:off x="931424" y="4342081"/>
            <a:ext cx="6696744" cy="461665"/>
          </a:xfrm>
          <a:prstGeom prst="rect">
            <a:avLst/>
          </a:prstGeom>
        </p:spPr>
        <p:txBody>
          <a:bodyPr wrap="square">
            <a:spAutoFit/>
          </a:bodyPr>
          <a:lstStyle/>
          <a:p>
            <a:r>
              <a:rPr lang="nl-NL" sz="1200" dirty="0">
                <a:latin typeface="+mn-lt"/>
              </a:rPr>
              <a:t/>
            </a:r>
            <a:br>
              <a:rPr lang="nl-NL" sz="1200" dirty="0">
                <a:latin typeface="+mn-lt"/>
              </a:rPr>
            </a:br>
            <a:endParaRPr lang="en-GB" sz="1200" dirty="0">
              <a:latin typeface="+mn-lt"/>
            </a:endParaRPr>
          </a:p>
        </p:txBody>
      </p:sp>
      <p:sp>
        <p:nvSpPr>
          <p:cNvPr id="7" name="TextBox 6"/>
          <p:cNvSpPr txBox="1"/>
          <p:nvPr/>
        </p:nvSpPr>
        <p:spPr>
          <a:xfrm>
            <a:off x="611694" y="1362753"/>
            <a:ext cx="8136770" cy="4524315"/>
          </a:xfrm>
          <a:prstGeom prst="rect">
            <a:avLst/>
          </a:prstGeom>
          <a:noFill/>
        </p:spPr>
        <p:txBody>
          <a:bodyPr wrap="square" rtlCol="0">
            <a:spAutoFit/>
          </a:bodyPr>
          <a:lstStyle/>
          <a:p>
            <a:r>
              <a:rPr lang="nl-NL" sz="1600" dirty="0" smtClean="0">
                <a:latin typeface="+mn-lt"/>
              </a:rPr>
              <a:t>Vanavond krijgt u alle informatie om de sterkste, commercieelste en meest  onderscheidende pitch te schrijven. En misschien bent u wel één van de verenigingen </a:t>
            </a:r>
          </a:p>
          <a:p>
            <a:r>
              <a:rPr lang="nl-NL" sz="1600" dirty="0" smtClean="0">
                <a:latin typeface="+mn-lt"/>
              </a:rPr>
              <a:t>die een samenwerking met de ING verdient. </a:t>
            </a:r>
          </a:p>
          <a:p>
            <a:endParaRPr lang="nl-NL" sz="1600" dirty="0">
              <a:latin typeface="+mn-lt"/>
            </a:endParaRPr>
          </a:p>
          <a:p>
            <a:r>
              <a:rPr lang="nl-NL" sz="1600" dirty="0" smtClean="0">
                <a:latin typeface="+mn-lt"/>
              </a:rPr>
              <a:t>Welke samenwerkingsverbanden zijn er:</a:t>
            </a:r>
            <a:endParaRPr lang="nl-NL" sz="1600" dirty="0">
              <a:latin typeface="+mn-lt"/>
            </a:endParaRPr>
          </a:p>
          <a:p>
            <a:endParaRPr lang="nl-NL" sz="1600" b="1" u="sng" dirty="0" smtClean="0">
              <a:latin typeface="+mn-lt"/>
            </a:endParaRPr>
          </a:p>
          <a:p>
            <a:r>
              <a:rPr lang="nl-NL" sz="1600" b="1" u="sng" dirty="0" smtClean="0">
                <a:latin typeface="+mn-lt"/>
              </a:rPr>
              <a:t>(Intensief) Sponsorschap</a:t>
            </a:r>
          </a:p>
          <a:p>
            <a:r>
              <a:rPr lang="nl-NL" sz="1600" dirty="0" smtClean="0">
                <a:latin typeface="+mn-lt"/>
              </a:rPr>
              <a:t>Dit sponsorschap houdt in dat u als amateurvereniging een sponsorovereenkomst ontvangt van de ING ter waarde van </a:t>
            </a:r>
            <a:r>
              <a:rPr lang="nl-NL" sz="1600" b="1" i="1" dirty="0" smtClean="0">
                <a:latin typeface="+mj-lt"/>
              </a:rPr>
              <a:t>minimaal </a:t>
            </a:r>
            <a:r>
              <a:rPr lang="nl-NL" sz="1600" b="1" i="1" dirty="0">
                <a:latin typeface="+mj-lt"/>
              </a:rPr>
              <a:t>€ 10.000,- en maximaal </a:t>
            </a:r>
            <a:r>
              <a:rPr lang="nl-NL" sz="1600" i="1" dirty="0">
                <a:latin typeface="+mj-lt"/>
              </a:rPr>
              <a:t> </a:t>
            </a:r>
            <a:r>
              <a:rPr lang="nl-NL" sz="1600" b="1" i="1" dirty="0" smtClean="0">
                <a:latin typeface="+mj-lt"/>
              </a:rPr>
              <a:t>€ </a:t>
            </a:r>
            <a:r>
              <a:rPr lang="nl-NL" sz="1600" b="1" i="1" dirty="0">
                <a:latin typeface="+mj-lt"/>
              </a:rPr>
              <a:t>25.000,-</a:t>
            </a:r>
            <a:r>
              <a:rPr lang="nl-NL" sz="1600" i="1" dirty="0">
                <a:latin typeface="+mj-lt"/>
              </a:rPr>
              <a:t> </a:t>
            </a:r>
            <a:r>
              <a:rPr lang="nl-NL" sz="1600" b="1" i="1" dirty="0">
                <a:latin typeface="+mj-lt"/>
              </a:rPr>
              <a:t>inclusief </a:t>
            </a:r>
            <a:r>
              <a:rPr lang="nl-NL" sz="1600" b="1" i="1" dirty="0" smtClean="0">
                <a:latin typeface="+mj-lt"/>
              </a:rPr>
              <a:t>BTW, </a:t>
            </a:r>
            <a:r>
              <a:rPr lang="nl-NL" sz="1600" dirty="0" smtClean="0">
                <a:latin typeface="+mn-lt"/>
              </a:rPr>
              <a:t>op basis van een 3-jarige overeenkomst. </a:t>
            </a:r>
            <a:r>
              <a:rPr lang="nl-NL" sz="1600" dirty="0">
                <a:latin typeface="+mn-lt"/>
              </a:rPr>
              <a:t>De hoogte van het Intensief </a:t>
            </a:r>
            <a:r>
              <a:rPr lang="nl-NL" sz="1600" dirty="0" smtClean="0">
                <a:latin typeface="+mn-lt"/>
              </a:rPr>
              <a:t>Sponsorschap </a:t>
            </a:r>
            <a:r>
              <a:rPr lang="nl-NL" sz="1600" dirty="0">
                <a:latin typeface="+mn-lt"/>
              </a:rPr>
              <a:t>is afhankelijk van het definitieve voorstel (de pitch) van de vereniging en de waarde die zij hieraan geeft en de waarde die ING hier aan toekent.</a:t>
            </a:r>
            <a:endParaRPr lang="nl-NL" sz="1600" dirty="0" smtClean="0">
              <a:latin typeface="+mn-lt"/>
            </a:endParaRPr>
          </a:p>
          <a:p>
            <a:endParaRPr lang="nl-NL" sz="1600" u="sng" dirty="0">
              <a:latin typeface="+mn-lt"/>
            </a:endParaRPr>
          </a:p>
          <a:p>
            <a:r>
              <a:rPr lang="nl-NL" sz="1600" b="1" u="sng" dirty="0" smtClean="0">
                <a:latin typeface="+mn-lt"/>
              </a:rPr>
              <a:t>Sub-sponsorschap</a:t>
            </a:r>
          </a:p>
          <a:p>
            <a:r>
              <a:rPr lang="nl-NL" sz="1600" dirty="0" smtClean="0">
                <a:latin typeface="+mn-lt"/>
              </a:rPr>
              <a:t>Dit houdt in dat u als amateurvereniging een sponsorovereenkomst ontvangt van de ING van </a:t>
            </a:r>
            <a:r>
              <a:rPr lang="nl-NL" sz="1600" b="1" i="1" dirty="0" smtClean="0">
                <a:latin typeface="+mn-lt"/>
              </a:rPr>
              <a:t>€ 1.000 inclusief BTW </a:t>
            </a:r>
            <a:r>
              <a:rPr lang="nl-NL" sz="1600" dirty="0" smtClean="0">
                <a:latin typeface="+mn-lt"/>
              </a:rPr>
              <a:t>op basis van een 3 jarige overeenkomst. Als tegenprestatie ontvangt de ING 9 meter boarding aaneengesloten en een lidmaatschap van  de ‘’business club’’.  </a:t>
            </a:r>
            <a:endParaRPr lang="nl-NL" sz="1200" dirty="0" smtClean="0">
              <a:latin typeface="+mn-lt"/>
            </a:endParaRPr>
          </a:p>
        </p:txBody>
      </p:sp>
    </p:spTree>
    <p:extLst>
      <p:ext uri="{BB962C8B-B14F-4D97-AF65-F5344CB8AC3E}">
        <p14:creationId xmlns:p14="http://schemas.microsoft.com/office/powerpoint/2010/main" val="121407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C57D6938-AB1F-46F8-8558-71B60E2BE38F}" type="slidenum">
              <a:rPr lang="en-GB" smtClean="0"/>
              <a:pPr>
                <a:defRPr/>
              </a:pPr>
              <a:t>5</a:t>
            </a:fld>
            <a:endParaRPr lang="en-GB"/>
          </a:p>
        </p:txBody>
      </p:sp>
      <p:sp>
        <p:nvSpPr>
          <p:cNvPr id="3" name="TextBox 2"/>
          <p:cNvSpPr txBox="1"/>
          <p:nvPr/>
        </p:nvSpPr>
        <p:spPr>
          <a:xfrm>
            <a:off x="505563" y="500190"/>
            <a:ext cx="7128792" cy="646331"/>
          </a:xfrm>
          <a:prstGeom prst="rect">
            <a:avLst/>
          </a:prstGeom>
          <a:noFill/>
        </p:spPr>
        <p:txBody>
          <a:bodyPr wrap="square" rtlCol="0">
            <a:spAutoFit/>
          </a:bodyPr>
          <a:lstStyle/>
          <a:p>
            <a:r>
              <a:rPr lang="nl-NL" sz="3600" b="1" dirty="0" smtClean="0">
                <a:solidFill>
                  <a:schemeClr val="tx2"/>
                </a:solidFill>
                <a:latin typeface="Rockwell" panose="02060603020205020403" pitchFamily="18" charset="0"/>
              </a:rPr>
              <a:t>Wat wordt er van u verwacht ?</a:t>
            </a:r>
            <a:endParaRPr lang="en-GB" sz="3600" b="1" dirty="0">
              <a:solidFill>
                <a:schemeClr val="tx2"/>
              </a:solidFill>
              <a:latin typeface="Rockwell" panose="02060603020205020403" pitchFamily="18" charset="0"/>
            </a:endParaRPr>
          </a:p>
        </p:txBody>
      </p:sp>
      <p:sp>
        <p:nvSpPr>
          <p:cNvPr id="6" name="Rectangle 5"/>
          <p:cNvSpPr/>
          <p:nvPr/>
        </p:nvSpPr>
        <p:spPr>
          <a:xfrm>
            <a:off x="931424" y="4365104"/>
            <a:ext cx="6696744" cy="461665"/>
          </a:xfrm>
          <a:prstGeom prst="rect">
            <a:avLst/>
          </a:prstGeom>
        </p:spPr>
        <p:txBody>
          <a:bodyPr wrap="square">
            <a:spAutoFit/>
          </a:bodyPr>
          <a:lstStyle/>
          <a:p>
            <a:r>
              <a:rPr lang="nl-NL" sz="1200" dirty="0">
                <a:latin typeface="+mn-lt"/>
              </a:rPr>
              <a:t/>
            </a:r>
            <a:br>
              <a:rPr lang="nl-NL" sz="1200" dirty="0">
                <a:latin typeface="+mn-lt"/>
              </a:rPr>
            </a:br>
            <a:endParaRPr lang="en-GB" sz="1200" dirty="0">
              <a:latin typeface="+mn-lt"/>
            </a:endParaRPr>
          </a:p>
        </p:txBody>
      </p:sp>
      <p:sp>
        <p:nvSpPr>
          <p:cNvPr id="7" name="TextBox 6"/>
          <p:cNvSpPr txBox="1"/>
          <p:nvPr/>
        </p:nvSpPr>
        <p:spPr>
          <a:xfrm>
            <a:off x="609426" y="1146521"/>
            <a:ext cx="6663435" cy="4462760"/>
          </a:xfrm>
          <a:prstGeom prst="rect">
            <a:avLst/>
          </a:prstGeom>
          <a:noFill/>
        </p:spPr>
        <p:txBody>
          <a:bodyPr wrap="square" rtlCol="0">
            <a:spAutoFit/>
          </a:bodyPr>
          <a:lstStyle/>
          <a:p>
            <a:endParaRPr lang="nl-NL" sz="1200" dirty="0" smtClean="0"/>
          </a:p>
          <a:p>
            <a:r>
              <a:rPr lang="nl-NL" sz="1600" dirty="0" smtClean="0">
                <a:latin typeface="+mn-lt"/>
              </a:rPr>
              <a:t>Morgenochtend ontvangt u per e-mail:</a:t>
            </a:r>
          </a:p>
          <a:p>
            <a:pPr marL="285750" indent="-285750">
              <a:buFont typeface="Arial" panose="020B0604020202020204" pitchFamily="34" charset="0"/>
              <a:buChar char="•"/>
            </a:pPr>
            <a:r>
              <a:rPr lang="nl-NL" sz="1600" dirty="0" smtClean="0">
                <a:latin typeface="+mn-lt"/>
              </a:rPr>
              <a:t>Bestand (centraal format) om de pitch (uw voorstel) te schrijven en in te dienen</a:t>
            </a:r>
          </a:p>
          <a:p>
            <a:pPr marL="285750" indent="-285750">
              <a:buFont typeface="Arial" panose="020B0604020202020204" pitchFamily="34" charset="0"/>
              <a:buChar char="•"/>
            </a:pPr>
            <a:r>
              <a:rPr lang="nl-NL" sz="1600" dirty="0" smtClean="0">
                <a:latin typeface="+mn-lt"/>
              </a:rPr>
              <a:t>De presentatie (om e.e.a. rustig terug te lezen en u te helpen)</a:t>
            </a:r>
          </a:p>
          <a:p>
            <a:pPr marL="285750" indent="-285750">
              <a:buFont typeface="Arial" panose="020B0604020202020204" pitchFamily="34" charset="0"/>
              <a:buChar char="•"/>
            </a:pPr>
            <a:endParaRPr lang="nl-NL" sz="1600" dirty="0" smtClean="0">
              <a:latin typeface="+mn-lt"/>
            </a:endParaRPr>
          </a:p>
          <a:p>
            <a:r>
              <a:rPr lang="nl-NL" sz="1600" dirty="0" smtClean="0">
                <a:latin typeface="+mn-lt"/>
              </a:rPr>
              <a:t>Vervolgens verzoeken wij u de tegenprestaties die u de ING wilt aanbieden in te vullen op het centrale format (formulier tegenprestaties amateurvereniging ING). Hier komt uw creativiteit ook echt van pas. </a:t>
            </a:r>
          </a:p>
          <a:p>
            <a:endParaRPr lang="nl-NL" sz="1600" dirty="0">
              <a:latin typeface="+mn-lt"/>
            </a:endParaRPr>
          </a:p>
          <a:p>
            <a:r>
              <a:rPr lang="nl-NL" sz="1600" dirty="0" smtClean="0">
                <a:latin typeface="+mn-lt"/>
              </a:rPr>
              <a:t>Op dit formulier treft u ook de tegenprestaties aan die de ING minimaal van u wil ontvangen. </a:t>
            </a:r>
            <a:r>
              <a:rPr lang="nl-NL" sz="1600" dirty="0">
                <a:latin typeface="+mn-lt"/>
              </a:rPr>
              <a:t>Indien </a:t>
            </a:r>
            <a:r>
              <a:rPr lang="nl-NL" sz="1600" dirty="0" smtClean="0">
                <a:latin typeface="+mn-lt"/>
              </a:rPr>
              <a:t>één </a:t>
            </a:r>
            <a:r>
              <a:rPr lang="nl-NL" sz="1600" dirty="0">
                <a:latin typeface="+mn-lt"/>
              </a:rPr>
              <a:t>van </a:t>
            </a:r>
            <a:r>
              <a:rPr lang="nl-NL" sz="1600" dirty="0" smtClean="0">
                <a:latin typeface="+mn-lt"/>
              </a:rPr>
              <a:t>door de ING genoemde </a:t>
            </a:r>
            <a:r>
              <a:rPr lang="nl-NL" sz="1600" dirty="0">
                <a:latin typeface="+mn-lt"/>
              </a:rPr>
              <a:t>tegenprestaties op dit moment niet binnen uw amateurvereniging beschikbaar is bestaat de mogelijkheid om een ander </a:t>
            </a:r>
            <a:r>
              <a:rPr lang="nl-NL" sz="1600" dirty="0" smtClean="0">
                <a:latin typeface="+mn-lt"/>
              </a:rPr>
              <a:t>voorstel </a:t>
            </a:r>
            <a:r>
              <a:rPr lang="nl-NL" sz="1600" dirty="0">
                <a:latin typeface="+mn-lt"/>
              </a:rPr>
              <a:t>te doen. </a:t>
            </a:r>
            <a:endParaRPr lang="nl-NL" sz="1600" dirty="0" smtClean="0">
              <a:latin typeface="+mn-lt"/>
            </a:endParaRPr>
          </a:p>
          <a:p>
            <a:endParaRPr lang="nl-NL" sz="1600" dirty="0">
              <a:latin typeface="+mn-lt"/>
            </a:endParaRPr>
          </a:p>
          <a:p>
            <a:r>
              <a:rPr lang="nl-NL" sz="1600" dirty="0" smtClean="0">
                <a:latin typeface="+mn-lt"/>
              </a:rPr>
              <a:t>Hoe leuker, creatiever, commerciëler en meer onderscheidend uw voorstel is, hoe meer kans u maakt op het intensieve sponsorschap. </a:t>
            </a:r>
          </a:p>
          <a:p>
            <a:r>
              <a:rPr lang="nl-NL" sz="1600" dirty="0" smtClean="0">
                <a:latin typeface="+mn-lt"/>
              </a:rPr>
              <a:t>Verras ons met uw creativiteit! </a:t>
            </a:r>
            <a:endParaRPr lang="nl-NL" sz="1200" dirty="0" smtClean="0">
              <a:latin typeface="+mn-lt"/>
            </a:endParaRPr>
          </a:p>
        </p:txBody>
      </p:sp>
    </p:spTree>
    <p:extLst>
      <p:ext uri="{BB962C8B-B14F-4D97-AF65-F5344CB8AC3E}">
        <p14:creationId xmlns:p14="http://schemas.microsoft.com/office/powerpoint/2010/main" val="1909449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1"/>
          </p:nvPr>
        </p:nvSpPr>
        <p:spPr/>
        <p:txBody>
          <a:bodyPr/>
          <a:lstStyle/>
          <a:p>
            <a:pPr>
              <a:defRPr/>
            </a:pPr>
            <a:fld id="{C57D6938-AB1F-46F8-8558-71B60E2BE38F}" type="slidenum">
              <a:rPr lang="en-GB" smtClean="0"/>
              <a:pPr>
                <a:defRPr/>
              </a:pPr>
              <a:t>6</a:t>
            </a:fld>
            <a:endParaRPr lang="en-GB"/>
          </a:p>
        </p:txBody>
      </p:sp>
      <p:sp>
        <p:nvSpPr>
          <p:cNvPr id="3" name="Tekstvak 2"/>
          <p:cNvSpPr txBox="1"/>
          <p:nvPr/>
        </p:nvSpPr>
        <p:spPr>
          <a:xfrm>
            <a:off x="611560" y="1100419"/>
            <a:ext cx="7272808" cy="5386090"/>
          </a:xfrm>
          <a:prstGeom prst="rect">
            <a:avLst/>
          </a:prstGeom>
          <a:noFill/>
        </p:spPr>
        <p:txBody>
          <a:bodyPr wrap="square" rtlCol="0">
            <a:spAutoFit/>
          </a:bodyPr>
          <a:lstStyle/>
          <a:p>
            <a:endParaRPr lang="nl-NL" sz="1000" b="1" u="sng" dirty="0" smtClean="0">
              <a:latin typeface="Rockwell" panose="02060603020205020403" pitchFamily="18" charset="0"/>
            </a:endParaRPr>
          </a:p>
          <a:p>
            <a:r>
              <a:rPr lang="nl-NL" sz="1600" dirty="0" smtClean="0">
                <a:latin typeface="+mn-lt"/>
              </a:rPr>
              <a:t>Hieronder treft u een overzicht aan met </a:t>
            </a:r>
            <a:r>
              <a:rPr lang="nl-NL" sz="1600" b="1" dirty="0" smtClean="0">
                <a:latin typeface="+mn-lt"/>
              </a:rPr>
              <a:t>voorbeelden van tegenprestaties</a:t>
            </a:r>
            <a:r>
              <a:rPr lang="nl-NL" sz="1600" dirty="0" smtClean="0">
                <a:latin typeface="+mn-lt"/>
              </a:rPr>
              <a:t>. </a:t>
            </a:r>
          </a:p>
          <a:p>
            <a:endParaRPr lang="nl-NL" sz="1400" b="1" u="sng" dirty="0" smtClean="0">
              <a:latin typeface="+mn-lt"/>
            </a:endParaRPr>
          </a:p>
          <a:p>
            <a:r>
              <a:rPr lang="nl-NL" sz="1600" b="1" u="sng" dirty="0" smtClean="0">
                <a:latin typeface="+mn-lt"/>
              </a:rPr>
              <a:t>Exposure</a:t>
            </a:r>
            <a:endParaRPr lang="nl-NL" sz="1600" b="1" u="sng" dirty="0">
              <a:latin typeface="+mn-lt"/>
            </a:endParaRPr>
          </a:p>
          <a:p>
            <a:pPr marL="171450" indent="-171450">
              <a:buFont typeface="Arial" panose="020B0604020202020204" pitchFamily="34" charset="0"/>
              <a:buChar char="•"/>
            </a:pPr>
            <a:r>
              <a:rPr lang="nl-NL" sz="1600" dirty="0" smtClean="0">
                <a:latin typeface="+mn-lt"/>
              </a:rPr>
              <a:t>Sponsoring </a:t>
            </a:r>
            <a:r>
              <a:rPr lang="nl-NL" sz="1600" dirty="0">
                <a:latin typeface="+mn-lt"/>
              </a:rPr>
              <a:t>van het </a:t>
            </a:r>
            <a:r>
              <a:rPr lang="nl-NL" sz="1600" dirty="0" smtClean="0">
                <a:latin typeface="+mn-lt"/>
              </a:rPr>
              <a:t>1</a:t>
            </a:r>
            <a:r>
              <a:rPr lang="nl-NL" sz="1600" baseline="30000" dirty="0" smtClean="0">
                <a:latin typeface="+mn-lt"/>
              </a:rPr>
              <a:t>e</a:t>
            </a:r>
            <a:r>
              <a:rPr lang="nl-NL" sz="1600" dirty="0" smtClean="0">
                <a:latin typeface="+mn-lt"/>
              </a:rPr>
              <a:t> elftal en 2</a:t>
            </a:r>
            <a:r>
              <a:rPr lang="nl-NL" sz="1600" baseline="30000" dirty="0" smtClean="0">
                <a:latin typeface="+mn-lt"/>
              </a:rPr>
              <a:t>e</a:t>
            </a:r>
            <a:r>
              <a:rPr lang="nl-NL" sz="1600" dirty="0" smtClean="0">
                <a:latin typeface="+mn-lt"/>
              </a:rPr>
              <a:t> elftal.</a:t>
            </a:r>
            <a:endParaRPr lang="nl-NL" sz="1600" dirty="0">
              <a:latin typeface="+mn-lt"/>
            </a:endParaRPr>
          </a:p>
          <a:p>
            <a:pPr marL="171450" indent="-171450">
              <a:buFont typeface="Arial" panose="020B0604020202020204" pitchFamily="34" charset="0"/>
              <a:buChar char="•"/>
            </a:pPr>
            <a:r>
              <a:rPr lang="nl-NL" sz="1600" dirty="0">
                <a:latin typeface="+mn-lt"/>
              </a:rPr>
              <a:t>Logovermelding </a:t>
            </a:r>
            <a:r>
              <a:rPr lang="nl-NL" sz="1600" dirty="0" smtClean="0">
                <a:latin typeface="+mn-lt"/>
              </a:rPr>
              <a:t>op de website</a:t>
            </a:r>
            <a:r>
              <a:rPr lang="nl-NL" sz="1600" dirty="0">
                <a:latin typeface="+mn-lt"/>
              </a:rPr>
              <a:t>, </a:t>
            </a:r>
            <a:r>
              <a:rPr lang="nl-NL" sz="1600" dirty="0" smtClean="0">
                <a:latin typeface="+mn-lt"/>
              </a:rPr>
              <a:t>boarding ,briefpapier</a:t>
            </a:r>
            <a:r>
              <a:rPr lang="nl-NL" sz="1600" dirty="0">
                <a:latin typeface="+mn-lt"/>
              </a:rPr>
              <a:t>, (</a:t>
            </a:r>
            <a:r>
              <a:rPr lang="nl-NL" sz="1600" dirty="0" smtClean="0">
                <a:latin typeface="+mn-lt"/>
              </a:rPr>
              <a:t>e-mail) nieuwsbrieven</a:t>
            </a:r>
            <a:r>
              <a:rPr lang="nl-NL" sz="1600" dirty="0">
                <a:latin typeface="+mn-lt"/>
              </a:rPr>
              <a:t>, clubblad</a:t>
            </a:r>
            <a:r>
              <a:rPr lang="nl-NL" sz="1600" dirty="0" smtClean="0">
                <a:latin typeface="+mn-lt"/>
              </a:rPr>
              <a:t>, </a:t>
            </a:r>
            <a:r>
              <a:rPr lang="nl-NL" sz="1600" dirty="0">
                <a:latin typeface="+mn-lt"/>
              </a:rPr>
              <a:t>sponsorbord </a:t>
            </a:r>
            <a:r>
              <a:rPr lang="nl-NL" sz="1600" dirty="0" smtClean="0">
                <a:latin typeface="+mn-lt"/>
              </a:rPr>
              <a:t>kantine, vlag,  tv’s in de kantine, </a:t>
            </a:r>
          </a:p>
          <a:p>
            <a:r>
              <a:rPr lang="nl-NL" sz="1600" dirty="0" smtClean="0">
                <a:latin typeface="+mn-lt"/>
              </a:rPr>
              <a:t>   dug-out</a:t>
            </a:r>
            <a:endParaRPr lang="nl-NL" sz="1600" dirty="0">
              <a:latin typeface="+mn-lt"/>
            </a:endParaRPr>
          </a:p>
          <a:p>
            <a:pPr marL="171450" indent="-171450">
              <a:buFont typeface="Arial" panose="020B0604020202020204" pitchFamily="34" charset="0"/>
              <a:buChar char="•"/>
            </a:pPr>
            <a:r>
              <a:rPr lang="nl-NL" sz="1600" dirty="0">
                <a:latin typeface="+mn-lt"/>
              </a:rPr>
              <a:t>Sponsor </a:t>
            </a:r>
            <a:r>
              <a:rPr lang="nl-NL" sz="1600" dirty="0" smtClean="0">
                <a:latin typeface="+mn-lt"/>
              </a:rPr>
              <a:t>kan zichtbaar </a:t>
            </a:r>
            <a:r>
              <a:rPr lang="nl-NL" sz="1600" dirty="0">
                <a:latin typeface="+mn-lt"/>
              </a:rPr>
              <a:t>zijn </a:t>
            </a:r>
            <a:r>
              <a:rPr lang="nl-NL" sz="1600" dirty="0" smtClean="0">
                <a:latin typeface="+mn-lt"/>
              </a:rPr>
              <a:t>op </a:t>
            </a:r>
            <a:r>
              <a:rPr lang="nl-NL" sz="1600" dirty="0">
                <a:latin typeface="+mn-lt"/>
              </a:rPr>
              <a:t>jaarlijkse toernooien en andere </a:t>
            </a:r>
            <a:r>
              <a:rPr lang="nl-NL" sz="1600" dirty="0" smtClean="0">
                <a:latin typeface="+mn-lt"/>
              </a:rPr>
              <a:t>activiteiten</a:t>
            </a:r>
            <a:r>
              <a:rPr lang="nl-NL" sz="1600" dirty="0">
                <a:latin typeface="+mn-lt"/>
              </a:rPr>
              <a:t>. </a:t>
            </a:r>
          </a:p>
          <a:p>
            <a:endParaRPr lang="nl-NL" sz="1600" b="1" u="sng" dirty="0">
              <a:latin typeface="+mn-lt"/>
            </a:endParaRPr>
          </a:p>
          <a:p>
            <a:r>
              <a:rPr lang="nl-NL" sz="1600" b="1" u="sng" dirty="0" smtClean="0">
                <a:latin typeface="+mn-lt"/>
              </a:rPr>
              <a:t>Jeugd</a:t>
            </a:r>
          </a:p>
          <a:p>
            <a:pPr marL="171450" indent="-171450">
              <a:buFont typeface="Arial" panose="020B0604020202020204" pitchFamily="34" charset="0"/>
              <a:buChar char="•"/>
            </a:pPr>
            <a:r>
              <a:rPr lang="nl-NL" sz="1600" dirty="0" smtClean="0">
                <a:latin typeface="+mn-lt"/>
              </a:rPr>
              <a:t>Hoofdsponsor van de jeugd inclusief shirtsponsoring en alle activiteiten</a:t>
            </a:r>
          </a:p>
          <a:p>
            <a:pPr marL="171450" indent="-171450">
              <a:buFont typeface="Arial" panose="020B0604020202020204" pitchFamily="34" charset="0"/>
              <a:buChar char="•"/>
            </a:pPr>
            <a:endParaRPr lang="nl-NL" sz="1600" dirty="0">
              <a:latin typeface="+mn-lt"/>
            </a:endParaRPr>
          </a:p>
          <a:p>
            <a:r>
              <a:rPr lang="nl-NL" sz="1600" b="1" u="sng" dirty="0" smtClean="0">
                <a:latin typeface="+mn-lt"/>
              </a:rPr>
              <a:t>Commercie</a:t>
            </a:r>
            <a:endParaRPr lang="nl-NL" sz="1600" b="1" u="sng" dirty="0">
              <a:latin typeface="+mn-lt"/>
            </a:endParaRPr>
          </a:p>
          <a:p>
            <a:pPr marL="171450" indent="-171450">
              <a:buFont typeface="Arial" panose="020B0604020202020204" pitchFamily="34" charset="0"/>
              <a:buChar char="•"/>
            </a:pPr>
            <a:r>
              <a:rPr lang="nl-NL" sz="1600" dirty="0" smtClean="0">
                <a:latin typeface="+mn-lt"/>
              </a:rPr>
              <a:t>Verzorgen van de financiële huishouding binnen de vereniging, inclusief pinfaciliteiten (spaar/betaal)rekeningen.</a:t>
            </a:r>
          </a:p>
          <a:p>
            <a:pPr marL="171450" indent="-171450">
              <a:buFont typeface="Arial" panose="020B0604020202020204" pitchFamily="34" charset="0"/>
              <a:buChar char="•"/>
            </a:pPr>
            <a:r>
              <a:rPr lang="nl-NL" sz="1600" dirty="0" smtClean="0">
                <a:latin typeface="+mn-lt"/>
              </a:rPr>
              <a:t>First right </a:t>
            </a:r>
            <a:r>
              <a:rPr lang="nl-NL" sz="1600" dirty="0">
                <a:latin typeface="+mn-lt"/>
              </a:rPr>
              <a:t>bij het afsluiten van </a:t>
            </a:r>
            <a:r>
              <a:rPr lang="nl-NL" sz="1600" dirty="0" smtClean="0">
                <a:latin typeface="+mn-lt"/>
              </a:rPr>
              <a:t>nieuwe financiële </a:t>
            </a:r>
            <a:r>
              <a:rPr lang="nl-NL" sz="1600" dirty="0">
                <a:latin typeface="+mn-lt"/>
              </a:rPr>
              <a:t>producten</a:t>
            </a:r>
            <a:r>
              <a:rPr lang="nl-NL" sz="1600" dirty="0" smtClean="0">
                <a:latin typeface="+mn-lt"/>
              </a:rPr>
              <a:t>.</a:t>
            </a:r>
          </a:p>
          <a:p>
            <a:pPr marL="171450" indent="-171450">
              <a:buFont typeface="Arial" panose="020B0604020202020204" pitchFamily="34" charset="0"/>
              <a:buChar char="•"/>
            </a:pPr>
            <a:r>
              <a:rPr lang="nl-NL" sz="1600" dirty="0" smtClean="0">
                <a:latin typeface="+mn-lt"/>
              </a:rPr>
              <a:t>Commerciële acties tijdens activiteiten binnen uw vereniging.</a:t>
            </a:r>
          </a:p>
          <a:p>
            <a:pPr marL="171450" indent="-171450">
              <a:buFont typeface="Arial" panose="020B0604020202020204" pitchFamily="34" charset="0"/>
              <a:buChar char="•"/>
            </a:pPr>
            <a:r>
              <a:rPr lang="nl-NL" sz="1600" dirty="0" smtClean="0">
                <a:latin typeface="+mn-lt"/>
              </a:rPr>
              <a:t>Lidmaatschap business club</a:t>
            </a:r>
          </a:p>
          <a:p>
            <a:pPr marL="171450" indent="-171450">
              <a:buFont typeface="Arial" panose="020B0604020202020204" pitchFamily="34" charset="0"/>
              <a:buChar char="•"/>
            </a:pPr>
            <a:r>
              <a:rPr lang="nl-NL" sz="1600" dirty="0" smtClean="0">
                <a:latin typeface="+mn-lt"/>
              </a:rPr>
              <a:t>Vereniging sluit zich, waar mogelijk, aan bij meisjes/welpenvoetbal van de KNVB.</a:t>
            </a:r>
          </a:p>
          <a:p>
            <a:endParaRPr lang="nl-NL" sz="1600" dirty="0">
              <a:latin typeface="+mn-lt"/>
            </a:endParaRPr>
          </a:p>
        </p:txBody>
      </p:sp>
      <p:sp>
        <p:nvSpPr>
          <p:cNvPr id="4" name="Tekstvak 3"/>
          <p:cNvSpPr txBox="1"/>
          <p:nvPr/>
        </p:nvSpPr>
        <p:spPr>
          <a:xfrm>
            <a:off x="594289" y="332656"/>
            <a:ext cx="7938149" cy="646331"/>
          </a:xfrm>
          <a:prstGeom prst="rect">
            <a:avLst/>
          </a:prstGeom>
          <a:noFill/>
        </p:spPr>
        <p:txBody>
          <a:bodyPr wrap="square" rtlCol="0">
            <a:spAutoFit/>
          </a:bodyPr>
          <a:lstStyle/>
          <a:p>
            <a:r>
              <a:rPr lang="nl-NL" sz="3600" b="1" dirty="0" smtClean="0">
                <a:solidFill>
                  <a:schemeClr val="tx2"/>
                </a:solidFill>
                <a:latin typeface="Rockwell" panose="02060603020205020403" pitchFamily="18" charset="0"/>
              </a:rPr>
              <a:t>Voorbeelden van tegenprestaties </a:t>
            </a:r>
            <a:endParaRPr lang="nl-NL" sz="3600" b="1" dirty="0">
              <a:solidFill>
                <a:schemeClr val="tx2"/>
              </a:solidFill>
              <a:latin typeface="Rockwell" panose="02060603020205020403" pitchFamily="18" charset="0"/>
            </a:endParaRPr>
          </a:p>
        </p:txBody>
      </p:sp>
    </p:spTree>
    <p:extLst>
      <p:ext uri="{BB962C8B-B14F-4D97-AF65-F5344CB8AC3E}">
        <p14:creationId xmlns:p14="http://schemas.microsoft.com/office/powerpoint/2010/main" val="3323630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1"/>
          </p:nvPr>
        </p:nvSpPr>
        <p:spPr/>
        <p:txBody>
          <a:bodyPr/>
          <a:lstStyle/>
          <a:p>
            <a:pPr>
              <a:defRPr/>
            </a:pPr>
            <a:fld id="{C57D6938-AB1F-46F8-8558-71B60E2BE38F}" type="slidenum">
              <a:rPr lang="en-GB" smtClean="0"/>
              <a:pPr>
                <a:defRPr/>
              </a:pPr>
              <a:t>7</a:t>
            </a:fld>
            <a:endParaRPr lang="en-GB" dirty="0"/>
          </a:p>
        </p:txBody>
      </p:sp>
      <p:sp>
        <p:nvSpPr>
          <p:cNvPr id="3" name="Rechthoek 2"/>
          <p:cNvSpPr/>
          <p:nvPr/>
        </p:nvSpPr>
        <p:spPr>
          <a:xfrm>
            <a:off x="467545" y="1700808"/>
            <a:ext cx="8297050" cy="5016758"/>
          </a:xfrm>
          <a:prstGeom prst="rect">
            <a:avLst/>
          </a:prstGeom>
        </p:spPr>
        <p:txBody>
          <a:bodyPr wrap="square">
            <a:spAutoFit/>
          </a:bodyPr>
          <a:lstStyle/>
          <a:p>
            <a:r>
              <a:rPr lang="nl-NL" sz="1600" b="1" u="sng" dirty="0">
                <a:latin typeface="+mn-lt"/>
              </a:rPr>
              <a:t>Maatschappelijke betrokkenheid</a:t>
            </a:r>
          </a:p>
          <a:p>
            <a:pPr marL="171450" indent="-171450">
              <a:buFont typeface="Arial" panose="020B0604020202020204" pitchFamily="34" charset="0"/>
              <a:buChar char="•"/>
            </a:pPr>
            <a:r>
              <a:rPr lang="nl-NL" sz="1600" dirty="0">
                <a:latin typeface="+mn-lt"/>
              </a:rPr>
              <a:t>In samenwerking met het Jeugdsportfonds vier kinderen de mogelijkheid geven om gedurende de contractperiode gratis te laten sporten.</a:t>
            </a:r>
          </a:p>
          <a:p>
            <a:endParaRPr lang="nl-NL" sz="1600" b="1" dirty="0">
              <a:latin typeface="+mn-lt"/>
            </a:endParaRPr>
          </a:p>
          <a:p>
            <a:r>
              <a:rPr lang="nl-NL" sz="1600" b="1" u="sng" dirty="0">
                <a:latin typeface="+mn-lt"/>
              </a:rPr>
              <a:t>Overige zaken</a:t>
            </a:r>
          </a:p>
          <a:p>
            <a:pPr marL="171450" indent="-171450">
              <a:buFont typeface="Arial" panose="020B0604020202020204" pitchFamily="34" charset="0"/>
              <a:buChar char="•"/>
            </a:pPr>
            <a:r>
              <a:rPr lang="nl-NL" sz="1600" dirty="0" smtClean="0">
                <a:latin typeface="+mn-lt"/>
              </a:rPr>
              <a:t>Verzending van </a:t>
            </a:r>
            <a:r>
              <a:rPr lang="nl-NL" sz="1600" dirty="0" err="1" smtClean="0">
                <a:latin typeface="+mn-lt"/>
              </a:rPr>
              <a:t>mailings</a:t>
            </a:r>
            <a:r>
              <a:rPr lang="nl-NL" sz="1600" dirty="0" smtClean="0">
                <a:latin typeface="+mn-lt"/>
              </a:rPr>
              <a:t> naar leden van de vereniging via de mail van de vereniging</a:t>
            </a:r>
          </a:p>
          <a:p>
            <a:pPr marL="171450" indent="-171450" defTabSz="909638">
              <a:buFont typeface="Arial" panose="020B0604020202020204" pitchFamily="34" charset="0"/>
              <a:buChar char="•"/>
            </a:pPr>
            <a:r>
              <a:rPr lang="nl-NL" sz="1600" dirty="0" smtClean="0">
                <a:latin typeface="+mn-lt"/>
              </a:rPr>
              <a:t>Recht </a:t>
            </a:r>
            <a:r>
              <a:rPr lang="nl-NL" sz="1600" dirty="0">
                <a:latin typeface="+mn-lt"/>
              </a:rPr>
              <a:t>op gebruik maken spelers/1</a:t>
            </a:r>
            <a:r>
              <a:rPr lang="nl-NL" sz="1600" baseline="30000" dirty="0">
                <a:latin typeface="+mn-lt"/>
              </a:rPr>
              <a:t>e</a:t>
            </a:r>
            <a:r>
              <a:rPr lang="nl-NL" sz="1600" dirty="0">
                <a:latin typeface="+mn-lt"/>
              </a:rPr>
              <a:t> elftal </a:t>
            </a:r>
            <a:r>
              <a:rPr lang="nl-NL" sz="1600" dirty="0" smtClean="0">
                <a:latin typeface="+mn-lt"/>
              </a:rPr>
              <a:t>en jeugd (beeldrechten) voor </a:t>
            </a:r>
            <a:r>
              <a:rPr lang="nl-NL" sz="1600" dirty="0">
                <a:latin typeface="+mn-lt"/>
              </a:rPr>
              <a:t>(commerciële) </a:t>
            </a:r>
            <a:r>
              <a:rPr lang="nl-NL" sz="1600" dirty="0" smtClean="0">
                <a:latin typeface="+mn-lt"/>
              </a:rPr>
              <a:t>activiteiten</a:t>
            </a:r>
            <a:endParaRPr lang="nl-NL" sz="1600" dirty="0">
              <a:latin typeface="+mn-lt"/>
            </a:endParaRPr>
          </a:p>
          <a:p>
            <a:pPr marL="171450" indent="-171450" defTabSz="909638">
              <a:buFont typeface="Arial" panose="020B0604020202020204" pitchFamily="34" charset="0"/>
              <a:buChar char="•"/>
            </a:pPr>
            <a:r>
              <a:rPr lang="nl-NL" sz="1600" dirty="0" smtClean="0">
                <a:latin typeface="+mn-lt"/>
              </a:rPr>
              <a:t>Gebruik van de accommodatie van de vereniging voor bijeenkomsten</a:t>
            </a:r>
            <a:endParaRPr lang="nl-NL" sz="1600" dirty="0">
              <a:latin typeface="+mn-lt"/>
            </a:endParaRPr>
          </a:p>
          <a:p>
            <a:pPr marL="171450" indent="-171450" defTabSz="909638">
              <a:buFont typeface="Arial" panose="020B0604020202020204" pitchFamily="34" charset="0"/>
              <a:buChar char="•"/>
            </a:pPr>
            <a:r>
              <a:rPr lang="nl-NL" sz="1600" dirty="0" smtClean="0">
                <a:latin typeface="+mn-lt"/>
              </a:rPr>
              <a:t>Gezamenlijk bekendmaken van het partnerschap in de Regio</a:t>
            </a:r>
          </a:p>
          <a:p>
            <a:pPr marL="171450" indent="-171450" defTabSz="909638">
              <a:buFont typeface="Arial" panose="020B0604020202020204" pitchFamily="34" charset="0"/>
              <a:buChar char="•"/>
            </a:pPr>
            <a:r>
              <a:rPr lang="nl-NL" sz="1600" dirty="0" smtClean="0">
                <a:latin typeface="+mn-lt"/>
              </a:rPr>
              <a:t>Vereniging draagt invulling Liefde voor voetbal uit bij leden, sponsors en in de wijk</a:t>
            </a:r>
            <a:endParaRPr lang="nl-NL" sz="1600" dirty="0">
              <a:latin typeface="+mn-lt"/>
            </a:endParaRPr>
          </a:p>
          <a:p>
            <a:pPr defTabSz="909638"/>
            <a:endParaRPr lang="nl-NL" sz="1600" dirty="0">
              <a:latin typeface="+mn-lt"/>
            </a:endParaRPr>
          </a:p>
          <a:p>
            <a:pPr defTabSz="909638"/>
            <a:r>
              <a:rPr lang="nl-NL" sz="1600" b="1" u="sng" dirty="0" smtClean="0">
                <a:latin typeface="+mn-lt"/>
              </a:rPr>
              <a:t>Maar denk vooral aan de creatieve invulling vanuit de vereniging!!!!</a:t>
            </a:r>
          </a:p>
          <a:p>
            <a:pPr marL="285750" indent="-285750" defTabSz="909638">
              <a:buFont typeface="Arial" panose="020B0604020202020204" pitchFamily="34" charset="0"/>
              <a:buChar char="•"/>
            </a:pPr>
            <a:r>
              <a:rPr lang="nl-NL" sz="1600" dirty="0" smtClean="0">
                <a:latin typeface="+mn-lt"/>
              </a:rPr>
              <a:t>Vereniging maakt alle kleedkamers in de kleur van de ING</a:t>
            </a:r>
          </a:p>
          <a:p>
            <a:pPr marL="285750" indent="-285750" defTabSz="909638">
              <a:buFont typeface="Arial" panose="020B0604020202020204" pitchFamily="34" charset="0"/>
              <a:buChar char="•"/>
            </a:pPr>
            <a:r>
              <a:rPr lang="nl-NL" sz="1600" dirty="0" smtClean="0">
                <a:latin typeface="+mn-lt"/>
              </a:rPr>
              <a:t>Vereniging creëert een oranje ING-Bank in de kantine</a:t>
            </a:r>
          </a:p>
          <a:p>
            <a:pPr marL="285750" indent="-285750" defTabSz="909638">
              <a:buFont typeface="Arial" panose="020B0604020202020204" pitchFamily="34" charset="0"/>
              <a:buChar char="•"/>
            </a:pPr>
            <a:endParaRPr lang="nl-NL" sz="1600" dirty="0" smtClean="0">
              <a:latin typeface="+mn-lt"/>
            </a:endParaRPr>
          </a:p>
          <a:p>
            <a:pPr marL="285750" indent="-285750" defTabSz="909638">
              <a:buFont typeface="Arial" panose="020B0604020202020204" pitchFamily="34" charset="0"/>
              <a:buChar char="•"/>
            </a:pPr>
            <a:endParaRPr lang="nl-NL" sz="1600" dirty="0" smtClean="0">
              <a:latin typeface="+mn-lt"/>
            </a:endParaRPr>
          </a:p>
          <a:p>
            <a:pPr defTabSz="909638"/>
            <a:endParaRPr lang="nl-NL" sz="1600" dirty="0">
              <a:latin typeface="+mn-lt"/>
            </a:endParaRPr>
          </a:p>
          <a:p>
            <a:pPr defTabSz="909638"/>
            <a:endParaRPr lang="nl-NL" sz="1600" dirty="0">
              <a:latin typeface="+mn-lt"/>
            </a:endParaRPr>
          </a:p>
          <a:p>
            <a:endParaRPr lang="nl-NL" sz="1600" dirty="0">
              <a:latin typeface="+mn-lt"/>
            </a:endParaRPr>
          </a:p>
        </p:txBody>
      </p:sp>
      <p:sp>
        <p:nvSpPr>
          <p:cNvPr id="5" name="Rechthoek 4"/>
          <p:cNvSpPr/>
          <p:nvPr/>
        </p:nvSpPr>
        <p:spPr>
          <a:xfrm>
            <a:off x="395536" y="445314"/>
            <a:ext cx="8369058" cy="646331"/>
          </a:xfrm>
          <a:prstGeom prst="rect">
            <a:avLst/>
          </a:prstGeom>
        </p:spPr>
        <p:txBody>
          <a:bodyPr wrap="square">
            <a:spAutoFit/>
          </a:bodyPr>
          <a:lstStyle/>
          <a:p>
            <a:r>
              <a:rPr lang="nl-NL" sz="3600" b="1" dirty="0">
                <a:solidFill>
                  <a:schemeClr val="tx2"/>
                </a:solidFill>
                <a:latin typeface="+mn-lt"/>
              </a:rPr>
              <a:t>Voorbeelden van tegenprestaties</a:t>
            </a:r>
          </a:p>
        </p:txBody>
      </p:sp>
    </p:spTree>
    <p:extLst>
      <p:ext uri="{BB962C8B-B14F-4D97-AF65-F5344CB8AC3E}">
        <p14:creationId xmlns:p14="http://schemas.microsoft.com/office/powerpoint/2010/main" val="31358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C57D6938-AB1F-46F8-8558-71B60E2BE38F}" type="slidenum">
              <a:rPr lang="en-GB" smtClean="0"/>
              <a:pPr>
                <a:defRPr/>
              </a:pPr>
              <a:t>8</a:t>
            </a:fld>
            <a:endParaRPr lang="en-GB"/>
          </a:p>
        </p:txBody>
      </p:sp>
      <p:sp>
        <p:nvSpPr>
          <p:cNvPr id="3" name="TextBox 2"/>
          <p:cNvSpPr txBox="1"/>
          <p:nvPr/>
        </p:nvSpPr>
        <p:spPr>
          <a:xfrm>
            <a:off x="518484" y="548680"/>
            <a:ext cx="7869939" cy="584775"/>
          </a:xfrm>
          <a:prstGeom prst="rect">
            <a:avLst/>
          </a:prstGeom>
          <a:noFill/>
        </p:spPr>
        <p:txBody>
          <a:bodyPr wrap="square" rtlCol="0">
            <a:spAutoFit/>
          </a:bodyPr>
          <a:lstStyle/>
          <a:p>
            <a:r>
              <a:rPr lang="nl-NL" sz="3200" b="1" dirty="0" smtClean="0">
                <a:solidFill>
                  <a:schemeClr val="tx2"/>
                </a:solidFill>
                <a:latin typeface="Rockwell" panose="02060603020205020403" pitchFamily="18" charset="0"/>
              </a:rPr>
              <a:t>Van Pitch naar Sponsorschap</a:t>
            </a:r>
            <a:endParaRPr lang="en-GB" sz="3200" b="1" dirty="0">
              <a:solidFill>
                <a:schemeClr val="tx2"/>
              </a:solidFill>
              <a:latin typeface="Rockwell" panose="02060603020205020403" pitchFamily="18" charset="0"/>
            </a:endParaRPr>
          </a:p>
        </p:txBody>
      </p:sp>
      <p:sp>
        <p:nvSpPr>
          <p:cNvPr id="5" name="TextBox 4"/>
          <p:cNvSpPr txBox="1"/>
          <p:nvPr/>
        </p:nvSpPr>
        <p:spPr>
          <a:xfrm>
            <a:off x="611560" y="1391279"/>
            <a:ext cx="7776864" cy="830997"/>
          </a:xfrm>
          <a:prstGeom prst="rect">
            <a:avLst/>
          </a:prstGeom>
          <a:noFill/>
        </p:spPr>
        <p:txBody>
          <a:bodyPr wrap="square" rtlCol="0">
            <a:spAutoFit/>
          </a:bodyPr>
          <a:lstStyle/>
          <a:p>
            <a:r>
              <a:rPr lang="nl-NL" sz="1600" dirty="0" smtClean="0">
                <a:latin typeface="+mn-lt"/>
              </a:rPr>
              <a:t>U zit hier bij de briefingsbijeenkomst  en dus een stap dichterbij een eventueel sponsorschap met de ING. In het kort geven wij u weer welke stappen u dient te volgen.  </a:t>
            </a:r>
          </a:p>
        </p:txBody>
      </p:sp>
      <p:sp>
        <p:nvSpPr>
          <p:cNvPr id="10" name="TextBox 9"/>
          <p:cNvSpPr txBox="1"/>
          <p:nvPr/>
        </p:nvSpPr>
        <p:spPr>
          <a:xfrm>
            <a:off x="611560" y="2163628"/>
            <a:ext cx="8419338" cy="4031873"/>
          </a:xfrm>
          <a:prstGeom prst="rect">
            <a:avLst/>
          </a:prstGeom>
          <a:noFill/>
        </p:spPr>
        <p:txBody>
          <a:bodyPr wrap="square" rtlCol="0">
            <a:spAutoFit/>
          </a:bodyPr>
          <a:lstStyle/>
          <a:p>
            <a:r>
              <a:rPr lang="nl-NL" sz="1600" b="1" dirty="0" smtClean="0">
                <a:latin typeface="+mn-lt"/>
              </a:rPr>
              <a:t/>
            </a:r>
            <a:br>
              <a:rPr lang="nl-NL" sz="1600" b="1" dirty="0" smtClean="0">
                <a:latin typeface="+mn-lt"/>
              </a:rPr>
            </a:br>
            <a:r>
              <a:rPr lang="nl-NL" sz="1600" b="1" dirty="0" smtClean="0">
                <a:latin typeface="+mn-lt"/>
              </a:rPr>
              <a:t>Stap 1</a:t>
            </a:r>
          </a:p>
          <a:p>
            <a:r>
              <a:rPr lang="nl-NL" sz="1600" dirty="0" smtClean="0">
                <a:latin typeface="+mn-lt"/>
              </a:rPr>
              <a:t>U bent tijdens deze briefing geïnformeerd over alle inhoudelijke zaken en u heeft vernomen welke stappen u vanaf morgen dient te ondernemen. </a:t>
            </a:r>
          </a:p>
          <a:p>
            <a:endParaRPr lang="nl-NL" sz="1600" b="1" dirty="0" smtClean="0">
              <a:latin typeface="+mn-lt"/>
            </a:endParaRPr>
          </a:p>
          <a:p>
            <a:r>
              <a:rPr lang="nl-NL" sz="1600" b="1" dirty="0" smtClean="0">
                <a:latin typeface="+mn-lt"/>
              </a:rPr>
              <a:t>Stap 2</a:t>
            </a:r>
          </a:p>
          <a:p>
            <a:r>
              <a:rPr lang="nl-NL" sz="1600" dirty="0" smtClean="0">
                <a:latin typeface="+mn-lt"/>
              </a:rPr>
              <a:t>Na de briefing heeft u ruim 3 weken de tijd om uw pitch (uw voorstel) per e-mail in te dienen bij de ING middels een gecentraliseerd format (Formulier Tegenprestaties </a:t>
            </a:r>
          </a:p>
          <a:p>
            <a:r>
              <a:rPr lang="nl-NL" sz="1600" dirty="0" smtClean="0">
                <a:latin typeface="+mn-lt"/>
              </a:rPr>
              <a:t>amateurvereniging). Natuurlijk mag u uw voorstel ondersteunen met foto’s, filmpjes of </a:t>
            </a:r>
          </a:p>
          <a:p>
            <a:r>
              <a:rPr lang="nl-NL" sz="1600" dirty="0" smtClean="0">
                <a:latin typeface="+mn-lt"/>
              </a:rPr>
              <a:t>andere communicatiemiddelen. </a:t>
            </a:r>
          </a:p>
          <a:p>
            <a:endParaRPr lang="nl-NL" sz="1600" dirty="0" smtClean="0">
              <a:latin typeface="+mn-lt"/>
            </a:endParaRPr>
          </a:p>
          <a:p>
            <a:r>
              <a:rPr lang="nl-NL" sz="1600" b="1" dirty="0" smtClean="0">
                <a:latin typeface="+mn-lt"/>
              </a:rPr>
              <a:t>Stap 3</a:t>
            </a:r>
          </a:p>
          <a:p>
            <a:r>
              <a:rPr lang="nl-NL" sz="1600" dirty="0" smtClean="0">
                <a:latin typeface="+mn-lt"/>
              </a:rPr>
              <a:t>Wanneer u de pitch (uw voorstel) heeft ingeleverd wordt deze in behandeling genomen en beoordeeld door een </a:t>
            </a:r>
            <a:r>
              <a:rPr lang="nl-NL" sz="1600" b="1" dirty="0" smtClean="0">
                <a:latin typeface="+mn-lt"/>
              </a:rPr>
              <a:t>onafhankelijke commissie binnen de Regio, </a:t>
            </a:r>
            <a:r>
              <a:rPr lang="nl-NL" sz="1600" dirty="0" smtClean="0">
                <a:latin typeface="+mn-lt"/>
              </a:rPr>
              <a:t>bestaande uit medewerkers van Adviesteam MKB en Kantoor.</a:t>
            </a:r>
          </a:p>
          <a:p>
            <a:endParaRPr lang="en-GB" sz="1600" b="1" dirty="0" smtClean="0">
              <a:latin typeface="+mn-lt"/>
            </a:endParaRPr>
          </a:p>
        </p:txBody>
      </p:sp>
    </p:spTree>
    <p:extLst>
      <p:ext uri="{BB962C8B-B14F-4D97-AF65-F5344CB8AC3E}">
        <p14:creationId xmlns:p14="http://schemas.microsoft.com/office/powerpoint/2010/main" val="4232787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C57D6938-AB1F-46F8-8558-71B60E2BE38F}" type="slidenum">
              <a:rPr lang="en-GB" smtClean="0"/>
              <a:pPr>
                <a:defRPr/>
              </a:pPr>
              <a:t>9</a:t>
            </a:fld>
            <a:endParaRPr lang="en-GB"/>
          </a:p>
        </p:txBody>
      </p:sp>
      <p:sp>
        <p:nvSpPr>
          <p:cNvPr id="3" name="TextBox 2"/>
          <p:cNvSpPr txBox="1"/>
          <p:nvPr/>
        </p:nvSpPr>
        <p:spPr>
          <a:xfrm>
            <a:off x="518484" y="548680"/>
            <a:ext cx="7869939" cy="584775"/>
          </a:xfrm>
          <a:prstGeom prst="rect">
            <a:avLst/>
          </a:prstGeom>
          <a:noFill/>
        </p:spPr>
        <p:txBody>
          <a:bodyPr wrap="square" rtlCol="0">
            <a:spAutoFit/>
          </a:bodyPr>
          <a:lstStyle/>
          <a:p>
            <a:r>
              <a:rPr lang="nl-NL" sz="3200" b="1" dirty="0" smtClean="0">
                <a:solidFill>
                  <a:schemeClr val="tx2"/>
                </a:solidFill>
                <a:latin typeface="Rockwell" panose="02060603020205020403" pitchFamily="18" charset="0"/>
              </a:rPr>
              <a:t>Van Pitch naar Partnerschap</a:t>
            </a:r>
            <a:endParaRPr lang="en-GB" sz="3200" b="1" dirty="0">
              <a:solidFill>
                <a:schemeClr val="tx2"/>
              </a:solidFill>
              <a:latin typeface="Rockwell" panose="02060603020205020403" pitchFamily="18" charset="0"/>
            </a:endParaRPr>
          </a:p>
        </p:txBody>
      </p:sp>
      <p:sp>
        <p:nvSpPr>
          <p:cNvPr id="10" name="TextBox 9"/>
          <p:cNvSpPr txBox="1"/>
          <p:nvPr/>
        </p:nvSpPr>
        <p:spPr>
          <a:xfrm>
            <a:off x="518484" y="1133455"/>
            <a:ext cx="8538947" cy="4924425"/>
          </a:xfrm>
          <a:prstGeom prst="rect">
            <a:avLst/>
          </a:prstGeom>
          <a:noFill/>
        </p:spPr>
        <p:txBody>
          <a:bodyPr wrap="square" rtlCol="0">
            <a:spAutoFit/>
          </a:bodyPr>
          <a:lstStyle/>
          <a:p>
            <a:endParaRPr lang="en-GB" sz="1000" b="1" dirty="0" smtClean="0">
              <a:latin typeface="Rockwell" panose="02060603020205020403" pitchFamily="18" charset="0"/>
            </a:endParaRPr>
          </a:p>
          <a:p>
            <a:r>
              <a:rPr lang="nl-NL" sz="1600" b="1" dirty="0" smtClean="0">
                <a:latin typeface="+mn-lt"/>
              </a:rPr>
              <a:t>Stap 4</a:t>
            </a:r>
          </a:p>
          <a:p>
            <a:r>
              <a:rPr lang="nl-NL" sz="1600" dirty="0" smtClean="0">
                <a:latin typeface="+mn-lt"/>
              </a:rPr>
              <a:t>Vervolgens worden alle </a:t>
            </a:r>
            <a:r>
              <a:rPr lang="nl-NL" sz="1600" dirty="0" err="1" smtClean="0">
                <a:latin typeface="+mn-lt"/>
              </a:rPr>
              <a:t>pitches</a:t>
            </a:r>
            <a:r>
              <a:rPr lang="nl-NL" sz="1600" dirty="0" smtClean="0">
                <a:latin typeface="+mn-lt"/>
              </a:rPr>
              <a:t> verzonden naar de afdeling Sponsoring &amp; Evenementen van de ING en daar nogmaals bestudeerd. Vervolgens wordt een winnaar gekozen voor het Sponsorschap en voor de maximaal 4 sub sponsorschappen.</a:t>
            </a:r>
          </a:p>
          <a:p>
            <a:endParaRPr lang="nl-NL" sz="1600" dirty="0" smtClean="0">
              <a:latin typeface="+mn-lt"/>
            </a:endParaRPr>
          </a:p>
          <a:p>
            <a:r>
              <a:rPr lang="nl-NL" sz="1600" b="1" dirty="0" smtClean="0">
                <a:latin typeface="+mn-lt"/>
              </a:rPr>
              <a:t>Stap 5</a:t>
            </a:r>
          </a:p>
          <a:p>
            <a:r>
              <a:rPr lang="nl-NL" sz="1600" dirty="0" smtClean="0">
                <a:latin typeface="+mn-lt"/>
              </a:rPr>
              <a:t>Binnen drie weken wordt u door ons gebeld over de uitslag. We bellen iedereen, ook de clubs die geen samenwerkingsverband krijgen. De winnaar wordt uitgenodigd op kantoor.</a:t>
            </a:r>
          </a:p>
          <a:p>
            <a:endParaRPr lang="nl-NL" sz="1600" dirty="0" smtClean="0">
              <a:latin typeface="+mn-lt"/>
            </a:endParaRPr>
          </a:p>
          <a:p>
            <a:r>
              <a:rPr lang="nl-NL" sz="1600" b="1" dirty="0" smtClean="0">
                <a:latin typeface="+mn-lt"/>
              </a:rPr>
              <a:t>Stap 6</a:t>
            </a:r>
          </a:p>
          <a:p>
            <a:r>
              <a:rPr lang="nl-NL" sz="1600" dirty="0" smtClean="0">
                <a:latin typeface="+mn-lt"/>
              </a:rPr>
              <a:t>Wanneer u het Intensief Sponsorschap of het sub-sponsorschap heeft gewonnen, worden alle officiële zaken opgepakt. Dit is tevens hét moment dat de Directeur MKB of Relatiemanager MKB inzage krijgt in de financiële huishouding van de vereniging volgens één van de criteria, zoals genoemd in de actievoorwaarden. Dit geldt overigens alleen voor het Intensief Sponsorschap.</a:t>
            </a:r>
          </a:p>
          <a:p>
            <a:endParaRPr lang="nl-NL" sz="1600" dirty="0" smtClean="0">
              <a:latin typeface="+mn-lt"/>
            </a:endParaRPr>
          </a:p>
          <a:p>
            <a:r>
              <a:rPr lang="nl-NL" sz="1600" dirty="0" smtClean="0">
                <a:latin typeface="+mn-lt"/>
              </a:rPr>
              <a:t>Het toesturen en regelen van de budgettering, kleding en boarding zal binnen de ING door de afdeling Sponsoring &amp; Evenementen worden verzorgd. Voor het begin van voetbalseizoen 2014-2015 ontvangt u alle bescheiden. </a:t>
            </a:r>
            <a:endParaRPr lang="nl-NL" sz="1200" dirty="0" smtClean="0">
              <a:latin typeface="+mn-lt"/>
            </a:endParaRPr>
          </a:p>
        </p:txBody>
      </p:sp>
    </p:spTree>
    <p:extLst>
      <p:ext uri="{BB962C8B-B14F-4D97-AF65-F5344CB8AC3E}">
        <p14:creationId xmlns:p14="http://schemas.microsoft.com/office/powerpoint/2010/main" val="649210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esign1">
  <a:themeElements>
    <a:clrScheme name="Design1 1">
      <a:dk1>
        <a:srgbClr val="000000"/>
      </a:dk1>
      <a:lt1>
        <a:srgbClr val="FFFFFF"/>
      </a:lt1>
      <a:dk2>
        <a:srgbClr val="FF6600"/>
      </a:dk2>
      <a:lt2>
        <a:srgbClr val="000066"/>
      </a:lt2>
      <a:accent1>
        <a:srgbClr val="FF6600"/>
      </a:accent1>
      <a:accent2>
        <a:srgbClr val="FF8C40"/>
      </a:accent2>
      <a:accent3>
        <a:srgbClr val="FFFFFF"/>
      </a:accent3>
      <a:accent4>
        <a:srgbClr val="000000"/>
      </a:accent4>
      <a:accent5>
        <a:srgbClr val="FFB8AA"/>
      </a:accent5>
      <a:accent6>
        <a:srgbClr val="E77E39"/>
      </a:accent6>
      <a:hlink>
        <a:srgbClr val="9999C2"/>
      </a:hlink>
      <a:folHlink>
        <a:srgbClr val="4C4C94"/>
      </a:folHlink>
    </a:clrScheme>
    <a:fontScheme name="ING">
      <a:majorFont>
        <a:latin typeface="Rockwell Bold ING"/>
        <a:ea typeface=""/>
        <a:cs typeface=""/>
      </a:majorFont>
      <a:minorFont>
        <a:latin typeface="Rockwell ING"/>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1225"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1225"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lnDef>
  </a:objectDefaults>
  <a:extraClrSchemeLst>
    <a:extraClrScheme>
      <a:clrScheme name="Design1 1">
        <a:dk1>
          <a:srgbClr val="000000"/>
        </a:dk1>
        <a:lt1>
          <a:srgbClr val="FFFFFF"/>
        </a:lt1>
        <a:dk2>
          <a:srgbClr val="FF6600"/>
        </a:dk2>
        <a:lt2>
          <a:srgbClr val="000066"/>
        </a:lt2>
        <a:accent1>
          <a:srgbClr val="FF6600"/>
        </a:accent1>
        <a:accent2>
          <a:srgbClr val="FF8C40"/>
        </a:accent2>
        <a:accent3>
          <a:srgbClr val="FFFFFF"/>
        </a:accent3>
        <a:accent4>
          <a:srgbClr val="000000"/>
        </a:accent4>
        <a:accent5>
          <a:srgbClr val="FFB8AA"/>
        </a:accent5>
        <a:accent6>
          <a:srgbClr val="E77E39"/>
        </a:accent6>
        <a:hlink>
          <a:srgbClr val="9999C2"/>
        </a:hlink>
        <a:folHlink>
          <a:srgbClr val="4C4C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DD8989A0053C49AFF562498207BD80" ma:contentTypeVersion="2" ma:contentTypeDescription="Een nieuw document maken." ma:contentTypeScope="" ma:versionID="350af254b909b5f91da7c1cdafbe917e">
  <xsd:schema xmlns:xsd="http://www.w3.org/2001/XMLSchema" xmlns:p="http://schemas.microsoft.com/office/2006/metadata/properties" xmlns:ns1="http://schemas.microsoft.com/sharepoint/v3" xmlns:ns2="31a01d65-a7e9-49f7-96a2-5cd81ae1d865" targetNamespace="http://schemas.microsoft.com/office/2006/metadata/properties" ma:root="true" ma:fieldsID="7359f355a3c9bfce100ad17d0566bc8a" ns1:_="" ns2:_="">
    <xsd:import namespace="http://schemas.microsoft.com/sharepoint/v3"/>
    <xsd:import namespace="31a01d65-a7e9-49f7-96a2-5cd81ae1d865"/>
    <xsd:element name="properties">
      <xsd:complexType>
        <xsd:sequence>
          <xsd:element name="documentManagement">
            <xsd:complexType>
              <xsd:all>
                <xsd:element ref="ns1:PublishingStartDate" minOccurs="0"/>
                <xsd:element ref="ns1:PublishingExpirationDate" minOccurs="0"/>
                <xsd:element ref="ns2:Migreren_x0020_naar_x0020_SP_x0020_2013"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Begindatum van de planning" ma:description="" ma:hidden="true" ma:internalName="PublishingStartDate">
      <xsd:simpleType>
        <xsd:restriction base="dms:Unknown"/>
      </xsd:simpleType>
    </xsd:element>
    <xsd:element name="PublishingExpirationDate" ma:index="9" nillable="true" ma:displayName="Einddatum van de planning" ma:description="" ma:hidden="true" ma:internalName="PublishingExpirationDate">
      <xsd:simpleType>
        <xsd:restriction base="dms:Unknown"/>
      </xsd:simpleType>
    </xsd:element>
  </xsd:schema>
  <xsd:schema xmlns:xsd="http://www.w3.org/2001/XMLSchema" xmlns:dms="http://schemas.microsoft.com/office/2006/documentManagement/types" targetNamespace="31a01d65-a7e9-49f7-96a2-5cd81ae1d865" elementFormDefault="qualified">
    <xsd:import namespace="http://schemas.microsoft.com/office/2006/documentManagement/types"/>
    <xsd:element name="Migreren_x0020_naar_x0020_SP_x0020_2013" ma:index="10" nillable="true" ma:displayName="Migreren naar SP 2013" ma:default="1" ma:internalName="Migreren_x0020_naar_x0020_SP_x0020_2013">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ma:readOnly="tru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Migreren_x0020_naar_x0020_SP_x0020_2013 xmlns="31a01d65-a7e9-49f7-96a2-5cd81ae1d865">true</Migreren_x0020_naar_x0020_SP_x0020_2013>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798E3C-00D7-46C0-AFB4-3DC670DD89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1a01d65-a7e9-49f7-96a2-5cd81ae1d865"/>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638602E-0EA8-46D7-A68C-4F67A79CDE09}">
  <ds:schemaRefs>
    <ds:schemaRef ds:uri="http://schemas.openxmlformats.org/package/2006/metadata/core-properties"/>
    <ds:schemaRef ds:uri="31a01d65-a7e9-49f7-96a2-5cd81ae1d865"/>
    <ds:schemaRef ds:uri="http://schemas.microsoft.com/office/2006/documentManagement/types"/>
    <ds:schemaRef ds:uri="http://purl.org/dc/elements/1.1/"/>
    <ds:schemaRef ds:uri="http://schemas.microsoft.com/sharepoint/v3"/>
    <ds:schemaRef ds:uri="http://purl.org/dc/dcmitype/"/>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B3311E57-3778-48ED-BFEA-B0182D527B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829</Words>
  <Application>Microsoft Office PowerPoint</Application>
  <PresentationFormat>Diavoorstelling (4:3)</PresentationFormat>
  <Paragraphs>140</Paragraphs>
  <Slides>10</Slides>
  <Notes>10</Notes>
  <HiddenSlides>0</HiddenSlides>
  <MMClips>0</MMClips>
  <ScaleCrop>false</ScaleCrop>
  <HeadingPairs>
    <vt:vector size="4" baseType="variant">
      <vt:variant>
        <vt:lpstr>Thema</vt:lpstr>
      </vt:variant>
      <vt:variant>
        <vt:i4>1</vt:i4>
      </vt:variant>
      <vt:variant>
        <vt:lpstr>Diatitels</vt:lpstr>
      </vt:variant>
      <vt:variant>
        <vt:i4>10</vt:i4>
      </vt:variant>
    </vt:vector>
  </HeadingPairs>
  <TitlesOfParts>
    <vt:vector size="11" baseType="lpstr">
      <vt:lpstr>Design1</vt:lpstr>
      <vt:lpstr> </vt:lpstr>
      <vt:lpstr>ING en het amateurvoetbal…</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Sponsorplan 2012 ING Domestic Bank  Sponsoring: kiezen voor betrokkenheid - conceptversie 6 maart 2012 -</dc:title>
  <dc:creator>Windows-gebruiker</dc:creator>
  <cp:lastModifiedBy>Boersma</cp:lastModifiedBy>
  <cp:revision>1003</cp:revision>
  <cp:lastPrinted>2014-04-14T12:20:58Z</cp:lastPrinted>
  <dcterms:created xsi:type="dcterms:W3CDTF">2012-03-06T05:45:17Z</dcterms:created>
  <dcterms:modified xsi:type="dcterms:W3CDTF">2014-04-17T08:03:33Z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0x010100B4DD8989A0053C49AFF562498207BD80</vt:lpwstr>
  </property>
</Properties>
</file>