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8" r:id="rId2"/>
    <p:sldId id="257" r:id="rId3"/>
    <p:sldId id="271" r:id="rId4"/>
    <p:sldId id="272" r:id="rId5"/>
    <p:sldId id="310" r:id="rId6"/>
    <p:sldId id="319" r:id="rId7"/>
    <p:sldId id="261" r:id="rId8"/>
    <p:sldId id="260" r:id="rId9"/>
    <p:sldId id="312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7F"/>
    <a:srgbClr val="F36D20"/>
    <a:srgbClr val="1C266C"/>
    <a:srgbClr val="2B57B4"/>
    <a:srgbClr val="101047"/>
    <a:srgbClr val="E55428"/>
    <a:srgbClr val="151959"/>
    <a:srgbClr val="141855"/>
    <a:srgbClr val="D45524"/>
    <a:srgbClr val="2B3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59" autoAdjust="0"/>
    <p:restoredTop sz="86355" autoAdjust="0"/>
  </p:normalViewPr>
  <p:slideViewPr>
    <p:cSldViewPr snapToGrid="0" snapToObjects="1">
      <p:cViewPr varScale="1">
        <p:scale>
          <a:sx n="32" d="100"/>
          <a:sy n="32" d="100"/>
        </p:scale>
        <p:origin x="222" y="9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47110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baseline="0" dirty="0"/>
              <a:t>Meer plezier en meer ontwikkelen!</a:t>
            </a:r>
          </a:p>
          <a:p>
            <a:pPr marL="0" indent="0">
              <a:buFontTx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765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/>
          </a:p>
        </p:txBody>
      </p:sp>
    </p:spTree>
    <p:extLst>
      <p:ext uri="{BB962C8B-B14F-4D97-AF65-F5344CB8AC3E}">
        <p14:creationId xmlns:p14="http://schemas.microsoft.com/office/powerpoint/2010/main" val="66826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5969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1901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7306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2434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nl-NL" baseline="0" dirty="0"/>
          </a:p>
          <a:p>
            <a:pPr>
              <a:buFont typeface="Arial" pitchFamily="34" charset="0"/>
              <a:buNone/>
            </a:pPr>
            <a:endParaRPr lang="nl-NL" baseline="0" dirty="0"/>
          </a:p>
        </p:txBody>
      </p:sp>
    </p:spTree>
    <p:extLst>
      <p:ext uri="{BB962C8B-B14F-4D97-AF65-F5344CB8AC3E}">
        <p14:creationId xmlns:p14="http://schemas.microsoft.com/office/powerpoint/2010/main" val="2026915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663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nl-NL" baseline="0" dirty="0"/>
          </a:p>
          <a:p>
            <a:pPr>
              <a:buFont typeface="Arial" pitchFamily="34" charset="0"/>
              <a:buNone/>
            </a:pPr>
            <a:endParaRPr lang="nl-NL" baseline="0" dirty="0"/>
          </a:p>
        </p:txBody>
      </p:sp>
    </p:spTree>
    <p:extLst>
      <p:ext uri="{BB962C8B-B14F-4D97-AF65-F5344CB8AC3E}">
        <p14:creationId xmlns:p14="http://schemas.microsoft.com/office/powerpoint/2010/main" val="207141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6338589" y="2183308"/>
            <a:ext cx="11706822" cy="227707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half" idx="1"/>
          </p:nvPr>
        </p:nvSpPr>
        <p:spPr>
          <a:xfrm>
            <a:off x="6338589" y="4460378"/>
            <a:ext cx="11706822" cy="6630294"/>
          </a:xfrm>
          <a:prstGeom prst="rect">
            <a:avLst/>
          </a:prstGeom>
        </p:spPr>
        <p:txBody>
          <a:bodyPr anchor="ctr"/>
          <a:lstStyle>
            <a:lvl1pPr marL="567972" indent="-567972" algn="l">
              <a:spcBef>
                <a:spcPts val="5900"/>
              </a:spcBef>
              <a:buSzPct val="75000"/>
              <a:buChar char="•"/>
              <a:defRPr sz="4600"/>
            </a:lvl1pPr>
            <a:lvl2pPr marL="1012472" indent="-567972" algn="l">
              <a:spcBef>
                <a:spcPts val="5900"/>
              </a:spcBef>
              <a:buSzPct val="75000"/>
              <a:buChar char="•"/>
              <a:defRPr sz="4600"/>
            </a:lvl2pPr>
            <a:lvl3pPr marL="1456972" indent="-567972" algn="l">
              <a:spcBef>
                <a:spcPts val="5900"/>
              </a:spcBef>
              <a:buSzPct val="75000"/>
              <a:buChar char="•"/>
              <a:defRPr sz="4600"/>
            </a:lvl3pPr>
            <a:lvl4pPr marL="1901472" indent="-567972" algn="l">
              <a:spcBef>
                <a:spcPts val="5900"/>
              </a:spcBef>
              <a:buSzPct val="75000"/>
              <a:buChar char="•"/>
              <a:defRPr sz="4600"/>
            </a:lvl4pPr>
            <a:lvl5pPr marL="2345972" indent="-567972" algn="l">
              <a:spcBef>
                <a:spcPts val="5900"/>
              </a:spcBef>
              <a:buSzPct val="75000"/>
              <a:buChar char="•"/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19707" y="4460378"/>
            <a:ext cx="5625704" cy="66302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6338589" y="2183308"/>
            <a:ext cx="11706822" cy="227707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6338589" y="4460378"/>
            <a:ext cx="5625704" cy="6630294"/>
          </a:xfrm>
          <a:prstGeom prst="rect">
            <a:avLst/>
          </a:prstGeom>
        </p:spPr>
        <p:txBody>
          <a:bodyPr anchor="ctr"/>
          <a:lstStyle>
            <a:lvl1pPr marL="440871" indent="-440871" algn="l">
              <a:spcBef>
                <a:spcPts val="4500"/>
              </a:spcBef>
              <a:buSzPct val="75000"/>
              <a:buChar char="•"/>
              <a:defRPr sz="3600"/>
            </a:lvl1pPr>
            <a:lvl2pPr marL="783771" indent="-440871" algn="l">
              <a:spcBef>
                <a:spcPts val="4500"/>
              </a:spcBef>
              <a:buSzPct val="75000"/>
              <a:buChar char="•"/>
              <a:defRPr sz="3600"/>
            </a:lvl2pPr>
            <a:lvl3pPr marL="1126671" indent="-440871" algn="l">
              <a:spcBef>
                <a:spcPts val="4500"/>
              </a:spcBef>
              <a:buSzPct val="75000"/>
              <a:buChar char="•"/>
              <a:defRPr sz="3600"/>
            </a:lvl3pPr>
            <a:lvl4pPr marL="1469571" indent="-440871" algn="l">
              <a:spcBef>
                <a:spcPts val="4500"/>
              </a:spcBef>
              <a:buSzPct val="75000"/>
              <a:buChar char="•"/>
              <a:defRPr sz="3600"/>
            </a:lvl4pPr>
            <a:lvl5pPr marL="1812471" indent="-440871" algn="l">
              <a:spcBef>
                <a:spcPts val="4500"/>
              </a:spcBef>
              <a:buSzPct val="75000"/>
              <a:buChar char="•"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sz="half" idx="1"/>
          </p:nvPr>
        </p:nvSpPr>
        <p:spPr>
          <a:xfrm>
            <a:off x="6338589" y="3053952"/>
            <a:ext cx="11706822" cy="7608096"/>
          </a:xfrm>
          <a:prstGeom prst="rect">
            <a:avLst/>
          </a:prstGeom>
        </p:spPr>
        <p:txBody>
          <a:bodyPr anchor="ctr"/>
          <a:lstStyle>
            <a:lvl1pPr marL="567972" indent="-567972" algn="l">
              <a:spcBef>
                <a:spcPts val="5900"/>
              </a:spcBef>
              <a:buSzPct val="75000"/>
              <a:buChar char="•"/>
              <a:defRPr sz="4600"/>
            </a:lvl1pPr>
            <a:lvl2pPr marL="1012472" indent="-567972" algn="l">
              <a:spcBef>
                <a:spcPts val="5900"/>
              </a:spcBef>
              <a:buSzPct val="75000"/>
              <a:buChar char="•"/>
              <a:defRPr sz="4600"/>
            </a:lvl2pPr>
            <a:lvl3pPr marL="1456972" indent="-567972" algn="l">
              <a:spcBef>
                <a:spcPts val="5900"/>
              </a:spcBef>
              <a:buSzPct val="75000"/>
              <a:buChar char="•"/>
              <a:defRPr sz="4600"/>
            </a:lvl3pPr>
            <a:lvl4pPr marL="1901472" indent="-567972" algn="l">
              <a:spcBef>
                <a:spcPts val="5900"/>
              </a:spcBef>
              <a:buSzPct val="75000"/>
              <a:buChar char="•"/>
              <a:defRPr sz="4600"/>
            </a:lvl4pPr>
            <a:lvl5pPr marL="2345972" indent="-567972" algn="l">
              <a:spcBef>
                <a:spcPts val="5900"/>
              </a:spcBef>
              <a:buSzPct val="75000"/>
              <a:buChar char="•"/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19707" y="7085706"/>
            <a:ext cx="5625704" cy="39781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26265" y="2652116"/>
            <a:ext cx="5625704" cy="39781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6338589" y="2652116"/>
            <a:ext cx="5625704" cy="84117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6673453" y="8425160"/>
            <a:ext cx="11037095" cy="5643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6673453" y="6142136"/>
            <a:ext cx="11037095" cy="869157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50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5333999" y="1714499"/>
            <a:ext cx="13716001" cy="10287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73453" y="3442394"/>
            <a:ext cx="11037095" cy="34825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73453" y="7018734"/>
            <a:ext cx="11037095" cy="11921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70028" y="11472416"/>
            <a:ext cx="430550" cy="437357"/>
          </a:xfrm>
          <a:prstGeom prst="rect">
            <a:avLst/>
          </a:prstGeom>
          <a:ln w="3175">
            <a:miter lim="400000"/>
          </a:ln>
        </p:spPr>
        <p:txBody>
          <a:bodyPr wrap="none" lIns="53578" tIns="53578" rIns="53578" bIns="53578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4619624" y="1150081"/>
            <a:ext cx="19078365" cy="21100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>
            <a:spAutoFit/>
          </a:bodyPr>
          <a:lstStyle>
            <a:lvl1pPr algn="l" defTabSz="457200">
              <a:defRPr sz="7000" b="1">
                <a:solidFill>
                  <a:srgbClr val="F36D2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PUPILLEN IN BEELD EN AAN HET WOORD</a:t>
            </a:r>
          </a:p>
        </p:txBody>
      </p:sp>
      <p:pic>
        <p:nvPicPr>
          <p:cNvPr id="254" name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48913" y="642871"/>
            <a:ext cx="1914814" cy="1914803"/>
          </a:xfrm>
          <a:prstGeom prst="rect">
            <a:avLst/>
          </a:prstGeom>
          <a:ln w="3175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1170552" y="2985490"/>
            <a:ext cx="22042897" cy="1"/>
          </a:xfrm>
          <a:prstGeom prst="line">
            <a:avLst/>
          </a:prstGeom>
          <a:ln w="50800">
            <a:solidFill>
              <a:srgbClr val="F36D2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3000"/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7131471" y="6535408"/>
            <a:ext cx="7850858" cy="1559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marL="3175" indent="-6350" algn="l" defTabSz="642937">
              <a:defRPr sz="5000">
                <a:solidFill>
                  <a:srgbClr val="E66C0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Geveldoek dia - afbeelding</a:t>
            </a:r>
          </a:p>
        </p:txBody>
      </p:sp>
      <p:pic>
        <p:nvPicPr>
          <p:cNvPr id="257" name="pasted-imag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8385" y="-228600"/>
            <a:ext cx="24489294" cy="1423698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4659313" y="924619"/>
            <a:ext cx="10829086" cy="11854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l" defTabSz="457200">
              <a:defRPr sz="7000" b="1">
                <a:solidFill>
                  <a:srgbClr val="F36D2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/>
              <a:t>Wat gaat er veranderen?</a:t>
            </a:r>
            <a:endParaRPr dirty="0"/>
          </a:p>
        </p:txBody>
      </p:sp>
      <p:pic>
        <p:nvPicPr>
          <p:cNvPr id="127" name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48913" y="642871"/>
            <a:ext cx="1914814" cy="1914803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TextBox 8"/>
          <p:cNvSpPr txBox="1"/>
          <p:nvPr/>
        </p:nvSpPr>
        <p:spPr>
          <a:xfrm>
            <a:off x="1440000" y="4848883"/>
            <a:ext cx="21769209" cy="52788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38100" rtlCol="0" anchor="ctr">
            <a:spAutoFit/>
          </a:bodyPr>
          <a:lstStyle/>
          <a:p>
            <a:pPr algn="l" defTabSz="457200">
              <a:lnSpc>
                <a:spcPct val="120000"/>
              </a:lnSpc>
              <a:defRPr sz="4000" b="1">
                <a:solidFill>
                  <a:srgbClr val="F36D2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dirty="0" smtClean="0"/>
              <a:t>Seizoen 2018/’19</a:t>
            </a:r>
          </a:p>
          <a:p>
            <a:pPr marL="977900" indent="-762000" algn="l">
              <a:buFont typeface="Arial"/>
              <a:buChar char="•"/>
            </a:pPr>
            <a:r>
              <a:rPr lang="nl-NL" sz="4000" dirty="0" smtClean="0">
                <a:solidFill>
                  <a:srgbClr val="25377F"/>
                </a:solidFill>
                <a:latin typeface="Arial"/>
                <a:cs typeface="Arial"/>
              </a:rPr>
              <a:t>Onder 10 start met 6 tegen 6 wedstrijdvorm</a:t>
            </a:r>
          </a:p>
          <a:p>
            <a:pPr marL="977900" indent="-762000" algn="l">
              <a:buFont typeface="Arial"/>
              <a:buChar char="•"/>
            </a:pPr>
            <a:r>
              <a:rPr lang="nl-NL" sz="4000" dirty="0" smtClean="0">
                <a:solidFill>
                  <a:srgbClr val="25377F"/>
                </a:solidFill>
                <a:latin typeface="Arial"/>
                <a:cs typeface="Arial"/>
              </a:rPr>
              <a:t>Onder </a:t>
            </a:r>
            <a:r>
              <a:rPr lang="nl-NL" sz="4000" dirty="0">
                <a:solidFill>
                  <a:srgbClr val="25377F"/>
                </a:solidFill>
                <a:latin typeface="Arial"/>
                <a:cs typeface="Arial"/>
              </a:rPr>
              <a:t>11 en onder 12 gaan de nieuwe wedstrijdvorm 8 tegen 8 spelen</a:t>
            </a:r>
            <a:endParaRPr lang="en-US" sz="4000" dirty="0">
              <a:latin typeface="Arial"/>
              <a:cs typeface="Arial"/>
            </a:endParaRPr>
          </a:p>
          <a:p>
            <a:pPr lvl="1" indent="0" algn="l"/>
            <a:r>
              <a:rPr lang="en-US" sz="4000" dirty="0">
                <a:solidFill>
                  <a:srgbClr val="25377F"/>
                </a:solidFill>
                <a:latin typeface="Arial"/>
                <a:cs typeface="Arial"/>
              </a:rPr>
              <a:t>		</a:t>
            </a:r>
            <a:endParaRPr lang="nl-NL" sz="4000" dirty="0">
              <a:solidFill>
                <a:srgbClr val="25377F"/>
              </a:solidFill>
              <a:latin typeface="Arial"/>
              <a:cs typeface="Arial"/>
            </a:endParaRPr>
          </a:p>
          <a:p>
            <a:pPr algn="l"/>
            <a:r>
              <a:rPr lang="nl-NL" sz="4000" b="1" dirty="0">
                <a:solidFill>
                  <a:srgbClr val="F36D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hadden we al aangepast</a:t>
            </a:r>
            <a:r>
              <a:rPr lang="nl-NL" sz="4000" b="1" dirty="0" smtClean="0">
                <a:solidFill>
                  <a:srgbClr val="F36D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sz="4000" b="1" dirty="0">
              <a:solidFill>
                <a:srgbClr val="F36D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7900" indent="-762000" algn="l">
              <a:buFont typeface="Arial"/>
              <a:buChar char="•"/>
            </a:pPr>
            <a:r>
              <a:rPr lang="nl-NL" sz="4000" dirty="0">
                <a:solidFill>
                  <a:srgbClr val="25377F"/>
                </a:solidFill>
                <a:latin typeface="Arial"/>
                <a:cs typeface="Arial"/>
              </a:rPr>
              <a:t>Onder 8 en onder 9 spelen sinds seizoen 2017/’18 met de wedstrijdvorm 6 tegen </a:t>
            </a:r>
            <a:r>
              <a:rPr lang="nl-NL" sz="4000" dirty="0" smtClean="0">
                <a:solidFill>
                  <a:srgbClr val="25377F"/>
                </a:solidFill>
                <a:latin typeface="Arial"/>
                <a:cs typeface="Arial"/>
              </a:rPr>
              <a:t>6</a:t>
            </a:r>
          </a:p>
          <a:p>
            <a:pPr marL="977900" indent="-762000" algn="l"/>
            <a:endParaRPr lang="nl-NL" sz="4000" dirty="0" smtClean="0">
              <a:solidFill>
                <a:srgbClr val="25377F"/>
              </a:solidFill>
              <a:latin typeface="Arial"/>
              <a:cs typeface="Arial"/>
            </a:endParaRPr>
          </a:p>
          <a:p>
            <a:pPr marL="992188" indent="-992188" algn="l" defTabSz="457200">
              <a:lnSpc>
                <a:spcPct val="120000"/>
              </a:lnSpc>
              <a:defRPr sz="4000" b="1">
                <a:solidFill>
                  <a:srgbClr val="F36D2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nl-NL" dirty="0"/>
          </a:p>
        </p:txBody>
      </p:sp>
      <p:pic>
        <p:nvPicPr>
          <p:cNvPr id="21" name="Afbeelding 6" descr="voetballer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5191" y="1925220"/>
            <a:ext cx="5206051" cy="6737244"/>
          </a:xfrm>
          <a:prstGeom prst="rect">
            <a:avLst/>
          </a:prstGeom>
        </p:spPr>
      </p:pic>
      <p:sp>
        <p:nvSpPr>
          <p:cNvPr id="7" name="Shape 309"/>
          <p:cNvSpPr/>
          <p:nvPr/>
        </p:nvSpPr>
        <p:spPr>
          <a:xfrm>
            <a:off x="1170552" y="2985490"/>
            <a:ext cx="22042897" cy="1"/>
          </a:xfrm>
          <a:prstGeom prst="line">
            <a:avLst/>
          </a:prstGeom>
          <a:ln w="50800">
            <a:solidFill>
              <a:srgbClr val="F36D2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3000"/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276"/>
          <p:cNvSpPr/>
          <p:nvPr/>
        </p:nvSpPr>
        <p:spPr>
          <a:xfrm>
            <a:off x="1170552" y="2985490"/>
            <a:ext cx="22042897" cy="1"/>
          </a:xfrm>
          <a:prstGeom prst="line">
            <a:avLst/>
          </a:prstGeom>
          <a:ln w="50800">
            <a:solidFill>
              <a:srgbClr val="F36D2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3000"/>
            </a:pPr>
            <a:endParaRPr/>
          </a:p>
        </p:txBody>
      </p:sp>
      <p:pic>
        <p:nvPicPr>
          <p:cNvPr id="6" name="Afbeelding 5" descr="veld 6x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3246" y="2001197"/>
            <a:ext cx="14187272" cy="18360000"/>
          </a:xfrm>
          <a:prstGeom prst="rect">
            <a:avLst/>
          </a:prstGeom>
        </p:spPr>
      </p:pic>
      <p:pic>
        <p:nvPicPr>
          <p:cNvPr id="283" name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248913" y="642871"/>
            <a:ext cx="1914814" cy="1914803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Afbeelding 4" descr="voetballer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2128">
            <a:off x="14816113" y="-1933325"/>
            <a:ext cx="10243781" cy="15294576"/>
          </a:xfrm>
          <a:prstGeom prst="rect">
            <a:avLst/>
          </a:prstGeom>
        </p:spPr>
      </p:pic>
      <p:sp>
        <p:nvSpPr>
          <p:cNvPr id="13" name="Shape 285">
            <a:extLst>
              <a:ext uri="{FF2B5EF4-FFF2-40B4-BE49-F238E27FC236}">
                <a16:creationId xmlns:a16="http://schemas.microsoft.com/office/drawing/2014/main" xmlns="" id="{2F814571-A669-497C-A462-32EFE691B90F}"/>
              </a:ext>
            </a:extLst>
          </p:cNvPr>
          <p:cNvSpPr/>
          <p:nvPr/>
        </p:nvSpPr>
        <p:spPr>
          <a:xfrm>
            <a:off x="4419600" y="973186"/>
            <a:ext cx="19278389" cy="112386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3578" tIns="53578" rIns="53578" bIns="53578" anchor="ctr">
            <a:spAutoFit/>
          </a:bodyPr>
          <a:lstStyle>
            <a:lvl1pPr algn="l" defTabSz="457200">
              <a:defRPr sz="7000" b="1">
                <a:solidFill>
                  <a:srgbClr val="F36D2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sz="6600" dirty="0"/>
              <a:t>O.8, 9 en </a:t>
            </a:r>
            <a:r>
              <a:rPr lang="nl-NL" sz="6600" dirty="0" smtClean="0"/>
              <a:t>10</a:t>
            </a:r>
            <a:r>
              <a:rPr lang="nl-NL" sz="6600" dirty="0"/>
              <a:t>	- </a:t>
            </a:r>
            <a:r>
              <a:rPr lang="nl-NL" sz="6600" dirty="0" smtClean="0"/>
              <a:t> 6 </a:t>
            </a:r>
            <a:r>
              <a:rPr lang="nl-NL" sz="6600" dirty="0"/>
              <a:t>tegen 6</a:t>
            </a:r>
            <a:endParaRPr sz="5400" b="0" dirty="0"/>
          </a:p>
        </p:txBody>
      </p:sp>
      <p:pic>
        <p:nvPicPr>
          <p:cNvPr id="11" name="Afbeelding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0552" y="4268245"/>
            <a:ext cx="3809305" cy="3608815"/>
          </a:xfrm>
          <a:prstGeom prst="rect">
            <a:avLst/>
          </a:prstGeom>
        </p:spPr>
      </p:pic>
      <p:sp>
        <p:nvSpPr>
          <p:cNvPr id="15" name="Shape 284"/>
          <p:cNvSpPr/>
          <p:nvPr/>
        </p:nvSpPr>
        <p:spPr>
          <a:xfrm>
            <a:off x="5966713" y="3983389"/>
            <a:ext cx="7823571" cy="47248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3578" tIns="53578" rIns="53578" bIns="53578" anchor="ctr">
            <a:spAutoFit/>
          </a:bodyPr>
          <a:lstStyle/>
          <a:p>
            <a:pPr algn="l" defTabSz="642937">
              <a:tabLst>
                <a:tab pos="114300" algn="l"/>
                <a:tab pos="368300" algn="ctr"/>
                <a:tab pos="558800" algn="r"/>
                <a:tab pos="749300" algn="l"/>
                <a:tab pos="863600" algn="l"/>
              </a:tabLst>
              <a:defRPr sz="3000" b="1" spc="52">
                <a:solidFill>
                  <a:srgbClr val="314B9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37" dirty="0"/>
              <a:t>SPELPLEZIER:</a:t>
            </a:r>
            <a:endParaRPr dirty="0">
              <a:solidFill>
                <a:srgbClr val="F7802A"/>
              </a:solidFill>
            </a:endParaRPr>
          </a:p>
          <a:p>
            <a:pPr marL="228600" indent="-228600" algn="l" defTabSz="457200">
              <a:buSzPct val="100000"/>
              <a:buChar char="•"/>
              <a:tabLst>
                <a:tab pos="114300" algn="l"/>
                <a:tab pos="368300" algn="ctr"/>
                <a:tab pos="558800" algn="r"/>
                <a:tab pos="749300" algn="l"/>
                <a:tab pos="863600" algn="l"/>
              </a:tabLst>
              <a:defRPr sz="3000">
                <a:solidFill>
                  <a:srgbClr val="314B9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Mogelijkheid tot samen spelen</a:t>
            </a:r>
          </a:p>
          <a:p>
            <a:pPr marL="228600" indent="-228600" algn="l" defTabSz="457200">
              <a:buSzPct val="100000"/>
              <a:buChar char="•"/>
              <a:tabLst>
                <a:tab pos="114300" algn="l"/>
                <a:tab pos="368300" algn="ctr"/>
                <a:tab pos="558800" algn="r"/>
                <a:tab pos="749300" algn="l"/>
                <a:tab pos="863600" algn="l"/>
              </a:tabLst>
              <a:defRPr sz="3000">
                <a:solidFill>
                  <a:srgbClr val="314B9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Samen kunnen winnen</a:t>
            </a:r>
          </a:p>
          <a:p>
            <a:pPr marL="228600" indent="-228600" algn="l" defTabSz="457200">
              <a:buSzPct val="100000"/>
              <a:buChar char="•"/>
              <a:tabLst>
                <a:tab pos="114300" algn="l"/>
                <a:tab pos="368300" algn="ctr"/>
                <a:tab pos="558800" algn="r"/>
                <a:tab pos="749300" algn="l"/>
                <a:tab pos="863600" algn="l"/>
              </a:tabLst>
              <a:defRPr sz="3000">
                <a:solidFill>
                  <a:srgbClr val="314B9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Kunnen op aanvallende en </a:t>
            </a:r>
          </a:p>
          <a:p>
            <a:pPr algn="l" defTabSz="457200">
              <a:tabLst>
                <a:tab pos="114300" algn="l"/>
                <a:tab pos="368300" algn="ctr"/>
                <a:tab pos="558800" algn="r"/>
                <a:tab pos="749300" algn="l"/>
                <a:tab pos="863600" algn="l"/>
              </a:tabLst>
              <a:defRPr sz="3000">
                <a:solidFill>
                  <a:srgbClr val="314B9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verdedigende posities gaan spelen</a:t>
            </a:r>
          </a:p>
          <a:p>
            <a:pPr algn="l" defTabSz="642937">
              <a:tabLst>
                <a:tab pos="114300" algn="l"/>
                <a:tab pos="368300" algn="ctr"/>
                <a:tab pos="558800" algn="r"/>
                <a:tab pos="749300" algn="l"/>
                <a:tab pos="863600" algn="l"/>
              </a:tabLst>
              <a:defRPr sz="3000">
                <a:solidFill>
                  <a:srgbClr val="314B92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642937">
              <a:tabLst>
                <a:tab pos="114300" algn="l"/>
                <a:tab pos="368300" algn="ctr"/>
                <a:tab pos="558800" algn="r"/>
                <a:tab pos="749300" algn="l"/>
                <a:tab pos="863600" algn="l"/>
              </a:tabLst>
              <a:defRPr sz="3000" b="1" spc="52">
                <a:solidFill>
                  <a:srgbClr val="314B9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37" dirty="0"/>
              <a:t>SPELKENMERKEN:</a:t>
            </a:r>
            <a:endParaRPr dirty="0">
              <a:solidFill>
                <a:srgbClr val="F7802A"/>
              </a:solidFill>
            </a:endParaRPr>
          </a:p>
          <a:p>
            <a:pPr marL="228600" indent="-228600" algn="l" defTabSz="457200">
              <a:buSzPct val="100000"/>
              <a:buChar char="•"/>
              <a:tabLst>
                <a:tab pos="114300" algn="l"/>
                <a:tab pos="368300" algn="ctr"/>
                <a:tab pos="558800" algn="r"/>
                <a:tab pos="749300" algn="l"/>
                <a:tab pos="863600" algn="l"/>
              </a:tabLst>
              <a:defRPr sz="3000">
                <a:solidFill>
                  <a:srgbClr val="314B9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Veel passes</a:t>
            </a:r>
          </a:p>
          <a:p>
            <a:pPr marL="228600" indent="-228600" algn="l" defTabSz="457200">
              <a:buSzPct val="100000"/>
              <a:buChar char="•"/>
              <a:tabLst>
                <a:tab pos="114300" algn="l"/>
                <a:tab pos="368300" algn="ctr"/>
                <a:tab pos="558800" algn="r"/>
                <a:tab pos="749300" algn="l"/>
                <a:tab pos="863600" algn="l"/>
              </a:tabLst>
              <a:defRPr sz="3000">
                <a:solidFill>
                  <a:srgbClr val="314B9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Veel dribbels*</a:t>
            </a:r>
          </a:p>
          <a:p>
            <a:pPr marL="228600" indent="-228600" algn="l" defTabSz="457200">
              <a:buSzPct val="100000"/>
              <a:buChar char="•"/>
              <a:tabLst>
                <a:tab pos="114300" algn="l"/>
                <a:tab pos="368300" algn="ctr"/>
                <a:tab pos="558800" algn="r"/>
                <a:tab pos="749300" algn="l"/>
                <a:tab pos="863600" algn="l"/>
              </a:tabLst>
              <a:defRPr sz="3000">
                <a:solidFill>
                  <a:srgbClr val="314B9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Snel kunnen terugveroveren </a:t>
            </a:r>
            <a:r>
              <a:rPr dirty="0" smtClean="0"/>
              <a:t>van </a:t>
            </a:r>
            <a:r>
              <a:rPr dirty="0"/>
              <a:t>de bal</a:t>
            </a:r>
          </a:p>
        </p:txBody>
      </p:sp>
      <p:pic>
        <p:nvPicPr>
          <p:cNvPr id="19" name="Afbeelding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4893" y="9570003"/>
            <a:ext cx="11036349" cy="323732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276"/>
          <p:cNvSpPr/>
          <p:nvPr/>
        </p:nvSpPr>
        <p:spPr>
          <a:xfrm>
            <a:off x="1170552" y="2985490"/>
            <a:ext cx="22042897" cy="1"/>
          </a:xfrm>
          <a:prstGeom prst="line">
            <a:avLst/>
          </a:prstGeom>
          <a:ln w="50800">
            <a:solidFill>
              <a:srgbClr val="F36D2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3000"/>
            </a:pPr>
            <a:endParaRPr/>
          </a:p>
        </p:txBody>
      </p:sp>
      <p:pic>
        <p:nvPicPr>
          <p:cNvPr id="6" name="Afbeelding 5" descr="veld 8x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911" y="1701395"/>
            <a:ext cx="13286493" cy="16470845"/>
          </a:xfrm>
          <a:prstGeom prst="rect">
            <a:avLst/>
          </a:prstGeom>
        </p:spPr>
      </p:pic>
      <p:pic>
        <p:nvPicPr>
          <p:cNvPr id="294" name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248913" y="642871"/>
            <a:ext cx="1914814" cy="1914803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Afbeelding 4" descr="voetballer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4950" y="-2151922"/>
            <a:ext cx="12594848" cy="16299215"/>
          </a:xfrm>
          <a:prstGeom prst="rect">
            <a:avLst/>
          </a:prstGeom>
        </p:spPr>
      </p:pic>
      <p:sp>
        <p:nvSpPr>
          <p:cNvPr id="11" name="Shape 285">
            <a:extLst>
              <a:ext uri="{FF2B5EF4-FFF2-40B4-BE49-F238E27FC236}">
                <a16:creationId xmlns:a16="http://schemas.microsoft.com/office/drawing/2014/main" xmlns="" id="{38186577-0154-40D8-A81D-EF672AA2A54F}"/>
              </a:ext>
            </a:extLst>
          </p:cNvPr>
          <p:cNvSpPr/>
          <p:nvPr/>
        </p:nvSpPr>
        <p:spPr>
          <a:xfrm>
            <a:off x="4419600" y="973186"/>
            <a:ext cx="19278389" cy="112386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3578" tIns="53578" rIns="53578" bIns="53578" anchor="ctr">
            <a:spAutoFit/>
          </a:bodyPr>
          <a:lstStyle>
            <a:lvl1pPr algn="l" defTabSz="457200">
              <a:defRPr sz="7000" b="1">
                <a:solidFill>
                  <a:srgbClr val="F36D2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sz="6600" dirty="0"/>
              <a:t>O.11 en 12	</a:t>
            </a:r>
            <a:r>
              <a:rPr lang="nl-NL" sz="6600" dirty="0" smtClean="0"/>
              <a:t>-  </a:t>
            </a:r>
            <a:r>
              <a:rPr lang="nl-NL" sz="6600" dirty="0"/>
              <a:t>8 tegen 8</a:t>
            </a:r>
            <a:endParaRPr sz="5400" b="0" dirty="0"/>
          </a:p>
        </p:txBody>
      </p:sp>
      <p:pic>
        <p:nvPicPr>
          <p:cNvPr id="13" name="Afbeelding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0552" y="4268245"/>
            <a:ext cx="3809305" cy="3608815"/>
          </a:xfrm>
          <a:prstGeom prst="rect">
            <a:avLst/>
          </a:prstGeom>
        </p:spPr>
      </p:pic>
      <p:sp>
        <p:nvSpPr>
          <p:cNvPr id="16" name="Shape 295"/>
          <p:cNvSpPr/>
          <p:nvPr/>
        </p:nvSpPr>
        <p:spPr>
          <a:xfrm>
            <a:off x="5959040" y="3532453"/>
            <a:ext cx="7625909" cy="51865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3578" tIns="53578" rIns="53578" bIns="53578" anchor="ctr">
            <a:spAutoFit/>
          </a:bodyPr>
          <a:lstStyle/>
          <a:p>
            <a:pPr algn="l" defTabSz="642937">
              <a:tabLst>
                <a:tab pos="114300" algn="l"/>
                <a:tab pos="368300" algn="ctr"/>
                <a:tab pos="558800" algn="r"/>
                <a:tab pos="749300" algn="l"/>
                <a:tab pos="863600" algn="l"/>
              </a:tabLst>
              <a:defRPr sz="3000" b="1" spc="52">
                <a:solidFill>
                  <a:srgbClr val="314B9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37" dirty="0"/>
              <a:t>SPELPLEZIER:</a:t>
            </a:r>
            <a:endParaRPr dirty="0">
              <a:solidFill>
                <a:srgbClr val="F7802A"/>
              </a:solidFill>
            </a:endParaRPr>
          </a:p>
          <a:p>
            <a:pPr marL="228600" indent="-228600" algn="l" defTabSz="457200">
              <a:buSzPct val="100000"/>
              <a:buChar char="•"/>
              <a:tabLst>
                <a:tab pos="114300" algn="l"/>
                <a:tab pos="368300" algn="ctr"/>
                <a:tab pos="558800" algn="r"/>
                <a:tab pos="749300" algn="l"/>
                <a:tab pos="863600" algn="l"/>
              </a:tabLst>
              <a:defRPr sz="3000">
                <a:solidFill>
                  <a:srgbClr val="314B9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Ruimte om acties te maken</a:t>
            </a:r>
          </a:p>
          <a:p>
            <a:pPr marL="228600" indent="-228600" algn="l" defTabSz="457200">
              <a:buSzPct val="100000"/>
              <a:buChar char="•"/>
              <a:tabLst>
                <a:tab pos="114300" algn="l"/>
                <a:tab pos="368300" algn="ctr"/>
                <a:tab pos="558800" algn="r"/>
                <a:tab pos="749300" algn="l"/>
                <a:tab pos="863600" algn="l"/>
              </a:tabLst>
              <a:defRPr sz="3000">
                <a:solidFill>
                  <a:srgbClr val="314B9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Mogelijkheid tot samenspelen</a:t>
            </a:r>
          </a:p>
          <a:p>
            <a:pPr marL="228600" indent="-228600" algn="l" defTabSz="457200">
              <a:buSzPct val="100000"/>
              <a:buChar char="•"/>
              <a:tabLst>
                <a:tab pos="114300" algn="l"/>
                <a:tab pos="368300" algn="ctr"/>
                <a:tab pos="558800" algn="r"/>
                <a:tab pos="749300" algn="l"/>
                <a:tab pos="863600" algn="l"/>
              </a:tabLst>
              <a:defRPr sz="3000">
                <a:solidFill>
                  <a:srgbClr val="314B9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 spelers moedigen elkaar </a:t>
            </a:r>
            <a:br>
              <a:rPr dirty="0"/>
            </a:br>
            <a:r>
              <a:rPr dirty="0"/>
              <a:t>aan in het samenspelen</a:t>
            </a:r>
          </a:p>
          <a:p>
            <a:pPr algn="l" defTabSz="642937">
              <a:tabLst>
                <a:tab pos="114300" algn="l"/>
                <a:tab pos="368300" algn="ctr"/>
                <a:tab pos="558800" algn="r"/>
                <a:tab pos="749300" algn="l"/>
                <a:tab pos="863600" algn="l"/>
              </a:tabLst>
              <a:defRPr sz="3000">
                <a:solidFill>
                  <a:srgbClr val="314B92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642937">
              <a:tabLst>
                <a:tab pos="114300" algn="l"/>
                <a:tab pos="368300" algn="ctr"/>
                <a:tab pos="558800" algn="r"/>
                <a:tab pos="749300" algn="l"/>
                <a:tab pos="863600" algn="l"/>
              </a:tabLst>
              <a:defRPr sz="3000" b="1" spc="52">
                <a:solidFill>
                  <a:srgbClr val="314B9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37" dirty="0"/>
              <a:t>SPELKENMERKEN:</a:t>
            </a:r>
            <a:endParaRPr dirty="0">
              <a:solidFill>
                <a:srgbClr val="F7802A"/>
              </a:solidFill>
            </a:endParaRPr>
          </a:p>
          <a:p>
            <a:pPr marL="228600" indent="-228600" algn="l" defTabSz="457200">
              <a:buSzPct val="100000"/>
              <a:buChar char="•"/>
              <a:tabLst>
                <a:tab pos="114300" algn="l"/>
                <a:tab pos="368300" algn="ctr"/>
                <a:tab pos="558800" algn="r"/>
                <a:tab pos="749300" algn="l"/>
                <a:tab pos="863600" algn="l"/>
              </a:tabLst>
              <a:defRPr sz="3000">
                <a:solidFill>
                  <a:srgbClr val="314B9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Veel passes</a:t>
            </a:r>
          </a:p>
          <a:p>
            <a:pPr marL="228600" indent="-228600" algn="l" defTabSz="457200">
              <a:buSzPct val="100000"/>
              <a:buChar char="•"/>
              <a:tabLst>
                <a:tab pos="114300" algn="l"/>
                <a:tab pos="368300" algn="ctr"/>
                <a:tab pos="558800" algn="r"/>
                <a:tab pos="749300" algn="l"/>
                <a:tab pos="863600" algn="l"/>
              </a:tabLst>
              <a:defRPr sz="3000">
                <a:solidFill>
                  <a:srgbClr val="314B9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Ruimtes met elkaar groot </a:t>
            </a:r>
            <a:br>
              <a:rPr dirty="0"/>
            </a:br>
            <a:r>
              <a:rPr dirty="0"/>
              <a:t>en klein maken</a:t>
            </a:r>
          </a:p>
          <a:p>
            <a:pPr marL="228600" indent="-228600" algn="l" defTabSz="457200">
              <a:buSzPct val="100000"/>
              <a:buChar char="•"/>
              <a:tabLst>
                <a:tab pos="114300" algn="l"/>
                <a:tab pos="368300" algn="ctr"/>
                <a:tab pos="558800" algn="r"/>
                <a:tab pos="749300" algn="l"/>
                <a:tab pos="863600" algn="l"/>
              </a:tabLst>
              <a:defRPr sz="3000">
                <a:solidFill>
                  <a:srgbClr val="314B9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Hoge betrokkenheid</a:t>
            </a:r>
          </a:p>
        </p:txBody>
      </p:sp>
      <p:pic>
        <p:nvPicPr>
          <p:cNvPr id="18" name="Afbeelding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8856" y="9573857"/>
            <a:ext cx="11012386" cy="322603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170552" y="2122640"/>
            <a:ext cx="22791118" cy="1219766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38100" rtlCol="0" anchor="ctr">
            <a:spAutoFit/>
          </a:bodyPr>
          <a:lstStyle/>
          <a:p>
            <a:pPr algn="l"/>
            <a:endParaRPr lang="nl-NL" sz="3200" b="1" dirty="0">
              <a:solidFill>
                <a:schemeClr val="accent4"/>
              </a:solidFill>
              <a:latin typeface="Arial"/>
              <a:cs typeface="Arial"/>
            </a:endParaRPr>
          </a:p>
          <a:p>
            <a:pPr algn="l"/>
            <a:endParaRPr lang="nl-NL" sz="3200" b="1" dirty="0">
              <a:solidFill>
                <a:schemeClr val="accent4"/>
              </a:solidFill>
              <a:latin typeface="Arial"/>
              <a:cs typeface="Arial"/>
            </a:endParaRPr>
          </a:p>
          <a:p>
            <a:pPr algn="l"/>
            <a:endParaRPr lang="nl-NL" sz="3200" b="1" dirty="0">
              <a:solidFill>
                <a:schemeClr val="accent4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b="1" dirty="0">
                <a:solidFill>
                  <a:srgbClr val="F36D20"/>
                </a:solidFill>
                <a:latin typeface="Arial"/>
                <a:cs typeface="Arial"/>
              </a:rPr>
              <a:t>Achterbal (O.8 t/m O.12)</a:t>
            </a:r>
            <a:endParaRPr lang="nl-NL" sz="3400" dirty="0">
              <a:solidFill>
                <a:srgbClr val="F36D20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Bij een achterbal wordt de bal in het spel gebracht door </a:t>
            </a:r>
            <a:r>
              <a:rPr lang="nl-NL" sz="3400" b="1" dirty="0">
                <a:solidFill>
                  <a:srgbClr val="1C266C"/>
                </a:solidFill>
                <a:latin typeface="Arial"/>
                <a:cs typeface="Arial"/>
              </a:rPr>
              <a:t>vanaf de grond te passen of te schieten</a:t>
            </a: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. </a:t>
            </a:r>
          </a:p>
          <a:p>
            <a:pPr lvl="1" indent="0" algn="l">
              <a:lnSpc>
                <a:spcPct val="90000"/>
              </a:lnSpc>
            </a:pPr>
            <a:endParaRPr lang="nl-NL" sz="3400" b="1" dirty="0">
              <a:solidFill>
                <a:srgbClr val="E55428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b="1" dirty="0">
                <a:solidFill>
                  <a:srgbClr val="F36D20"/>
                </a:solidFill>
                <a:latin typeface="Arial"/>
                <a:cs typeface="Arial"/>
              </a:rPr>
              <a:t>Hoekschop (O.8 t/m O.12)</a:t>
            </a:r>
            <a:r>
              <a:rPr lang="nl-NL" sz="3400" dirty="0">
                <a:solidFill>
                  <a:srgbClr val="F36D20"/>
                </a:solidFill>
                <a:latin typeface="Arial"/>
                <a:cs typeface="Arial"/>
              </a:rPr>
              <a:t> </a:t>
            </a:r>
          </a:p>
          <a:p>
            <a:pPr lvl="1" indent="0" algn="l">
              <a:lnSpc>
                <a:spcPct val="90000"/>
              </a:lnSpc>
            </a:pP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Bij een hoekschop wordt de bal vanuit de hoek </a:t>
            </a:r>
            <a:r>
              <a:rPr lang="nl-NL" sz="3400" b="1" dirty="0" err="1">
                <a:solidFill>
                  <a:srgbClr val="1C266C"/>
                </a:solidFill>
                <a:latin typeface="Arial"/>
                <a:cs typeface="Arial"/>
              </a:rPr>
              <a:t>gepasst</a:t>
            </a:r>
            <a:r>
              <a:rPr lang="nl-NL" sz="3400" b="1" dirty="0">
                <a:solidFill>
                  <a:srgbClr val="1C266C"/>
                </a:solidFill>
                <a:latin typeface="Arial"/>
                <a:cs typeface="Arial"/>
              </a:rPr>
              <a:t> </a:t>
            </a: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of </a:t>
            </a:r>
            <a:r>
              <a:rPr lang="nl-NL" sz="3400" b="1" dirty="0">
                <a:solidFill>
                  <a:srgbClr val="1C266C"/>
                </a:solidFill>
                <a:latin typeface="Arial"/>
                <a:cs typeface="Arial"/>
              </a:rPr>
              <a:t>gedribbeld</a:t>
            </a: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.</a:t>
            </a:r>
          </a:p>
          <a:p>
            <a:pPr marL="571500" lvl="1" indent="-571500" algn="l">
              <a:lnSpc>
                <a:spcPct val="90000"/>
              </a:lnSpc>
              <a:buFont typeface="Arial"/>
              <a:buChar char="•"/>
            </a:pPr>
            <a:endParaRPr lang="nl-NL" sz="3400" dirty="0">
              <a:solidFill>
                <a:srgbClr val="1C266C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b="1" dirty="0">
                <a:solidFill>
                  <a:srgbClr val="F36D20"/>
                </a:solidFill>
                <a:latin typeface="Arial"/>
                <a:cs typeface="Arial"/>
              </a:rPr>
              <a:t>Uitbal</a:t>
            </a:r>
            <a:r>
              <a:rPr lang="nl-NL" sz="3400" dirty="0">
                <a:solidFill>
                  <a:srgbClr val="F36D20"/>
                </a:solidFill>
                <a:latin typeface="Arial"/>
                <a:cs typeface="Arial"/>
              </a:rPr>
              <a:t> </a:t>
            </a:r>
            <a:r>
              <a:rPr lang="nl-NL" sz="3400" b="1" dirty="0">
                <a:solidFill>
                  <a:srgbClr val="F36D20"/>
                </a:solidFill>
                <a:latin typeface="Arial"/>
                <a:cs typeface="Arial"/>
              </a:rPr>
              <a:t>(O.8 t/m O.12)</a:t>
            </a:r>
            <a:endParaRPr lang="nl-NL" sz="3400" dirty="0">
              <a:solidFill>
                <a:srgbClr val="F36D20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De bal wordt </a:t>
            </a:r>
            <a:r>
              <a:rPr lang="nl-NL" sz="3400" b="1" dirty="0">
                <a:solidFill>
                  <a:srgbClr val="1C266C"/>
                </a:solidFill>
                <a:latin typeface="Arial"/>
                <a:cs typeface="Arial"/>
              </a:rPr>
              <a:t>ingedribbeld</a:t>
            </a: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 in plaats van de bal in te gooien. </a:t>
            </a:r>
          </a:p>
          <a:p>
            <a:pPr lvl="1" indent="0" algn="l">
              <a:lnSpc>
                <a:spcPct val="90000"/>
              </a:lnSpc>
            </a:pPr>
            <a:endParaRPr lang="nl-NL" sz="3400" b="1" dirty="0">
              <a:solidFill>
                <a:srgbClr val="1C266C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b="1" dirty="0">
                <a:solidFill>
                  <a:srgbClr val="F36D20"/>
                </a:solidFill>
                <a:latin typeface="Arial"/>
                <a:cs typeface="Arial"/>
              </a:rPr>
              <a:t>Vrije bal (O.8 t/m O.12)</a:t>
            </a:r>
            <a:endParaRPr lang="nl-NL" sz="3400" dirty="0">
              <a:solidFill>
                <a:srgbClr val="F36D20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Een vrije bal mag genomen worden door de bal </a:t>
            </a:r>
            <a:r>
              <a:rPr lang="nl-NL" sz="3400" b="1" dirty="0">
                <a:solidFill>
                  <a:srgbClr val="1C266C"/>
                </a:solidFill>
                <a:latin typeface="Arial"/>
                <a:cs typeface="Arial"/>
              </a:rPr>
              <a:t>in te dribbelen, te passen of te schieten</a:t>
            </a: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. </a:t>
            </a:r>
          </a:p>
          <a:p>
            <a:pPr lvl="1" indent="0" algn="l">
              <a:lnSpc>
                <a:spcPct val="90000"/>
              </a:lnSpc>
            </a:pPr>
            <a:endParaRPr lang="nl-NL" sz="3400" b="1" dirty="0">
              <a:solidFill>
                <a:srgbClr val="1C266C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b="1" dirty="0">
                <a:solidFill>
                  <a:srgbClr val="F36D20"/>
                </a:solidFill>
                <a:latin typeface="Arial"/>
                <a:cs typeface="Arial"/>
              </a:rPr>
              <a:t>Time-out (O.8 t/m O.12)</a:t>
            </a:r>
            <a:endParaRPr lang="nl-NL" sz="3400" dirty="0">
              <a:solidFill>
                <a:srgbClr val="F36D20"/>
              </a:solidFill>
              <a:latin typeface="Arial"/>
              <a:cs typeface="Arial"/>
            </a:endParaRPr>
          </a:p>
          <a:p>
            <a:pPr algn="l"/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Halverwege iedere helft vindt er een time-out plaats van </a:t>
            </a:r>
            <a:r>
              <a:rPr lang="nl-NL" sz="3400" b="1" dirty="0">
                <a:solidFill>
                  <a:srgbClr val="1C266C"/>
                </a:solidFill>
                <a:latin typeface="Arial"/>
                <a:cs typeface="Arial"/>
              </a:rPr>
              <a:t>2 minuten</a:t>
            </a: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. De begeleider heeft dan de mogelijkheid </a:t>
            </a:r>
            <a:endParaRPr lang="nl-NL" sz="3400" dirty="0" smtClean="0">
              <a:solidFill>
                <a:srgbClr val="1C266C"/>
              </a:solidFill>
              <a:latin typeface="Arial"/>
              <a:cs typeface="Arial"/>
            </a:endParaRPr>
          </a:p>
          <a:p>
            <a:pPr algn="l"/>
            <a:r>
              <a:rPr lang="nl-NL" sz="3400" dirty="0" smtClean="0">
                <a:solidFill>
                  <a:srgbClr val="1C266C"/>
                </a:solidFill>
                <a:latin typeface="Arial"/>
                <a:cs typeface="Arial"/>
              </a:rPr>
              <a:t>om </a:t>
            </a: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een korte terugblik te doen, tips en aandachtspunten aan te stippen en de pupillen kunnen even wat drinken. </a:t>
            </a:r>
            <a:endParaRPr lang="nl-NL" sz="3400" dirty="0" smtClean="0">
              <a:solidFill>
                <a:srgbClr val="1C266C"/>
              </a:solidFill>
              <a:latin typeface="Arial"/>
              <a:cs typeface="Arial"/>
            </a:endParaRPr>
          </a:p>
          <a:p>
            <a:pPr algn="l"/>
            <a:r>
              <a:rPr lang="nl-NL" sz="3400" dirty="0" smtClean="0">
                <a:solidFill>
                  <a:srgbClr val="1C266C"/>
                </a:solidFill>
                <a:latin typeface="Arial"/>
                <a:cs typeface="Arial"/>
              </a:rPr>
              <a:t>Het </a:t>
            </a: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spel wordt weer hervat met een aftrap. Het spel wordt weer hervat met een aftrap.</a:t>
            </a:r>
          </a:p>
          <a:p>
            <a:pPr algn="l"/>
            <a:endParaRPr lang="nl-NL" sz="3400" b="1" dirty="0">
              <a:solidFill>
                <a:srgbClr val="1C266C"/>
              </a:solidFill>
              <a:latin typeface="Arial"/>
              <a:cs typeface="Arial"/>
            </a:endParaRPr>
          </a:p>
          <a:p>
            <a:pPr algn="l">
              <a:lnSpc>
                <a:spcPct val="90000"/>
              </a:lnSpc>
            </a:pPr>
            <a:r>
              <a:rPr lang="nl-NL" sz="3400" b="1" dirty="0">
                <a:solidFill>
                  <a:srgbClr val="F36D20"/>
                </a:solidFill>
                <a:latin typeface="Arial"/>
                <a:cs typeface="Arial"/>
              </a:rPr>
              <a:t>Afstand (O.8 t/m O.12)</a:t>
            </a:r>
            <a:endParaRPr lang="nl-NL" sz="3400" dirty="0">
              <a:solidFill>
                <a:srgbClr val="F36D20"/>
              </a:solidFill>
              <a:latin typeface="Arial"/>
              <a:cs typeface="Arial"/>
            </a:endParaRPr>
          </a:p>
          <a:p>
            <a:pPr algn="l">
              <a:lnSpc>
                <a:spcPct val="90000"/>
              </a:lnSpc>
            </a:pP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De tegenstander staat minimaal op </a:t>
            </a:r>
            <a:r>
              <a:rPr lang="nl-NL" sz="3400" b="1" dirty="0">
                <a:solidFill>
                  <a:srgbClr val="1C266C"/>
                </a:solidFill>
                <a:latin typeface="Arial"/>
                <a:cs typeface="Arial"/>
              </a:rPr>
              <a:t>5 meter </a:t>
            </a: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afstand bij elke spelhervatting.</a:t>
            </a:r>
          </a:p>
          <a:p>
            <a:pPr algn="l">
              <a:lnSpc>
                <a:spcPct val="90000"/>
              </a:lnSpc>
            </a:pPr>
            <a:endParaRPr lang="nl-NL" sz="3400" b="1" dirty="0">
              <a:solidFill>
                <a:srgbClr val="1C266C"/>
              </a:solidFill>
              <a:latin typeface="Arial"/>
              <a:cs typeface="Arial"/>
            </a:endParaRPr>
          </a:p>
          <a:p>
            <a:pPr marL="762010" indent="-762010" algn="l">
              <a:buFont typeface="Arial"/>
              <a:buChar char="•"/>
            </a:pPr>
            <a:endParaRPr lang="nl-NL" sz="32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nl-NL"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2030" y="4323809"/>
            <a:ext cx="108202" cy="81608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3578" tIns="53578" rIns="53578" bIns="53578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Shape 128"/>
          <p:cNvSpPr/>
          <p:nvPr/>
        </p:nvSpPr>
        <p:spPr>
          <a:xfrm>
            <a:off x="1170552" y="2985490"/>
            <a:ext cx="22042897" cy="1"/>
          </a:xfrm>
          <a:prstGeom prst="line">
            <a:avLst/>
          </a:prstGeom>
          <a:ln w="50800">
            <a:solidFill>
              <a:srgbClr val="F36D2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3000"/>
            </a:pPr>
            <a:endParaRPr/>
          </a:p>
        </p:txBody>
      </p:sp>
      <p:pic>
        <p:nvPicPr>
          <p:cNvPr id="8" name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48913" y="642871"/>
            <a:ext cx="1914814" cy="1914803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Shape 125"/>
          <p:cNvSpPr/>
          <p:nvPr/>
        </p:nvSpPr>
        <p:spPr>
          <a:xfrm>
            <a:off x="4619624" y="924619"/>
            <a:ext cx="9088964" cy="11854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l" defTabSz="457200">
              <a:defRPr sz="7000" b="1">
                <a:solidFill>
                  <a:srgbClr val="F36D2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Algemene spelregels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50165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170551" y="2129498"/>
            <a:ext cx="11601021" cy="1118456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38100" rtlCol="0" anchor="ctr">
            <a:spAutoFit/>
          </a:bodyPr>
          <a:lstStyle/>
          <a:p>
            <a:pPr algn="l"/>
            <a:endParaRPr lang="nl-NL" sz="3200" b="1" dirty="0">
              <a:solidFill>
                <a:schemeClr val="accent4"/>
              </a:solidFill>
              <a:latin typeface="Arial"/>
              <a:cs typeface="Arial"/>
            </a:endParaRPr>
          </a:p>
          <a:p>
            <a:pPr algn="l"/>
            <a:endParaRPr lang="nl-NL" sz="3200" b="1" dirty="0">
              <a:solidFill>
                <a:schemeClr val="accent4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4800" b="1" dirty="0">
                <a:solidFill>
                  <a:srgbClr val="F36D20"/>
                </a:solidFill>
                <a:latin typeface="Arial"/>
                <a:cs typeface="Arial"/>
              </a:rPr>
              <a:t>6 tegen 6</a:t>
            </a:r>
          </a:p>
          <a:p>
            <a:pPr lvl="1" indent="0" algn="l">
              <a:lnSpc>
                <a:spcPct val="90000"/>
              </a:lnSpc>
            </a:pPr>
            <a:r>
              <a:rPr lang="nl-NL" sz="3400" b="1" dirty="0">
                <a:solidFill>
                  <a:srgbClr val="F36D20"/>
                </a:solidFill>
                <a:latin typeface="Arial"/>
                <a:cs typeface="Arial"/>
              </a:rPr>
              <a:t>Speeltijd</a:t>
            </a:r>
            <a:endParaRPr lang="nl-NL" sz="3400" dirty="0">
              <a:solidFill>
                <a:srgbClr val="F36D20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2 x 20 min. (O8/O9) 2 x 25 min. (O10), waarbij </a:t>
            </a:r>
            <a:endParaRPr lang="nl-NL" sz="3400" dirty="0" smtClean="0">
              <a:solidFill>
                <a:srgbClr val="1C266C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dirty="0" smtClean="0">
                <a:solidFill>
                  <a:srgbClr val="1C266C"/>
                </a:solidFill>
                <a:latin typeface="Arial"/>
                <a:cs typeface="Arial"/>
              </a:rPr>
              <a:t>halverwege </a:t>
            </a: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iedere helft een time-out van 2 minuten plaatsvindt.</a:t>
            </a:r>
            <a:b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</a:b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/>
            </a:r>
            <a:b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</a:br>
            <a:r>
              <a:rPr lang="nl-NL" sz="3400" b="1" dirty="0" err="1">
                <a:solidFill>
                  <a:srgbClr val="F36D20"/>
                </a:solidFill>
                <a:latin typeface="Arial"/>
                <a:cs typeface="Arial"/>
              </a:rPr>
              <a:t>Balmaat</a:t>
            </a:r>
            <a:r>
              <a:rPr lang="nl-NL" sz="3400" b="1" dirty="0">
                <a:solidFill>
                  <a:srgbClr val="F36D20"/>
                </a:solidFill>
                <a:latin typeface="Arial"/>
                <a:cs typeface="Arial"/>
              </a:rPr>
              <a:t> </a:t>
            </a:r>
            <a:endParaRPr lang="nl-NL" sz="3400" dirty="0">
              <a:solidFill>
                <a:srgbClr val="F36D20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dirty="0">
                <a:solidFill>
                  <a:srgbClr val="253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KNVB adviseert om met een </a:t>
            </a:r>
            <a:r>
              <a:rPr lang="nl-NL" sz="3400" dirty="0" err="1">
                <a:solidFill>
                  <a:srgbClr val="253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balmaat</a:t>
            </a:r>
            <a:r>
              <a:rPr lang="nl-NL" sz="3400" dirty="0">
                <a:solidFill>
                  <a:srgbClr val="253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van </a:t>
            </a:r>
            <a:r>
              <a:rPr lang="nl-NL" sz="3400" dirty="0" smtClean="0">
                <a:solidFill>
                  <a:srgbClr val="253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290 </a:t>
            </a:r>
            <a:r>
              <a:rPr lang="nl-NL" sz="3400" dirty="0">
                <a:solidFill>
                  <a:srgbClr val="253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gram, </a:t>
            </a:r>
            <a:endParaRPr lang="nl-NL" sz="3400" dirty="0" smtClean="0">
              <a:solidFill>
                <a:srgbClr val="253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dirty="0" smtClean="0">
                <a:solidFill>
                  <a:srgbClr val="253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nl-NL" sz="3400" dirty="0">
                <a:solidFill>
                  <a:srgbClr val="253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spelen</a:t>
            </a: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.</a:t>
            </a:r>
          </a:p>
          <a:p>
            <a:pPr lvl="1" indent="0" algn="l">
              <a:lnSpc>
                <a:spcPct val="90000"/>
              </a:lnSpc>
            </a:pPr>
            <a:endParaRPr lang="nl-NL" sz="3400" dirty="0">
              <a:solidFill>
                <a:srgbClr val="1C266C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b="1" dirty="0">
                <a:solidFill>
                  <a:srgbClr val="F36D20"/>
                </a:solidFill>
                <a:latin typeface="Arial"/>
                <a:cs typeface="Arial"/>
              </a:rPr>
              <a:t>Strafschop </a:t>
            </a:r>
            <a:endParaRPr lang="nl-NL" sz="3400" dirty="0">
              <a:solidFill>
                <a:srgbClr val="F36D20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Een strafschop wordt vanaf 7 meter van het doel genomen.</a:t>
            </a:r>
            <a:b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</a:br>
            <a:endParaRPr lang="nl-NL" sz="3400" dirty="0">
              <a:solidFill>
                <a:srgbClr val="1C266C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b="1" dirty="0">
                <a:solidFill>
                  <a:srgbClr val="F36D20"/>
                </a:solidFill>
                <a:latin typeface="Arial"/>
                <a:cs typeface="Arial"/>
              </a:rPr>
              <a:t>Uitslagen en standen </a:t>
            </a:r>
            <a:endParaRPr lang="nl-NL" sz="3400" dirty="0">
              <a:solidFill>
                <a:srgbClr val="F36D20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Uitslagen moeten na elke wedstrijd doorgegeven </a:t>
            </a:r>
            <a:endParaRPr lang="nl-NL" sz="3400" dirty="0" smtClean="0">
              <a:solidFill>
                <a:srgbClr val="1C266C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dirty="0" smtClean="0">
                <a:solidFill>
                  <a:srgbClr val="1C266C"/>
                </a:solidFill>
                <a:latin typeface="Arial"/>
                <a:cs typeface="Arial"/>
              </a:rPr>
              <a:t>worden </a:t>
            </a: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i.v.m. eventuele herindeling, maar worden, </a:t>
            </a:r>
            <a:endParaRPr lang="nl-NL" sz="3400" dirty="0" smtClean="0">
              <a:solidFill>
                <a:srgbClr val="1C266C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dirty="0" smtClean="0">
                <a:solidFill>
                  <a:srgbClr val="1C266C"/>
                </a:solidFill>
                <a:latin typeface="Arial"/>
                <a:cs typeface="Arial"/>
              </a:rPr>
              <a:t>net </a:t>
            </a: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als standen, niet getoond.</a:t>
            </a:r>
            <a:b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</a:br>
            <a:endParaRPr lang="nl-NL" sz="3400" dirty="0">
              <a:solidFill>
                <a:srgbClr val="1C266C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b="1" dirty="0">
                <a:solidFill>
                  <a:srgbClr val="F36D20"/>
                </a:solidFill>
                <a:latin typeface="Arial"/>
                <a:cs typeface="Arial"/>
              </a:rPr>
              <a:t>Spelbegeleider </a:t>
            </a:r>
            <a:endParaRPr lang="nl-NL" sz="3400" dirty="0">
              <a:solidFill>
                <a:srgbClr val="F36D20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Laat spelers zoveel mogelijk onderling het spelverloop bepalen en legt indien nodig de spelregels uit.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52030" y="4323809"/>
            <a:ext cx="108202" cy="81608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3578" tIns="53578" rIns="53578" bIns="53578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E1163545-6168-4A36-8AA2-B12F0AED85B5}"/>
              </a:ext>
            </a:extLst>
          </p:cNvPr>
          <p:cNvSpPr txBox="1"/>
          <p:nvPr/>
        </p:nvSpPr>
        <p:spPr>
          <a:xfrm>
            <a:off x="13835039" y="2138215"/>
            <a:ext cx="10121225" cy="111758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38100" rtlCol="0" anchor="ctr">
            <a:spAutoFit/>
          </a:bodyPr>
          <a:lstStyle/>
          <a:p>
            <a:pPr algn="l"/>
            <a:endParaRPr lang="nl-NL" sz="3200" b="1" dirty="0">
              <a:solidFill>
                <a:schemeClr val="accent4"/>
              </a:solidFill>
              <a:latin typeface="Arial"/>
              <a:cs typeface="Arial"/>
            </a:endParaRPr>
          </a:p>
          <a:p>
            <a:pPr algn="l"/>
            <a:endParaRPr lang="nl-NL" sz="3200" b="1" dirty="0">
              <a:solidFill>
                <a:schemeClr val="accent4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4800" b="1" dirty="0">
                <a:solidFill>
                  <a:srgbClr val="F36D20"/>
                </a:solidFill>
                <a:latin typeface="Arial"/>
                <a:cs typeface="Arial"/>
              </a:rPr>
              <a:t>8 tegen 8</a:t>
            </a:r>
          </a:p>
          <a:p>
            <a:pPr lvl="1" indent="0" algn="l">
              <a:lnSpc>
                <a:spcPct val="90000"/>
              </a:lnSpc>
            </a:pPr>
            <a:r>
              <a:rPr lang="nl-NL" sz="3400" b="1" dirty="0">
                <a:solidFill>
                  <a:srgbClr val="F36D20"/>
                </a:solidFill>
                <a:latin typeface="Arial"/>
                <a:cs typeface="Arial"/>
              </a:rPr>
              <a:t>Speeltijd</a:t>
            </a:r>
            <a:endParaRPr lang="nl-NL" sz="3400" dirty="0">
              <a:solidFill>
                <a:srgbClr val="F36D20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2 x 30 minuten, waarbij halverwege iedere helft </a:t>
            </a:r>
            <a:endParaRPr lang="nl-NL" sz="3400" dirty="0" smtClean="0">
              <a:solidFill>
                <a:srgbClr val="1C266C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dirty="0" smtClean="0">
                <a:solidFill>
                  <a:srgbClr val="1C266C"/>
                </a:solidFill>
                <a:latin typeface="Arial"/>
                <a:cs typeface="Arial"/>
              </a:rPr>
              <a:t>een </a:t>
            </a: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time-out van 2 minuten plaatsvindt. </a:t>
            </a:r>
          </a:p>
          <a:p>
            <a:pPr lvl="1" indent="0" algn="l">
              <a:lnSpc>
                <a:spcPct val="90000"/>
              </a:lnSpc>
            </a:pPr>
            <a:endParaRPr lang="nl-NL" sz="3400" b="1" dirty="0">
              <a:solidFill>
                <a:srgbClr val="1C266C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b="1" dirty="0" err="1">
                <a:solidFill>
                  <a:srgbClr val="F36D20"/>
                </a:solidFill>
                <a:latin typeface="Arial"/>
                <a:cs typeface="Arial"/>
              </a:rPr>
              <a:t>Balmaat</a:t>
            </a:r>
            <a:r>
              <a:rPr lang="nl-NL" sz="3400" b="1" dirty="0">
                <a:solidFill>
                  <a:srgbClr val="F36D20"/>
                </a:solidFill>
                <a:latin typeface="Arial"/>
                <a:cs typeface="Arial"/>
              </a:rPr>
              <a:t> </a:t>
            </a:r>
            <a:endParaRPr lang="nl-NL" sz="3400" dirty="0">
              <a:solidFill>
                <a:srgbClr val="F36D20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dirty="0">
                <a:solidFill>
                  <a:srgbClr val="253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KNVB adviseert om met een </a:t>
            </a:r>
            <a:r>
              <a:rPr lang="nl-NL" sz="3400" dirty="0" err="1">
                <a:solidFill>
                  <a:srgbClr val="253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balmaat</a:t>
            </a:r>
            <a:r>
              <a:rPr lang="nl-NL" sz="3400" dirty="0">
                <a:solidFill>
                  <a:srgbClr val="253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endParaRPr lang="nl-NL" sz="3400" dirty="0" smtClean="0">
              <a:solidFill>
                <a:srgbClr val="253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dirty="0" smtClean="0">
                <a:solidFill>
                  <a:srgbClr val="253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nl-NL" sz="3400" dirty="0">
                <a:solidFill>
                  <a:srgbClr val="253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 gram, te spelen</a:t>
            </a: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.</a:t>
            </a:r>
            <a:r>
              <a:rPr lang="nl-NL" sz="9600" dirty="0">
                <a:solidFill>
                  <a:srgbClr val="1C266C"/>
                </a:solidFill>
                <a:latin typeface="Arial"/>
                <a:cs typeface="Arial"/>
              </a:rPr>
              <a:t/>
            </a:r>
            <a:br>
              <a:rPr lang="nl-NL" sz="9600" dirty="0">
                <a:solidFill>
                  <a:srgbClr val="1C266C"/>
                </a:solidFill>
                <a:latin typeface="Arial"/>
                <a:cs typeface="Arial"/>
              </a:rPr>
            </a:br>
            <a:r>
              <a:rPr lang="nl-NL" sz="3400" b="1" dirty="0">
                <a:solidFill>
                  <a:srgbClr val="E55428"/>
                </a:solidFill>
                <a:latin typeface="Arial"/>
                <a:cs typeface="Arial"/>
              </a:rPr>
              <a:t/>
            </a:r>
            <a:br>
              <a:rPr lang="nl-NL" sz="3400" b="1" dirty="0">
                <a:solidFill>
                  <a:srgbClr val="E55428"/>
                </a:solidFill>
                <a:latin typeface="Arial"/>
                <a:cs typeface="Arial"/>
              </a:rPr>
            </a:br>
            <a:r>
              <a:rPr lang="nl-NL" sz="3400" b="1" dirty="0">
                <a:solidFill>
                  <a:srgbClr val="F36D20"/>
                </a:solidFill>
                <a:latin typeface="Arial"/>
                <a:cs typeface="Arial"/>
              </a:rPr>
              <a:t>Strafschop </a:t>
            </a:r>
            <a:endParaRPr lang="nl-NL" sz="3400" dirty="0">
              <a:solidFill>
                <a:srgbClr val="F36D20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Een strafschop wordt vanaf 9 meter van het </a:t>
            </a:r>
            <a:endParaRPr lang="nl-NL" sz="3400" dirty="0" smtClean="0">
              <a:solidFill>
                <a:srgbClr val="1C266C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dirty="0" smtClean="0">
                <a:solidFill>
                  <a:srgbClr val="1C266C"/>
                </a:solidFill>
                <a:latin typeface="Arial"/>
                <a:cs typeface="Arial"/>
              </a:rPr>
              <a:t>doel </a:t>
            </a: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genomen.</a:t>
            </a:r>
          </a:p>
          <a:p>
            <a:pPr lvl="1" indent="0" algn="l">
              <a:lnSpc>
                <a:spcPct val="90000"/>
              </a:lnSpc>
            </a:pPr>
            <a:endParaRPr lang="nl-NL" sz="3400" dirty="0">
              <a:solidFill>
                <a:srgbClr val="1C266C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b="1" dirty="0">
                <a:solidFill>
                  <a:srgbClr val="F36D20"/>
                </a:solidFill>
                <a:latin typeface="Arial"/>
                <a:cs typeface="Arial"/>
              </a:rPr>
              <a:t>Uitslagen en standen </a:t>
            </a:r>
            <a:endParaRPr lang="nl-NL" sz="3400" dirty="0">
              <a:solidFill>
                <a:srgbClr val="F36D20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Uitslagen moeten na elke wedstrijd doorgegeven worden en worden ook getoond. Standen worden ook getoond.</a:t>
            </a:r>
          </a:p>
          <a:p>
            <a:pPr lvl="1" indent="0" algn="l">
              <a:lnSpc>
                <a:spcPct val="90000"/>
              </a:lnSpc>
            </a:pPr>
            <a:endParaRPr lang="nl-NL" sz="3400" dirty="0">
              <a:solidFill>
                <a:srgbClr val="1C266C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b="1" dirty="0">
                <a:solidFill>
                  <a:srgbClr val="F36D20"/>
                </a:solidFill>
                <a:latin typeface="Arial"/>
                <a:cs typeface="Arial"/>
              </a:rPr>
              <a:t>Pupillenscheidsrechter </a:t>
            </a:r>
            <a:endParaRPr lang="nl-NL" sz="3400" dirty="0">
              <a:solidFill>
                <a:srgbClr val="F36D20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Een pupillenscheidsrechter leidt het spel door </a:t>
            </a:r>
            <a:endParaRPr lang="nl-NL" sz="3400" dirty="0" smtClean="0">
              <a:solidFill>
                <a:srgbClr val="1C266C"/>
              </a:solidFill>
              <a:latin typeface="Arial"/>
              <a:cs typeface="Arial"/>
            </a:endParaRPr>
          </a:p>
          <a:p>
            <a:pPr lvl="1" indent="0" algn="l">
              <a:lnSpc>
                <a:spcPct val="90000"/>
              </a:lnSpc>
            </a:pPr>
            <a:r>
              <a:rPr lang="nl-NL" sz="3400" dirty="0" smtClean="0">
                <a:solidFill>
                  <a:srgbClr val="1C266C"/>
                </a:solidFill>
                <a:latin typeface="Arial"/>
                <a:cs typeface="Arial"/>
              </a:rPr>
              <a:t>te </a:t>
            </a:r>
            <a:r>
              <a:rPr lang="nl-NL" sz="3400" dirty="0">
                <a:solidFill>
                  <a:srgbClr val="1C266C"/>
                </a:solidFill>
                <a:latin typeface="Arial"/>
                <a:cs typeface="Arial"/>
              </a:rPr>
              <a:t>fluiten als dat nodig is.</a:t>
            </a:r>
          </a:p>
        </p:txBody>
      </p:sp>
      <p:pic>
        <p:nvPicPr>
          <p:cNvPr id="8" name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48913" y="642871"/>
            <a:ext cx="1914814" cy="1914803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Shape 128"/>
          <p:cNvSpPr/>
          <p:nvPr/>
        </p:nvSpPr>
        <p:spPr>
          <a:xfrm>
            <a:off x="1170552" y="2985490"/>
            <a:ext cx="22042897" cy="1"/>
          </a:xfrm>
          <a:prstGeom prst="line">
            <a:avLst/>
          </a:prstGeom>
          <a:ln w="50800">
            <a:solidFill>
              <a:srgbClr val="F36D2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3000"/>
            </a:pPr>
            <a:endParaRPr/>
          </a:p>
        </p:txBody>
      </p:sp>
      <p:sp>
        <p:nvSpPr>
          <p:cNvPr id="10" name="Shape 125"/>
          <p:cNvSpPr/>
          <p:nvPr/>
        </p:nvSpPr>
        <p:spPr>
          <a:xfrm>
            <a:off x="4619624" y="924619"/>
            <a:ext cx="8889089" cy="11854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l" defTabSz="457200">
              <a:defRPr sz="7000" b="1">
                <a:solidFill>
                  <a:srgbClr val="F36D2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/>
              <a:t>6 tegen 6 – 8 tegen 8</a:t>
            </a:r>
          </a:p>
        </p:txBody>
      </p:sp>
    </p:spTree>
    <p:extLst>
      <p:ext uri="{BB962C8B-B14F-4D97-AF65-F5344CB8AC3E}">
        <p14:creationId xmlns:p14="http://schemas.microsoft.com/office/powerpoint/2010/main" val="30335113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48913" y="3466800"/>
            <a:ext cx="22409036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3000">
                <a:solidFill>
                  <a:schemeClr val="accent3"/>
                </a:solidFill>
              </a:defRPr>
            </a:pPr>
            <a:r>
              <a:rPr lang="en-US" sz="3700" dirty="0">
                <a:solidFill>
                  <a:srgbClr val="1C266C"/>
                </a:solidFill>
                <a:latin typeface="Arial"/>
                <a:cs typeface="Arial"/>
              </a:rPr>
              <a:t>Met de </a:t>
            </a:r>
            <a:r>
              <a:rPr lang="en-US" sz="3700" dirty="0" err="1">
                <a:solidFill>
                  <a:srgbClr val="1C266C"/>
                </a:solidFill>
                <a:latin typeface="Arial"/>
                <a:cs typeface="Arial"/>
              </a:rPr>
              <a:t>komst</a:t>
            </a:r>
            <a:r>
              <a:rPr lang="en-US" sz="3700" dirty="0">
                <a:solidFill>
                  <a:srgbClr val="1C266C"/>
                </a:solidFill>
                <a:latin typeface="Arial"/>
                <a:cs typeface="Arial"/>
              </a:rPr>
              <a:t> van de </a:t>
            </a:r>
            <a:r>
              <a:rPr lang="en-US" sz="3700" dirty="0" err="1">
                <a:solidFill>
                  <a:srgbClr val="1C266C"/>
                </a:solidFill>
                <a:latin typeface="Arial"/>
                <a:cs typeface="Arial"/>
              </a:rPr>
              <a:t>nieuwe</a:t>
            </a:r>
            <a:r>
              <a:rPr lang="en-US" sz="3700" dirty="0">
                <a:solidFill>
                  <a:srgbClr val="1C266C"/>
                </a:solidFill>
                <a:latin typeface="Arial"/>
                <a:cs typeface="Arial"/>
              </a:rPr>
              <a:t> </a:t>
            </a:r>
            <a:r>
              <a:rPr lang="en-US" sz="3700" dirty="0" err="1">
                <a:solidFill>
                  <a:srgbClr val="1C266C"/>
                </a:solidFill>
                <a:latin typeface="Arial"/>
                <a:cs typeface="Arial"/>
              </a:rPr>
              <a:t>wedstrijdvormen</a:t>
            </a:r>
            <a:r>
              <a:rPr lang="en-US" sz="3700" dirty="0">
                <a:solidFill>
                  <a:srgbClr val="1C266C"/>
                </a:solidFill>
                <a:latin typeface="Arial"/>
                <a:cs typeface="Arial"/>
              </a:rPr>
              <a:t> </a:t>
            </a:r>
            <a:r>
              <a:rPr lang="en-US" sz="3700" dirty="0" err="1">
                <a:solidFill>
                  <a:srgbClr val="1C266C"/>
                </a:solidFill>
                <a:latin typeface="Arial"/>
                <a:cs typeface="Arial"/>
              </a:rPr>
              <a:t>voor</a:t>
            </a:r>
            <a:r>
              <a:rPr lang="en-US" sz="3700" dirty="0">
                <a:solidFill>
                  <a:srgbClr val="1C266C"/>
                </a:solidFill>
                <a:latin typeface="Arial"/>
                <a:cs typeface="Arial"/>
              </a:rPr>
              <a:t> </a:t>
            </a:r>
            <a:r>
              <a:rPr lang="en-US" sz="3700" dirty="0" err="1">
                <a:solidFill>
                  <a:srgbClr val="1C266C"/>
                </a:solidFill>
                <a:latin typeface="Arial"/>
                <a:cs typeface="Arial"/>
              </a:rPr>
              <a:t>pupillen</a:t>
            </a:r>
            <a:r>
              <a:rPr lang="en-US" sz="3700" dirty="0">
                <a:solidFill>
                  <a:srgbClr val="1C266C"/>
                </a:solidFill>
                <a:latin typeface="Arial"/>
                <a:cs typeface="Arial"/>
              </a:rPr>
              <a:t> </a:t>
            </a:r>
            <a:r>
              <a:rPr lang="en-US" sz="3700" dirty="0" err="1">
                <a:solidFill>
                  <a:srgbClr val="1C266C"/>
                </a:solidFill>
                <a:latin typeface="Arial"/>
                <a:cs typeface="Arial"/>
              </a:rPr>
              <a:t>verandert</a:t>
            </a:r>
            <a:r>
              <a:rPr lang="en-US" sz="3700" dirty="0">
                <a:solidFill>
                  <a:srgbClr val="1C266C"/>
                </a:solidFill>
                <a:latin typeface="Arial"/>
                <a:cs typeface="Arial"/>
              </a:rPr>
              <a:t> </a:t>
            </a:r>
            <a:r>
              <a:rPr lang="en-US" sz="3700" dirty="0" err="1">
                <a:solidFill>
                  <a:srgbClr val="1C266C"/>
                </a:solidFill>
                <a:latin typeface="Arial"/>
                <a:cs typeface="Arial"/>
              </a:rPr>
              <a:t>ook</a:t>
            </a:r>
            <a:r>
              <a:rPr lang="en-US" sz="3700" dirty="0">
                <a:solidFill>
                  <a:srgbClr val="1C266C"/>
                </a:solidFill>
                <a:latin typeface="Arial"/>
                <a:cs typeface="Arial"/>
              </a:rPr>
              <a:t> </a:t>
            </a:r>
            <a:r>
              <a:rPr lang="en-US" sz="3700" dirty="0" err="1">
                <a:solidFill>
                  <a:srgbClr val="1C266C"/>
                </a:solidFill>
                <a:latin typeface="Arial"/>
                <a:cs typeface="Arial"/>
              </a:rPr>
              <a:t>deels</a:t>
            </a:r>
            <a:r>
              <a:rPr lang="en-US" sz="3700" dirty="0">
                <a:solidFill>
                  <a:srgbClr val="1C266C"/>
                </a:solidFill>
                <a:latin typeface="Arial"/>
                <a:cs typeface="Arial"/>
              </a:rPr>
              <a:t> de </a:t>
            </a:r>
            <a:r>
              <a:rPr lang="en-US" sz="3700" dirty="0" err="1">
                <a:solidFill>
                  <a:srgbClr val="1C266C"/>
                </a:solidFill>
                <a:latin typeface="Arial"/>
                <a:cs typeface="Arial"/>
              </a:rPr>
              <a:t>rol</a:t>
            </a:r>
            <a:r>
              <a:rPr lang="en-US" sz="3700" dirty="0">
                <a:solidFill>
                  <a:srgbClr val="1C266C"/>
                </a:solidFill>
                <a:latin typeface="Arial"/>
                <a:cs typeface="Arial"/>
              </a:rPr>
              <a:t> van de arbitrage.</a:t>
            </a:r>
          </a:p>
          <a:p>
            <a:pPr algn="l">
              <a:defRPr sz="3000">
                <a:solidFill>
                  <a:schemeClr val="accent3"/>
                </a:solidFill>
              </a:defRPr>
            </a:pPr>
            <a:endParaRPr lang="nl-NL" sz="3700" dirty="0">
              <a:solidFill>
                <a:srgbClr val="1C266C"/>
              </a:solidFill>
              <a:latin typeface="Arial"/>
              <a:cs typeface="Arial"/>
            </a:endParaRPr>
          </a:p>
          <a:p>
            <a:pPr algn="l">
              <a:defRPr sz="3000">
                <a:solidFill>
                  <a:schemeClr val="accent3"/>
                </a:solidFill>
              </a:defRPr>
            </a:pPr>
            <a:r>
              <a:rPr lang="nl-NL" sz="3700" b="1" dirty="0">
                <a:solidFill>
                  <a:srgbClr val="F36D20"/>
                </a:solidFill>
                <a:latin typeface="Arial"/>
                <a:cs typeface="Arial"/>
              </a:rPr>
              <a:t>Arbitrage 6 tegen 6</a:t>
            </a:r>
          </a:p>
          <a:p>
            <a:pPr marL="457200" indent="-457200" algn="l">
              <a:buFont typeface="Arial"/>
              <a:buChar char="•"/>
              <a:defRPr sz="3000">
                <a:solidFill>
                  <a:schemeClr val="accent3"/>
                </a:solidFill>
              </a:defRPr>
            </a:pPr>
            <a:r>
              <a:rPr lang="nl-NL" sz="3700" dirty="0">
                <a:solidFill>
                  <a:srgbClr val="1C266C"/>
                </a:solidFill>
                <a:latin typeface="Arial"/>
                <a:cs typeface="Arial"/>
              </a:rPr>
              <a:t>De voortgang van het spel wordt bewaakt door een zogenaamde </a:t>
            </a:r>
            <a:r>
              <a:rPr lang="nl-NL" sz="3700" b="1" dirty="0">
                <a:solidFill>
                  <a:srgbClr val="1C266C"/>
                </a:solidFill>
                <a:latin typeface="Arial"/>
                <a:cs typeface="Arial"/>
              </a:rPr>
              <a:t>spelbegeleider</a:t>
            </a:r>
            <a:r>
              <a:rPr lang="nl-NL" sz="3700" dirty="0">
                <a:solidFill>
                  <a:srgbClr val="1C266C"/>
                </a:solidFill>
                <a:latin typeface="Arial"/>
                <a:cs typeface="Arial"/>
              </a:rPr>
              <a:t>;</a:t>
            </a:r>
          </a:p>
          <a:p>
            <a:pPr marL="457200" indent="-457200" algn="l">
              <a:buFont typeface="Arial"/>
              <a:buChar char="•"/>
              <a:defRPr sz="3000">
                <a:solidFill>
                  <a:schemeClr val="accent3"/>
                </a:solidFill>
              </a:defRPr>
            </a:pPr>
            <a:r>
              <a:rPr lang="nl-NL" sz="3700" dirty="0">
                <a:solidFill>
                  <a:srgbClr val="1C266C"/>
                </a:solidFill>
                <a:latin typeface="Arial"/>
                <a:cs typeface="Arial"/>
              </a:rPr>
              <a:t>De basispositie van de spelbegeleider is langs het veld en hij/zij beweegt mee met het spel. Wanneer het spel het nodig maakt kan de spelbegeleider het veld in bewegen;</a:t>
            </a:r>
          </a:p>
          <a:p>
            <a:pPr marL="457200" indent="-457200" algn="l">
              <a:buFont typeface="Arial"/>
              <a:buChar char="•"/>
              <a:defRPr sz="3000">
                <a:solidFill>
                  <a:schemeClr val="accent3"/>
                </a:solidFill>
              </a:defRPr>
            </a:pPr>
            <a:r>
              <a:rPr lang="nl-NL" sz="3700" dirty="0">
                <a:solidFill>
                  <a:srgbClr val="1C266C"/>
                </a:solidFill>
                <a:latin typeface="Arial"/>
                <a:cs typeface="Arial"/>
              </a:rPr>
              <a:t>De spelbegeleider bewaakt de spelregels, legt de spelregels uit en zal alleen bij onduidelijkheid corrigeren en een beslissing nemen door middel van een fluitsignaal.</a:t>
            </a:r>
          </a:p>
          <a:p>
            <a:pPr algn="l">
              <a:defRPr sz="3000">
                <a:solidFill>
                  <a:schemeClr val="accent3"/>
                </a:solidFill>
              </a:defRPr>
            </a:pPr>
            <a:endParaRPr lang="nl-NL" sz="3700" dirty="0">
              <a:solidFill>
                <a:srgbClr val="1C266C"/>
              </a:solidFill>
              <a:latin typeface="Arial"/>
              <a:cs typeface="Arial"/>
            </a:endParaRPr>
          </a:p>
          <a:p>
            <a:pPr algn="l">
              <a:defRPr sz="3000">
                <a:solidFill>
                  <a:schemeClr val="accent3"/>
                </a:solidFill>
              </a:defRPr>
            </a:pPr>
            <a:r>
              <a:rPr lang="nl-NL" sz="3700" b="1" dirty="0">
                <a:solidFill>
                  <a:srgbClr val="F36D20"/>
                </a:solidFill>
                <a:latin typeface="Arial"/>
                <a:cs typeface="Arial"/>
              </a:rPr>
              <a:t>Arbitrage 8 tegen 8</a:t>
            </a:r>
          </a:p>
          <a:p>
            <a:pPr marL="571500" indent="-571500" algn="l">
              <a:buFont typeface="Arial"/>
              <a:buChar char="•"/>
              <a:defRPr sz="3000">
                <a:solidFill>
                  <a:schemeClr val="accent3"/>
                </a:solidFill>
              </a:defRPr>
            </a:pPr>
            <a:r>
              <a:rPr lang="nl-NL" sz="3700" dirty="0">
                <a:solidFill>
                  <a:srgbClr val="1C266C"/>
                </a:solidFill>
                <a:latin typeface="Arial"/>
                <a:cs typeface="Arial"/>
              </a:rPr>
              <a:t>Hier is er een </a:t>
            </a:r>
            <a:r>
              <a:rPr lang="nl-NL" sz="3700" b="1" dirty="0">
                <a:solidFill>
                  <a:srgbClr val="1C266C"/>
                </a:solidFill>
                <a:latin typeface="Arial"/>
                <a:cs typeface="Arial"/>
              </a:rPr>
              <a:t>pupillenscheidsrechter</a:t>
            </a:r>
            <a:r>
              <a:rPr lang="nl-NL" sz="3700" dirty="0">
                <a:solidFill>
                  <a:srgbClr val="1C266C"/>
                </a:solidFill>
                <a:latin typeface="Arial"/>
                <a:cs typeface="Arial"/>
              </a:rPr>
              <a:t> aanwezig die de leiding heeft over het spel (geen verandering).</a:t>
            </a:r>
          </a:p>
        </p:txBody>
      </p:sp>
      <p:pic>
        <p:nvPicPr>
          <p:cNvPr id="11" name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48913" y="642871"/>
            <a:ext cx="1914814" cy="1914803"/>
          </a:xfrm>
          <a:prstGeom prst="rect">
            <a:avLst/>
          </a:prstGeom>
          <a:ln w="3175">
            <a:miter lim="400000"/>
          </a:ln>
        </p:spPr>
      </p:pic>
      <p:sp>
        <p:nvSpPr>
          <p:cNvPr id="12" name="Shape 128"/>
          <p:cNvSpPr/>
          <p:nvPr/>
        </p:nvSpPr>
        <p:spPr>
          <a:xfrm>
            <a:off x="1170552" y="2985490"/>
            <a:ext cx="22042897" cy="1"/>
          </a:xfrm>
          <a:prstGeom prst="line">
            <a:avLst/>
          </a:prstGeom>
          <a:ln w="50800">
            <a:solidFill>
              <a:srgbClr val="F36D2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3000"/>
            </a:pPr>
            <a:endParaRPr/>
          </a:p>
        </p:txBody>
      </p:sp>
      <p:sp>
        <p:nvSpPr>
          <p:cNvPr id="13" name="Shape 125"/>
          <p:cNvSpPr/>
          <p:nvPr/>
        </p:nvSpPr>
        <p:spPr>
          <a:xfrm>
            <a:off x="4619624" y="924619"/>
            <a:ext cx="4098678" cy="11854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l" defTabSz="457200">
              <a:defRPr sz="7000" b="1">
                <a:solidFill>
                  <a:srgbClr val="F36D2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Arbitrage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4619624" y="975485"/>
            <a:ext cx="9149139" cy="11854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l" defTabSz="457200">
              <a:defRPr sz="7000" b="1">
                <a:solidFill>
                  <a:srgbClr val="F36D2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/>
              <a:t>Sportiviteit &amp; respect</a:t>
            </a:r>
            <a:endParaRPr dirty="0"/>
          </a:p>
        </p:txBody>
      </p:sp>
      <p:pic>
        <p:nvPicPr>
          <p:cNvPr id="143" name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48913" y="642871"/>
            <a:ext cx="1914814" cy="1914803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Rechthoek 1"/>
          <p:cNvSpPr/>
          <p:nvPr/>
        </p:nvSpPr>
        <p:spPr>
          <a:xfrm>
            <a:off x="1170000" y="3387658"/>
            <a:ext cx="2213395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l-NL" sz="4000" b="1" dirty="0">
                <a:solidFill>
                  <a:srgbClr val="F36D20"/>
                </a:solidFill>
                <a:latin typeface="Arial"/>
                <a:cs typeface="Arial"/>
              </a:rPr>
              <a:t>Gedrag op en rond het veld</a:t>
            </a:r>
            <a:endParaRPr lang="nl-NL" sz="4000" dirty="0">
              <a:solidFill>
                <a:srgbClr val="F36D20"/>
              </a:solidFill>
              <a:latin typeface="Arial"/>
              <a:cs typeface="Arial"/>
            </a:endParaRPr>
          </a:p>
          <a:p>
            <a:pPr algn="l"/>
            <a:r>
              <a:rPr lang="nl-NL" sz="3700" dirty="0">
                <a:solidFill>
                  <a:srgbClr val="1C266C"/>
                </a:solidFill>
                <a:latin typeface="Arial"/>
                <a:cs typeface="Arial"/>
              </a:rPr>
              <a:t>De KNVB streeft met het nieuwe pupillenvoetbal naar optimale ontwikkeling en optimaal spelplezier voor pupillen. Minstens net zo belangrijk voor het spelplezier en de ontwikkeling van de nieuwe wedstrijdvormen is </a:t>
            </a:r>
            <a:r>
              <a:rPr lang="nl-NL" sz="3700" u="sng" dirty="0">
                <a:solidFill>
                  <a:srgbClr val="1C266C"/>
                </a:solidFill>
                <a:latin typeface="Arial"/>
                <a:cs typeface="Arial"/>
              </a:rPr>
              <a:t>ieders gedrag in en rond het veld, met name van mensen</a:t>
            </a:r>
            <a:r>
              <a:rPr lang="nl-NL" sz="3700" dirty="0">
                <a:solidFill>
                  <a:srgbClr val="1C266C"/>
                </a:solidFill>
                <a:latin typeface="Arial"/>
                <a:cs typeface="Arial"/>
              </a:rPr>
              <a:t> met de volgende rollen: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NL" sz="3700" dirty="0">
                <a:solidFill>
                  <a:srgbClr val="1C266C"/>
                </a:solidFill>
                <a:latin typeface="Arial"/>
                <a:cs typeface="Arial"/>
              </a:rPr>
              <a:t>de trainer/coach; een veilige omgeving creëren en pupillen positief stimuleren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NL" sz="3700" dirty="0">
                <a:solidFill>
                  <a:srgbClr val="1C266C"/>
                </a:solidFill>
                <a:latin typeface="Arial"/>
                <a:cs typeface="Arial"/>
              </a:rPr>
              <a:t>de ouders/verzorgers; focus op ontwikkeling i.p.v. winnen, kinderen zichzelf laten zijn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NL" sz="3700" dirty="0">
                <a:solidFill>
                  <a:srgbClr val="1C266C"/>
                </a:solidFill>
                <a:latin typeface="Arial"/>
                <a:cs typeface="Arial"/>
              </a:rPr>
              <a:t>de spelbegeleider/scheidsrechter; nemen van eerlijke beslissingen en zorgen voor structuur</a:t>
            </a:r>
          </a:p>
        </p:txBody>
      </p:sp>
      <p:sp>
        <p:nvSpPr>
          <p:cNvPr id="7" name="Rechthoek 6"/>
          <p:cNvSpPr/>
          <p:nvPr/>
        </p:nvSpPr>
        <p:spPr>
          <a:xfrm>
            <a:off x="1170000" y="7925764"/>
            <a:ext cx="22451819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l-NL" sz="4000" b="1" dirty="0">
                <a:solidFill>
                  <a:srgbClr val="F36D20"/>
                </a:solidFill>
                <a:latin typeface="Arial"/>
                <a:cs typeface="Arial"/>
              </a:rPr>
              <a:t>Rituelen</a:t>
            </a:r>
          </a:p>
          <a:p>
            <a:pPr algn="l"/>
            <a:r>
              <a:rPr lang="nl-NL" sz="3700" dirty="0">
                <a:solidFill>
                  <a:srgbClr val="1C266C"/>
                </a:solidFill>
                <a:latin typeface="Arial"/>
                <a:cs typeface="Arial"/>
              </a:rPr>
              <a:t>Vanaf het seizoen 2017/’18 zijn rituelen geïntroduceerd om zo positief gewenst gedrag en het </a:t>
            </a:r>
          </a:p>
          <a:p>
            <a:pPr algn="l"/>
            <a:r>
              <a:rPr lang="nl-NL" sz="3700" dirty="0">
                <a:solidFill>
                  <a:srgbClr val="1C266C"/>
                </a:solidFill>
                <a:latin typeface="Arial"/>
                <a:cs typeface="Arial"/>
              </a:rPr>
              <a:t>plezier in het voetbal te bevorderen. Deze rituelen moeten bijdragen aan een gezondere voetbalcultuur</a:t>
            </a:r>
          </a:p>
          <a:p>
            <a:pPr algn="l"/>
            <a:r>
              <a:rPr lang="nl-NL" sz="3700" dirty="0">
                <a:solidFill>
                  <a:srgbClr val="1C266C"/>
                </a:solidFill>
                <a:latin typeface="Arial"/>
                <a:cs typeface="Arial"/>
              </a:rPr>
              <a:t>op langere termijn. </a:t>
            </a:r>
          </a:p>
          <a:p>
            <a:pPr marL="742950" indent="-742950" algn="l">
              <a:buFont typeface="+mj-lt"/>
              <a:buAutoNum type="arabicPeriod"/>
            </a:pPr>
            <a:r>
              <a:rPr lang="nl-NL" sz="3700" dirty="0">
                <a:solidFill>
                  <a:srgbClr val="1C266C"/>
                </a:solidFill>
                <a:latin typeface="Arial"/>
                <a:cs typeface="Arial"/>
              </a:rPr>
              <a:t>Shake hands voorafgaand aan de wedstrijd</a:t>
            </a:r>
          </a:p>
          <a:p>
            <a:pPr marL="742950" indent="-742950" algn="l">
              <a:buFont typeface="+mj-lt"/>
              <a:buAutoNum type="arabicPeriod"/>
            </a:pPr>
            <a:r>
              <a:rPr lang="nl-NL" sz="3700" dirty="0">
                <a:solidFill>
                  <a:srgbClr val="1C266C"/>
                </a:solidFill>
                <a:latin typeface="Arial"/>
                <a:cs typeface="Arial"/>
              </a:rPr>
              <a:t>Strafschoppen na afloop van de wedstrijd</a:t>
            </a:r>
          </a:p>
          <a:p>
            <a:pPr marL="742950" indent="-742950" algn="l">
              <a:buFont typeface="+mj-lt"/>
              <a:buAutoNum type="arabicPeriod"/>
            </a:pPr>
            <a:r>
              <a:rPr lang="nl-NL" sz="3700" dirty="0">
                <a:solidFill>
                  <a:srgbClr val="1C266C"/>
                </a:solidFill>
                <a:latin typeface="Arial"/>
                <a:cs typeface="Arial"/>
              </a:rPr>
              <a:t>High Five na afloop</a:t>
            </a:r>
          </a:p>
          <a:p>
            <a:pPr marL="742950" indent="-742950" algn="l">
              <a:buFont typeface="+mj-lt"/>
              <a:buAutoNum type="arabicPeriod"/>
            </a:pPr>
            <a:r>
              <a:rPr lang="nl-NL" sz="3700" dirty="0">
                <a:solidFill>
                  <a:srgbClr val="1C266C"/>
                </a:solidFill>
                <a:latin typeface="Arial"/>
                <a:cs typeface="Arial"/>
              </a:rPr>
              <a:t>Geen rangen en standen voor de jeugd onder 8, onder 9 en onder 10 jaar </a:t>
            </a: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2442" y="10091570"/>
            <a:ext cx="4943279" cy="4100510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Shape 128"/>
          <p:cNvSpPr/>
          <p:nvPr/>
        </p:nvSpPr>
        <p:spPr>
          <a:xfrm>
            <a:off x="1170552" y="2985490"/>
            <a:ext cx="22042897" cy="1"/>
          </a:xfrm>
          <a:prstGeom prst="line">
            <a:avLst/>
          </a:prstGeom>
          <a:ln w="50800">
            <a:solidFill>
              <a:srgbClr val="F36D2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3000"/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248913" y="5161499"/>
            <a:ext cx="22042897" cy="454018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38100" rtlCol="0" anchor="ctr">
            <a:spAutoFit/>
          </a:bodyPr>
          <a:lstStyle/>
          <a:p>
            <a:pPr marL="360045" indent="-180340" defTabSz="457200">
              <a:lnSpc>
                <a:spcPct val="120000"/>
              </a:lnSpc>
              <a:defRPr sz="4000" b="1">
                <a:solidFill>
                  <a:srgbClr val="F36D2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8000" dirty="0"/>
              <a:t>Meer informatie over de nieuwe wedstrijdvormen? Kijk op:</a:t>
            </a:r>
            <a:br>
              <a:rPr lang="nl-NL" sz="8000" dirty="0"/>
            </a:br>
            <a:r>
              <a:rPr lang="nl-NL" sz="8000" dirty="0"/>
              <a:t>www.knvb.nl/pupillenvoetbal</a:t>
            </a:r>
          </a:p>
        </p:txBody>
      </p:sp>
      <p:sp>
        <p:nvSpPr>
          <p:cNvPr id="6" name="Shape 142"/>
          <p:cNvSpPr/>
          <p:nvPr/>
        </p:nvSpPr>
        <p:spPr>
          <a:xfrm>
            <a:off x="4619624" y="975485"/>
            <a:ext cx="4995921" cy="11854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l" defTabSz="457200">
              <a:defRPr sz="7000" b="1">
                <a:solidFill>
                  <a:srgbClr val="F36D2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 smtClean="0"/>
              <a:t>Informatie?</a:t>
            </a:r>
            <a:endParaRPr dirty="0"/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48913" y="642871"/>
            <a:ext cx="1914814" cy="1914803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Shape 128"/>
          <p:cNvSpPr/>
          <p:nvPr/>
        </p:nvSpPr>
        <p:spPr>
          <a:xfrm>
            <a:off x="1170552" y="2985490"/>
            <a:ext cx="22042897" cy="1"/>
          </a:xfrm>
          <a:prstGeom prst="line">
            <a:avLst/>
          </a:prstGeom>
          <a:ln w="50800">
            <a:solidFill>
              <a:srgbClr val="F36D2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30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9308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3578" tIns="53578" rIns="53578" bIns="53578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3578" tIns="53578" rIns="53578" bIns="53578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4516</TotalTime>
  <Words>634</Words>
  <Application>Microsoft Office PowerPoint</Application>
  <PresentationFormat>Aangepast</PresentationFormat>
  <Paragraphs>118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Helvetica Light</vt:lpstr>
      <vt:lpstr>Helvetica Neue</vt:lpstr>
      <vt:lpstr>White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Breggen, Jorg van der</dc:creator>
  <cp:lastModifiedBy>Rodney Hartgers</cp:lastModifiedBy>
  <cp:revision>223</cp:revision>
  <dcterms:modified xsi:type="dcterms:W3CDTF">2018-03-23T09:16:28Z</dcterms:modified>
</cp:coreProperties>
</file>