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5044B-C86D-A8A8-8C71-E7E3A09D1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EACCD1-EF96-B17A-E43D-A9FD267CB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29D48D-F551-BA15-C4F8-395B6F29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8780D-AE8B-42D8-43F7-06E12B57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247190-C98D-75CE-486B-4DE8FAED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7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7C5D0-A1DB-AE65-A2E5-09BFBC8E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54C562-99B3-438A-783B-B97E4C747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65908C-A06B-81A3-A617-545A28FE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720439-BC0F-BEF7-EAF7-A1F858BF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9805C5-1CA3-2DA7-DEA0-966E3D77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68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93FE5E-F819-CC5A-BEBB-E823FFF99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1EF2C0-6E79-AD48-5F3F-53966C407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624089-BD35-990C-31AE-45A45AA0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DE04EA-9DB8-8C6E-036D-6987AB7F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B82834-A18C-F659-8F30-6B658765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3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93C3F-CA85-2F62-CD47-02C0EABD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6B2CED-0CF4-A127-B96C-4D44CD2A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EECF7C-D227-82A4-4DF9-D3FB11BF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D0D3D6-B965-33F5-4CEB-5441AA9A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3EE95F-BDD1-2C4A-D710-901D7BE1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87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755FB-FB5E-93B4-E8DE-07AFC5E0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23C484-A751-5EAD-9C0C-5C94C2F35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D78B41-B73D-5F05-1CEB-B478A5BC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09F1B4-7E4B-48A9-1F28-76C9EFA7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519CC4-79D4-DD63-30C8-E9BD08EB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48BB6-10AA-73BF-67A6-352D6C63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77680-EA2D-4EE7-0DE3-E193792C1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30F79A-7D46-0A13-1083-053C8F89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137C20-EB3D-3704-8371-BE8A864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F08B53-9E9D-19F0-5718-296C64B6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8FCD43-4683-C496-66D7-83DC19DA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73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C4EBF-B82C-F4F6-422D-BA87374A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734E7F-848A-DD41-D833-02367B58C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6A909B-69B5-BFDB-15D1-DF649199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970EE1-2D34-0597-5DA2-6CD6DEFFC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1BFBBD-3C1E-61B3-1330-B1196792C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195F94-0D64-3970-DD25-FCC956F0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A092A8C-6754-4240-C617-689E45BA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E94033-0B6B-0828-B006-2AC0CDD7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5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79E30-0232-F489-A966-102D2418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FE5841-709B-B529-673E-7645B297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1ED0BB-4EEE-8100-C48F-4FD56729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08A24A-D169-908A-47C4-35238B0C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4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56E969-D874-937F-38BE-6B87501A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DECF74-DB6E-D56C-F11A-B83B9ADD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831700-53E4-1533-577D-9AE34CBD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2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53E50-E455-D2D7-E3B6-FF4D36E5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3D1BFC-1394-11EC-EC06-C3C29ED2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770596-3FA5-9B1B-6B10-6DDBF2A13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C13D98-7333-A10C-9AF4-34688D63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425580-22EA-E34A-AC34-B78C15A4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4E19B5-3319-DAB0-4FFB-C7252A92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6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32706-D05A-E0E5-ACCC-9A13FB68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1AA726-6C68-CB6E-2FB8-9BDEAA629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465C2E-A3D6-DD15-71C1-00787651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AD1927-C354-C8C6-4E0E-48F3404E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89AD38-CCFE-0BD5-C60F-53BE2132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85DD58-79D0-9CEC-D8A9-61B3E311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6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0999C2-872E-111C-5166-AA80593D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507A84-CDA2-8511-0D7B-6C9AC25FF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295C9-AC0D-686C-AF12-A2F01EF1E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D49F-241B-4517-818C-8BAED9616B8A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46D08-A915-DB4A-4DE4-FA7F4A0B2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B15BA6-E24F-13B0-BC82-29A092604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5CAF-5537-4B53-BFE3-BA3829FB82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4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B262C-9442-2740-81F1-6937041D2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0963"/>
            <a:ext cx="9144000" cy="2387600"/>
          </a:xfrm>
        </p:spPr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0BC877-66F5-F634-839C-F7BDCAB85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28 augustus 2025</a:t>
            </a:r>
          </a:p>
        </p:txBody>
      </p:sp>
      <p:pic>
        <p:nvPicPr>
          <p:cNvPr id="1026" name="Picture 2" descr="Van de bestuurstafel (1) - FC Zuidwolde">
            <a:extLst>
              <a:ext uri="{FF2B5EF4-FFF2-40B4-BE49-F238E27FC236}">
                <a16:creationId xmlns:a16="http://schemas.microsoft.com/office/drawing/2014/main" id="{CE10DA13-B71D-C4C5-8963-DC8F04A51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80" y="2030413"/>
            <a:ext cx="265176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8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04B1D-DCE4-D08E-5D51-EE65AC408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893B4-A1E9-6B7B-FB82-CE98AEC8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72E2FBFF-26CF-7B7F-3A3E-76AD33C5A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2DFE0FF-C18B-A7C8-3580-59CC1D3FE487}"/>
              </a:ext>
            </a:extLst>
          </p:cNvPr>
          <p:cNvSpPr txBox="1"/>
          <p:nvPr/>
        </p:nvSpPr>
        <p:spPr>
          <a:xfrm>
            <a:off x="838200" y="188809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Dinsdag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E5E6CE8-A31F-B5C3-896B-8D2C3B9DFB85}"/>
              </a:ext>
            </a:extLst>
          </p:cNvPr>
          <p:cNvGrpSpPr/>
          <p:nvPr/>
        </p:nvGrpSpPr>
        <p:grpSpPr>
          <a:xfrm>
            <a:off x="7745943" y="1348184"/>
            <a:ext cx="2350558" cy="4161631"/>
            <a:chOff x="0" y="0"/>
            <a:chExt cx="3939115" cy="685800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B193E53C-6B1E-D854-74B9-3618CAC03098}"/>
                </a:ext>
              </a:extLst>
            </p:cNvPr>
            <p:cNvGrpSpPr/>
            <p:nvPr/>
          </p:nvGrpSpPr>
          <p:grpSpPr>
            <a:xfrm>
              <a:off x="0" y="0"/>
              <a:ext cx="3939115" cy="6858000"/>
              <a:chOff x="0" y="0"/>
              <a:chExt cx="3939115" cy="6858000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919F1E80-88DB-8392-1DD9-7CAA0DC84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939115" cy="6858000"/>
              </a:xfrm>
              <a:prstGeom prst="rect">
                <a:avLst/>
              </a:prstGeom>
            </p:spPr>
          </p:pic>
          <p:sp>
            <p:nvSpPr>
              <p:cNvPr id="14" name="Tekstvak 11">
                <a:extLst>
                  <a:ext uri="{FF2B5EF4-FFF2-40B4-BE49-F238E27FC236}">
                    <a16:creationId xmlns:a16="http://schemas.microsoft.com/office/drawing/2014/main" id="{C9E3A1F2-7EB3-D61A-850C-E9F357D1A890}"/>
                  </a:ext>
                </a:extLst>
              </p:cNvPr>
              <p:cNvSpPr txBox="1"/>
              <p:nvPr/>
            </p:nvSpPr>
            <p:spPr>
              <a:xfrm>
                <a:off x="1924050" y="2438400"/>
                <a:ext cx="333375" cy="4286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800" b="1">
                    <a:solidFill>
                      <a:srgbClr val="EE0000"/>
                    </a:solidFill>
                  </a:rPr>
                  <a:t>A</a:t>
                </a:r>
                <a:endParaRPr lang="nl-NL" sz="1100" b="1">
                  <a:solidFill>
                    <a:srgbClr val="EE0000"/>
                  </a:solidFill>
                </a:endParaRPr>
              </a:p>
            </p:txBody>
          </p:sp>
        </p:grpSp>
        <p:sp>
          <p:nvSpPr>
            <p:cNvPr id="12" name="Tekstvak 9">
              <a:extLst>
                <a:ext uri="{FF2B5EF4-FFF2-40B4-BE49-F238E27FC236}">
                  <a16:creationId xmlns:a16="http://schemas.microsoft.com/office/drawing/2014/main" id="{BB8CF8D6-1399-DD4C-B19C-E2D28D451E4E}"/>
                </a:ext>
              </a:extLst>
            </p:cNvPr>
            <p:cNvSpPr txBox="1"/>
            <p:nvPr/>
          </p:nvSpPr>
          <p:spPr>
            <a:xfrm>
              <a:off x="1952625" y="3038475"/>
              <a:ext cx="333375" cy="42862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 b="1">
                  <a:solidFill>
                    <a:srgbClr val="EE0000"/>
                  </a:solidFill>
                </a:rPr>
                <a:t>B</a:t>
              </a:r>
              <a:endParaRPr lang="nl-NL" sz="1100" b="1">
                <a:solidFill>
                  <a:srgbClr val="EE0000"/>
                </a:solidFill>
              </a:endParaRP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FC9656-B200-0398-2AB1-45358D46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99225"/>
            <a:ext cx="6115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6F44D-12BC-1822-33F2-0C21E7F74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29BF6-947D-36C9-F06F-B2629655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AE613A73-9641-0ACB-8B13-63912A6DE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29DA5A0-185D-100D-C5B9-94A2F2960DDB}"/>
              </a:ext>
            </a:extLst>
          </p:cNvPr>
          <p:cNvSpPr txBox="1"/>
          <p:nvPr/>
        </p:nvSpPr>
        <p:spPr>
          <a:xfrm>
            <a:off x="838200" y="1888093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Woensdag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B1887D4-B528-5264-B6FA-5F392A1DDD32}"/>
              </a:ext>
            </a:extLst>
          </p:cNvPr>
          <p:cNvGrpSpPr/>
          <p:nvPr/>
        </p:nvGrpSpPr>
        <p:grpSpPr>
          <a:xfrm>
            <a:off x="7831668" y="1027906"/>
            <a:ext cx="2350558" cy="4161631"/>
            <a:chOff x="0" y="0"/>
            <a:chExt cx="3939115" cy="685800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320F496C-521C-7E84-C4BB-D9DF7FDEEA08}"/>
                </a:ext>
              </a:extLst>
            </p:cNvPr>
            <p:cNvGrpSpPr/>
            <p:nvPr/>
          </p:nvGrpSpPr>
          <p:grpSpPr>
            <a:xfrm>
              <a:off x="0" y="0"/>
              <a:ext cx="3939115" cy="6858000"/>
              <a:chOff x="0" y="0"/>
              <a:chExt cx="3939115" cy="6858000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AF14C0DF-745D-9E7A-DD33-7590276BB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939115" cy="6858000"/>
              </a:xfrm>
              <a:prstGeom prst="rect">
                <a:avLst/>
              </a:prstGeom>
            </p:spPr>
          </p:pic>
          <p:sp>
            <p:nvSpPr>
              <p:cNvPr id="14" name="Tekstvak 11">
                <a:extLst>
                  <a:ext uri="{FF2B5EF4-FFF2-40B4-BE49-F238E27FC236}">
                    <a16:creationId xmlns:a16="http://schemas.microsoft.com/office/drawing/2014/main" id="{EAD8846E-0E6A-D5F6-0A29-5E3081DF44D4}"/>
                  </a:ext>
                </a:extLst>
              </p:cNvPr>
              <p:cNvSpPr txBox="1"/>
              <p:nvPr/>
            </p:nvSpPr>
            <p:spPr>
              <a:xfrm>
                <a:off x="1924050" y="2438400"/>
                <a:ext cx="333375" cy="4286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800" b="1">
                    <a:solidFill>
                      <a:srgbClr val="EE0000"/>
                    </a:solidFill>
                  </a:rPr>
                  <a:t>A</a:t>
                </a:r>
                <a:endParaRPr lang="nl-NL" sz="1100" b="1">
                  <a:solidFill>
                    <a:srgbClr val="EE0000"/>
                  </a:solidFill>
                </a:endParaRPr>
              </a:p>
            </p:txBody>
          </p:sp>
        </p:grpSp>
        <p:sp>
          <p:nvSpPr>
            <p:cNvPr id="12" name="Tekstvak 9">
              <a:extLst>
                <a:ext uri="{FF2B5EF4-FFF2-40B4-BE49-F238E27FC236}">
                  <a16:creationId xmlns:a16="http://schemas.microsoft.com/office/drawing/2014/main" id="{82957A1E-4E35-60CE-4C1E-361336E5104E}"/>
                </a:ext>
              </a:extLst>
            </p:cNvPr>
            <p:cNvSpPr txBox="1"/>
            <p:nvPr/>
          </p:nvSpPr>
          <p:spPr>
            <a:xfrm>
              <a:off x="1952625" y="3038475"/>
              <a:ext cx="333375" cy="42862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 b="1">
                  <a:solidFill>
                    <a:srgbClr val="EE0000"/>
                  </a:solidFill>
                </a:rPr>
                <a:t>B</a:t>
              </a:r>
              <a:endParaRPr lang="nl-NL" sz="1100" b="1">
                <a:solidFill>
                  <a:srgbClr val="EE0000"/>
                </a:solidFill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EB21F9-CBA2-E25A-733E-417B2EE0E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1976"/>
            <a:ext cx="7334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1AD1A-CCFE-0A3A-73EE-865FC7B4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B527A-EDEB-F47F-6AF2-216DE8B8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F0D16E66-BBFD-B90C-3386-30D14A0D1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ACEE6D3-CDAD-362F-C744-AF2A23EC8698}"/>
              </a:ext>
            </a:extLst>
          </p:cNvPr>
          <p:cNvSpPr txBox="1"/>
          <p:nvPr/>
        </p:nvSpPr>
        <p:spPr>
          <a:xfrm>
            <a:off x="838200" y="1888093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Donderdag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50A4B48-D188-CC44-5E40-770B02F80221}"/>
              </a:ext>
            </a:extLst>
          </p:cNvPr>
          <p:cNvGrpSpPr/>
          <p:nvPr/>
        </p:nvGrpSpPr>
        <p:grpSpPr>
          <a:xfrm>
            <a:off x="7745943" y="1348184"/>
            <a:ext cx="2350558" cy="4161631"/>
            <a:chOff x="0" y="0"/>
            <a:chExt cx="3939115" cy="685800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1CE5D24B-37F4-BD75-9FC2-4BF1089E50B8}"/>
                </a:ext>
              </a:extLst>
            </p:cNvPr>
            <p:cNvGrpSpPr/>
            <p:nvPr/>
          </p:nvGrpSpPr>
          <p:grpSpPr>
            <a:xfrm>
              <a:off x="0" y="0"/>
              <a:ext cx="3939115" cy="6858000"/>
              <a:chOff x="0" y="0"/>
              <a:chExt cx="3939115" cy="6858000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B9BFA1CF-C3C4-2605-72AF-19A02F11C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939115" cy="6858000"/>
              </a:xfrm>
              <a:prstGeom prst="rect">
                <a:avLst/>
              </a:prstGeom>
            </p:spPr>
          </p:pic>
          <p:sp>
            <p:nvSpPr>
              <p:cNvPr id="14" name="Tekstvak 11">
                <a:extLst>
                  <a:ext uri="{FF2B5EF4-FFF2-40B4-BE49-F238E27FC236}">
                    <a16:creationId xmlns:a16="http://schemas.microsoft.com/office/drawing/2014/main" id="{33BF80D2-7BF4-2AC4-202F-04CC0798F092}"/>
                  </a:ext>
                </a:extLst>
              </p:cNvPr>
              <p:cNvSpPr txBox="1"/>
              <p:nvPr/>
            </p:nvSpPr>
            <p:spPr>
              <a:xfrm>
                <a:off x="1924050" y="2438400"/>
                <a:ext cx="333375" cy="4286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800" b="1">
                    <a:solidFill>
                      <a:srgbClr val="EE0000"/>
                    </a:solidFill>
                  </a:rPr>
                  <a:t>A</a:t>
                </a:r>
                <a:endParaRPr lang="nl-NL" sz="1100" b="1">
                  <a:solidFill>
                    <a:srgbClr val="EE0000"/>
                  </a:solidFill>
                </a:endParaRPr>
              </a:p>
            </p:txBody>
          </p:sp>
        </p:grpSp>
        <p:sp>
          <p:nvSpPr>
            <p:cNvPr id="12" name="Tekstvak 9">
              <a:extLst>
                <a:ext uri="{FF2B5EF4-FFF2-40B4-BE49-F238E27FC236}">
                  <a16:creationId xmlns:a16="http://schemas.microsoft.com/office/drawing/2014/main" id="{1618F729-ECA3-B8F1-02F3-EC4EEECCED1B}"/>
                </a:ext>
              </a:extLst>
            </p:cNvPr>
            <p:cNvSpPr txBox="1"/>
            <p:nvPr/>
          </p:nvSpPr>
          <p:spPr>
            <a:xfrm>
              <a:off x="1952625" y="3038475"/>
              <a:ext cx="333375" cy="42862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 b="1">
                  <a:solidFill>
                    <a:srgbClr val="EE0000"/>
                  </a:solidFill>
                </a:rPr>
                <a:t>B</a:t>
              </a:r>
              <a:endParaRPr lang="nl-NL" sz="1100" b="1">
                <a:solidFill>
                  <a:srgbClr val="EE0000"/>
                </a:solidFill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8126C8-E598-3482-6CF9-0AE5D6965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2201418"/>
            <a:ext cx="6115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55EF4-D481-42D0-5C66-8A1D9675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35116-5F09-FE9E-9729-C8557173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192E9-0A5F-D8F3-621C-DE679D267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wedstrijdzaken app</a:t>
            </a:r>
          </a:p>
          <a:p>
            <a:pPr lvl="1"/>
            <a:r>
              <a:rPr lang="nl-NL" dirty="0"/>
              <a:t>Toelichting Lambertus van de Belt</a:t>
            </a:r>
          </a:p>
          <a:p>
            <a:pPr lvl="1"/>
            <a:r>
              <a:rPr lang="nl-NL" dirty="0"/>
              <a:t>Vul de app in voor en na </a:t>
            </a:r>
            <a:r>
              <a:rPr lang="nl-NL"/>
              <a:t>de wedstrijd</a:t>
            </a:r>
            <a:endParaRPr lang="nl-NL" dirty="0"/>
          </a:p>
          <a:p>
            <a:pPr lvl="1"/>
            <a:r>
              <a:rPr lang="nl-NL" dirty="0"/>
              <a:t>(niet spelend) Lid zijn van FC Zuidwolde</a:t>
            </a:r>
          </a:p>
          <a:p>
            <a:endParaRPr lang="nl-NL" dirty="0"/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8B59F7C2-0DA7-2B9F-B9C6-3C05A0E1C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edstrijdzaken APP | v.v. Eldenia">
            <a:extLst>
              <a:ext uri="{FF2B5EF4-FFF2-40B4-BE49-F238E27FC236}">
                <a16:creationId xmlns:a16="http://schemas.microsoft.com/office/drawing/2014/main" id="{31606C0F-38DD-9A98-770F-53E97422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0" y="2116455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3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5768-89EC-B3C1-B06E-388F312F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6D104-4741-3FDF-2D73-BA7E23D4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CBD3B-66FC-13DC-C491-4F1EA5C2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jullie nodig om er een mooi seizoen van te maken?</a:t>
            </a:r>
          </a:p>
          <a:p>
            <a:endParaRPr lang="nl-NL" dirty="0"/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3F46258C-4201-8C29-9B93-7F2F071E0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8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8E01D-53DF-3E29-8E94-A293EC62F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968F4-055E-2CFD-87CF-509C4A50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547C16-1328-17F5-20D0-E093A36FF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4000" dirty="0"/>
              <a:t>Bedankt voor jullie aanwezigheid </a:t>
            </a:r>
          </a:p>
          <a:p>
            <a:pPr marL="0" indent="0" algn="ctr">
              <a:buNone/>
            </a:pPr>
            <a:r>
              <a:rPr lang="nl-NL" sz="4000" dirty="0"/>
              <a:t>en veel succes aankomend seizoen!</a:t>
            </a:r>
          </a:p>
          <a:p>
            <a:endParaRPr lang="nl-NL" dirty="0"/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AF4BF970-9A3D-376A-2EB7-E4D2D001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8F1F81A0-6FAC-4905-67FF-65E3664B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45" y="1825624"/>
            <a:ext cx="188595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973A0BE-A46E-B944-4E4E-31FF0612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37" y="1813624"/>
            <a:ext cx="188595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CF0EC60-B95B-C8BB-BC43-733F365F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2" y="1813623"/>
            <a:ext cx="1885951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AAF19A9-42B0-8C0A-71AD-224EB348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36" y="4897437"/>
            <a:ext cx="1885951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CE30AE87-B751-3808-45BB-4D29FCCC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85" y="4897437"/>
            <a:ext cx="1981201" cy="14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6FBE5B9-56DE-4451-A63A-8DD0B2A81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46" y="4919902"/>
            <a:ext cx="1950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7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B8B1-6DA7-5F44-B49F-DD20E4EC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98321-9376-76AF-08A3-23CE7034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BD57B-E567-33BC-A800-086A75851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  <a:p>
            <a:r>
              <a:rPr lang="nl-NL" dirty="0"/>
              <a:t>Wie binnen FC Zuidwolde is er betrokken bij de jeugd </a:t>
            </a:r>
          </a:p>
          <a:p>
            <a:r>
              <a:rPr lang="nl-NL" dirty="0"/>
              <a:t>Wat is er de afgelopen periode gedaan</a:t>
            </a:r>
          </a:p>
          <a:p>
            <a:r>
              <a:rPr lang="nl-NL" dirty="0"/>
              <a:t>Waar willen we naar toe met elkaar</a:t>
            </a:r>
          </a:p>
          <a:p>
            <a:r>
              <a:rPr lang="nl-NL" dirty="0"/>
              <a:t>Gebruik wedstrijdzaken app</a:t>
            </a:r>
          </a:p>
          <a:p>
            <a:r>
              <a:rPr lang="nl-NL" dirty="0"/>
              <a:t>Wat zijn jullie nodig om er een mooi seizoen van te maken?</a:t>
            </a:r>
          </a:p>
          <a:p>
            <a:endParaRPr lang="nl-NL" dirty="0"/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EF223DB6-27EB-9DF7-4C6D-850359D16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7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1B38A-8A1E-F4DA-FB40-412A5ECA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F00BA-44FF-7A8F-76AF-3B996B60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binnen FC Zuidwolde is er betrokken bij de jeugd</a:t>
            </a:r>
          </a:p>
          <a:p>
            <a:pPr lvl="1"/>
            <a:r>
              <a:rPr lang="nl-NL" dirty="0"/>
              <a:t>Ruim 54 trainers/begeleiders van jeugdteams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HJO (David Sanders)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Opleiding- &amp; activiteiten coördinator jeugd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Bestuurslid jeugdzaken (Sander Bulthuis)</a:t>
            </a:r>
          </a:p>
          <a:p>
            <a:pPr lvl="1"/>
            <a:r>
              <a:rPr lang="nl-NL" dirty="0"/>
              <a:t>Jeugdcommissie VVAK (Gert </a:t>
            </a:r>
            <a:r>
              <a:rPr lang="nl-NL" dirty="0" err="1"/>
              <a:t>Vennema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Wedstrijdsecretaris (Lambertus v/d Belt)</a:t>
            </a:r>
          </a:p>
          <a:p>
            <a:pPr lvl="1"/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F10202-B167-4891-F68E-89385EC2B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7" y="5029324"/>
            <a:ext cx="1125673" cy="1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1BAF6E-8C60-6EB7-2A6D-2F1D30BC2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34983"/>
            <a:ext cx="1104902" cy="143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A16D1F3-78D0-E53F-EE10-20319A5BD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3810" y="3438457"/>
            <a:ext cx="1494851" cy="11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an de bestuurstafel (1) - FC Zuidwolde">
            <a:extLst>
              <a:ext uri="{FF2B5EF4-FFF2-40B4-BE49-F238E27FC236}">
                <a16:creationId xmlns:a16="http://schemas.microsoft.com/office/drawing/2014/main" id="{0B1840A4-3061-CD70-9F40-C85753E19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eugdcommissie ">
            <a:extLst>
              <a:ext uri="{FF2B5EF4-FFF2-40B4-BE49-F238E27FC236}">
                <a16:creationId xmlns:a16="http://schemas.microsoft.com/office/drawing/2014/main" id="{B6AF6DB0-400A-79E0-74B4-CD654621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07" y="5008879"/>
            <a:ext cx="1104903" cy="13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en fotobeschrijving beschikbaar.">
            <a:extLst>
              <a:ext uri="{FF2B5EF4-FFF2-40B4-BE49-F238E27FC236}">
                <a16:creationId xmlns:a16="http://schemas.microsoft.com/office/drawing/2014/main" id="{BAB5113A-FC4A-B069-445E-212C74EFA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97" y="5008879"/>
            <a:ext cx="1104903" cy="13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2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639E-EEF3-5E8B-D3FC-012E1AB4E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5EAA7-886F-D6C7-3AFC-AE147BC0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15076-2CBF-BA52-23FB-62511604C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Wie binnen FC Zuidwolde is er betrokken bij de jeugd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HJO (David Sanders)</a:t>
            </a:r>
          </a:p>
          <a:p>
            <a:pPr lvl="2"/>
            <a:r>
              <a:rPr lang="nl-NL" dirty="0"/>
              <a:t>Tijdelijk aanspreekpunt bovenbouw Joost Heidekamp</a:t>
            </a:r>
          </a:p>
          <a:p>
            <a:pPr marL="1371600" lvl="3" indent="0">
              <a:buNone/>
            </a:pPr>
            <a:r>
              <a:rPr lang="nl-NL" dirty="0"/>
              <a:t>Bereikbaar via 06-29010520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Tijdelijk aanspreekpunt onderbouw Erik Venema</a:t>
            </a:r>
          </a:p>
          <a:p>
            <a:pPr marL="1371600" lvl="3" indent="0">
              <a:buNone/>
            </a:pPr>
            <a:r>
              <a:rPr lang="nl-NL" dirty="0"/>
              <a:t>Bereikbaar via 06-54985555</a:t>
            </a:r>
          </a:p>
          <a:p>
            <a:pPr marL="1371600" lvl="3" indent="0">
              <a:buNone/>
            </a:pPr>
            <a:endParaRPr lang="nl-NL" dirty="0"/>
          </a:p>
        </p:txBody>
      </p:sp>
      <p:pic>
        <p:nvPicPr>
          <p:cNvPr id="2056" name="Picture 8" descr="Kan een afbeelding zijn van 12 mensen, mensen die voetbal spelen en mensen die volleyballen">
            <a:extLst>
              <a:ext uri="{FF2B5EF4-FFF2-40B4-BE49-F238E27FC236}">
                <a16:creationId xmlns:a16="http://schemas.microsoft.com/office/drawing/2014/main" id="{EE14C3C0-CC00-AF35-A2EF-83E27AB2E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2" y="4257770"/>
            <a:ext cx="13154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oost Heidekamp - Eigenaar Retrospect Boekproducties | LinkedIn">
            <a:extLst>
              <a:ext uri="{FF2B5EF4-FFF2-40B4-BE49-F238E27FC236}">
                <a16:creationId xmlns:a16="http://schemas.microsoft.com/office/drawing/2014/main" id="{D7E0C67D-4368-801F-34FA-060E6BFF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2" y="2531650"/>
            <a:ext cx="131893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an de bestuurstafel (1) - FC Zuidwolde">
            <a:extLst>
              <a:ext uri="{FF2B5EF4-FFF2-40B4-BE49-F238E27FC236}">
                <a16:creationId xmlns:a16="http://schemas.microsoft.com/office/drawing/2014/main" id="{0A309035-FDCE-9771-F65F-2A4EC6125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1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C573D-1A30-DD83-4EED-F1D79542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E9863-55AD-3FD6-3005-C77164D5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CF7E7-C92C-4378-E96B-326EA8248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er de afgelopen periode gedaan</a:t>
            </a:r>
          </a:p>
          <a:p>
            <a:pPr lvl="1"/>
            <a:r>
              <a:rPr lang="nl-NL" dirty="0"/>
              <a:t>Teamindelingen seizoen 25/26</a:t>
            </a:r>
          </a:p>
          <a:p>
            <a:pPr lvl="2"/>
            <a:r>
              <a:rPr lang="nl-NL" dirty="0"/>
              <a:t>28 jeugdteams</a:t>
            </a:r>
          </a:p>
          <a:p>
            <a:pPr lvl="2"/>
            <a:r>
              <a:rPr lang="nl-NL" dirty="0"/>
              <a:t>Gesprekken met trainers, VVAK, ouders</a:t>
            </a:r>
          </a:p>
          <a:p>
            <a:pPr lvl="2"/>
            <a:r>
              <a:rPr lang="nl-NL" dirty="0"/>
              <a:t>Inschrijven teams KNVB</a:t>
            </a:r>
          </a:p>
          <a:p>
            <a:pPr lvl="1"/>
            <a:r>
              <a:rPr lang="nl-NL" dirty="0"/>
              <a:t>Veldindeling trainingen seizoen 25/26</a:t>
            </a:r>
          </a:p>
          <a:p>
            <a:pPr lvl="2"/>
            <a:r>
              <a:rPr lang="nl-NL" dirty="0"/>
              <a:t>Op basis van gesprekken teamindeling, circuit trainingen en beschikbaarheid velden/avonden</a:t>
            </a:r>
          </a:p>
          <a:p>
            <a:pPr lvl="1"/>
            <a:r>
              <a:rPr lang="nl-NL" dirty="0"/>
              <a:t>Kleedkamerindeling training seizoen 25/26</a:t>
            </a:r>
          </a:p>
          <a:p>
            <a:pPr lvl="1"/>
            <a:r>
              <a:rPr lang="nl-NL" dirty="0"/>
              <a:t>+/- 40 gesprekken met potentiële trainers (resultaat 5 nieuwe trainers)</a:t>
            </a:r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F8339CD4-DECB-F572-5E73-7DCBADEE7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3E2F20-1D18-74D1-AB38-82A4A079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40" y="797629"/>
            <a:ext cx="3116580" cy="31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4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7609E-B34F-23BC-05CE-45B585EA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1C5E3-19CD-76E0-EA55-44CDF268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8BABF-A4F1-29E1-6D7D-3E0A808F7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willen we naar toe met elkaar</a:t>
            </a:r>
          </a:p>
          <a:p>
            <a:pPr lvl="1"/>
            <a:r>
              <a:rPr lang="nl-NL" dirty="0"/>
              <a:t>Plezier in voetbal, investeren in kwaliteit/talent/vaardigheden spelers</a:t>
            </a:r>
          </a:p>
          <a:p>
            <a:pPr lvl="1"/>
            <a:r>
              <a:rPr lang="nl-NL" dirty="0"/>
              <a:t>Circuit trainingen met hele lichting (van JO8 tot JO13)</a:t>
            </a:r>
          </a:p>
          <a:p>
            <a:pPr lvl="1"/>
            <a:r>
              <a:rPr lang="nl-NL" dirty="0"/>
              <a:t>Opleiden jeugdtrainers (opleiding VC1 pupillen)</a:t>
            </a:r>
          </a:p>
          <a:p>
            <a:pPr lvl="1"/>
            <a:r>
              <a:rPr lang="nl-NL" dirty="0"/>
              <a:t>Praktijkbijeenkomst KNVB Aftrapmodule vrijdag 19 september</a:t>
            </a:r>
          </a:p>
          <a:p>
            <a:pPr lvl="1"/>
            <a:r>
              <a:rPr lang="nl-NL" dirty="0"/>
              <a:t>Samenstellen teams op basis van </a:t>
            </a:r>
          </a:p>
          <a:p>
            <a:pPr lvl="2"/>
            <a:r>
              <a:rPr lang="nl-NL" dirty="0"/>
              <a:t>Leeftijd</a:t>
            </a:r>
          </a:p>
          <a:p>
            <a:pPr lvl="2"/>
            <a:r>
              <a:rPr lang="nl-NL" dirty="0"/>
              <a:t>Input trainer (focus balvaardigheid/concentratie speler)</a:t>
            </a:r>
          </a:p>
          <a:p>
            <a:pPr lvl="2"/>
            <a:r>
              <a:rPr lang="nl-NL" dirty="0"/>
              <a:t>Samenvoegen spelers op basis van ontwikkeling</a:t>
            </a:r>
          </a:p>
          <a:p>
            <a:pPr lvl="1"/>
            <a:r>
              <a:rPr lang="nl-NL" dirty="0"/>
              <a:t>Regelmatige terugkoppeling en afstemming trainers/leiders</a:t>
            </a:r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A64D8A91-2DCA-B5B2-EBEA-544B122BA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7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48EBC-0405-1A67-0494-F6341936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E034F-CD2F-E307-5F36-DB206127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9B856-A6B5-284A-8183-B96442FD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Jaarplanning jeugdvoetbal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Augustus – Start seizoen</a:t>
            </a:r>
            <a:endParaRPr lang="nl-NL" dirty="0"/>
          </a:p>
          <a:p>
            <a:pPr lvl="1"/>
            <a:r>
              <a:rPr lang="nl-NL" b="1" dirty="0"/>
              <a:t>28 augustus</a:t>
            </a:r>
            <a:r>
              <a:rPr lang="nl-NL" dirty="0"/>
              <a:t>: gezamenlijke </a:t>
            </a:r>
            <a:r>
              <a:rPr lang="nl-NL" dirty="0" err="1"/>
              <a:t>seizoensaftrap</a:t>
            </a:r>
            <a:r>
              <a:rPr lang="nl-NL" dirty="0"/>
              <a:t> (alle teams, trainers, ouders).</a:t>
            </a:r>
          </a:p>
          <a:p>
            <a:pPr lvl="2"/>
            <a:r>
              <a:rPr lang="nl-NL" dirty="0"/>
              <a:t>Doelen en visie delen</a:t>
            </a:r>
          </a:p>
          <a:p>
            <a:pPr lvl="2"/>
            <a:r>
              <a:rPr lang="nl-NL" dirty="0"/>
              <a:t>Kennismaking nieuwe trainers/leiders</a:t>
            </a:r>
          </a:p>
          <a:p>
            <a:pPr lvl="2"/>
            <a:r>
              <a:rPr lang="nl-NL" dirty="0"/>
              <a:t>Informeel samenzijn om binding te versterken</a:t>
            </a:r>
          </a:p>
          <a:p>
            <a:pPr marL="0" indent="0">
              <a:buNone/>
            </a:pPr>
            <a:r>
              <a:rPr lang="nl-NL" b="1" dirty="0"/>
              <a:t>September – Opstartfase</a:t>
            </a:r>
            <a:endParaRPr lang="nl-NL" dirty="0"/>
          </a:p>
          <a:p>
            <a:pPr lvl="1"/>
            <a:r>
              <a:rPr lang="nl-NL" dirty="0"/>
              <a:t>Week 36–38:</a:t>
            </a:r>
          </a:p>
          <a:p>
            <a:pPr lvl="2"/>
            <a:r>
              <a:rPr lang="nl-NL" b="1" dirty="0"/>
              <a:t>Opstartgesprekken onderbouw (O7–O12)</a:t>
            </a:r>
            <a:r>
              <a:rPr lang="nl-NL" dirty="0"/>
              <a:t> met trainers: nadruk op spelplezier, basisvaardigheden, teamafspraken.</a:t>
            </a:r>
          </a:p>
          <a:p>
            <a:pPr lvl="2"/>
            <a:r>
              <a:rPr lang="nl-NL" dirty="0"/>
              <a:t>Eerste voortgangsoverleg jeugdcommissie &amp; coördinatoren.</a:t>
            </a:r>
          </a:p>
          <a:p>
            <a:pPr marL="0" indent="0">
              <a:buNone/>
            </a:pPr>
            <a:r>
              <a:rPr lang="nl-NL" b="1" dirty="0"/>
              <a:t>November – Eerste evaluatie</a:t>
            </a:r>
            <a:endParaRPr lang="nl-NL" dirty="0"/>
          </a:p>
          <a:p>
            <a:pPr lvl="1"/>
            <a:r>
              <a:rPr lang="nl-NL" b="1" dirty="0"/>
              <a:t>Voortgangsgesprekken bovenbouw (O13–O19)</a:t>
            </a:r>
            <a:r>
              <a:rPr lang="nl-NL" dirty="0"/>
              <a:t>:</a:t>
            </a:r>
          </a:p>
          <a:p>
            <a:pPr lvl="2"/>
            <a:r>
              <a:rPr lang="nl-NL" dirty="0"/>
              <a:t>Aandacht voor ontwikkeling, spelinzicht, positie(s), balans plezier/prestatie.</a:t>
            </a:r>
          </a:p>
          <a:p>
            <a:pPr lvl="1"/>
            <a:r>
              <a:rPr lang="nl-NL" b="1" dirty="0"/>
              <a:t>Trainersoverleg onderbouw</a:t>
            </a:r>
            <a:r>
              <a:rPr lang="nl-NL" dirty="0"/>
              <a:t>: hoe verloopt de begeleiding?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0881B783-A5E0-15C1-A921-F71B7ACBF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0BCBC-6E3B-16F8-2C29-D7B5BC6C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3DDEB-FD0C-C9C6-AF99-B861A03B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604C9-46FA-439C-37E8-BBD2E924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Jaarplanning jeugdvoetbal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Januari – Halverwege het seizoen</a:t>
            </a:r>
            <a:endParaRPr lang="nl-NL" dirty="0"/>
          </a:p>
          <a:p>
            <a:pPr lvl="1"/>
            <a:r>
              <a:rPr lang="nl-NL" b="1" dirty="0"/>
              <a:t>Gezellige avond</a:t>
            </a:r>
            <a:r>
              <a:rPr lang="nl-NL" dirty="0"/>
              <a:t> (nieuwjaarsbijeenkomst of activiteit voor trainers/leiders).</a:t>
            </a:r>
          </a:p>
          <a:p>
            <a:pPr lvl="1"/>
            <a:r>
              <a:rPr lang="nl-NL" b="1" dirty="0" err="1"/>
              <a:t>Tussen-evaluatie</a:t>
            </a:r>
            <a:r>
              <a:rPr lang="nl-NL" b="1" dirty="0"/>
              <a:t> jeugdteams</a:t>
            </a:r>
            <a:r>
              <a:rPr lang="nl-NL" dirty="0"/>
              <a:t> (kort moment met trainers per team, evt. feedback van ouders ophalen).</a:t>
            </a:r>
          </a:p>
          <a:p>
            <a:pPr marL="0" indent="0">
              <a:buNone/>
            </a:pPr>
            <a:r>
              <a:rPr lang="nl-NL" b="1" dirty="0"/>
              <a:t>Maart – Voorbereiding nieuw seizoen</a:t>
            </a:r>
            <a:endParaRPr lang="nl-NL" dirty="0"/>
          </a:p>
          <a:p>
            <a:pPr lvl="1"/>
            <a:r>
              <a:rPr lang="nl-NL" dirty="0"/>
              <a:t>Week 10–12:</a:t>
            </a:r>
          </a:p>
          <a:p>
            <a:pPr lvl="2"/>
            <a:r>
              <a:rPr lang="nl-NL" b="1" dirty="0"/>
              <a:t>Voortgangsgesprekken bovenbouw</a:t>
            </a:r>
            <a:r>
              <a:rPr lang="nl-NL" dirty="0"/>
              <a:t> (ontwikkeling + doorstroommogelijkheden).</a:t>
            </a:r>
          </a:p>
          <a:p>
            <a:pPr lvl="2"/>
            <a:r>
              <a:rPr lang="nl-NL" dirty="0"/>
              <a:t>Trainers peilen: </a:t>
            </a:r>
            <a:r>
              <a:rPr lang="nl-NL" b="1" dirty="0"/>
              <a:t>wie wil volgend seizoen door?</a:t>
            </a:r>
            <a:endParaRPr lang="nl-NL" dirty="0"/>
          </a:p>
          <a:p>
            <a:pPr lvl="2"/>
            <a:r>
              <a:rPr lang="nl-NL" dirty="0"/>
              <a:t>Start oriëntatie </a:t>
            </a:r>
            <a:r>
              <a:rPr lang="nl-NL" b="1" dirty="0"/>
              <a:t>selecties en indeling</a:t>
            </a:r>
            <a:r>
              <a:rPr lang="nl-NL" dirty="0"/>
              <a:t> voor komend seizoen.</a:t>
            </a:r>
          </a:p>
          <a:p>
            <a:pPr marL="0" indent="0">
              <a:buNone/>
            </a:pPr>
            <a:r>
              <a:rPr lang="nl-NL" b="1" dirty="0"/>
              <a:t>Mei – Selectie &amp; indelingen</a:t>
            </a:r>
            <a:endParaRPr lang="nl-NL" dirty="0"/>
          </a:p>
          <a:p>
            <a:pPr lvl="1"/>
            <a:r>
              <a:rPr lang="nl-NL" dirty="0"/>
              <a:t>Selectietrainingen waar nodig (bovenbouw).</a:t>
            </a:r>
          </a:p>
          <a:p>
            <a:pPr lvl="1"/>
            <a:r>
              <a:rPr lang="nl-NL" b="1" dirty="0"/>
              <a:t>Bespreking concept-indelingen</a:t>
            </a:r>
            <a:r>
              <a:rPr lang="nl-NL" dirty="0"/>
              <a:t> met coördinatoren en trainers.</a:t>
            </a:r>
          </a:p>
          <a:p>
            <a:endParaRPr lang="nl-NL" dirty="0"/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5678A43D-ED28-9EF3-85CB-25EF4ED9F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DA80-6A91-DC02-C3D9-5C81AFF7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BABFC-5AA0-49F0-D72C-9910C8CB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Kick-off jeugdvoetbal</a:t>
            </a:r>
          </a:p>
        </p:txBody>
      </p:sp>
      <p:pic>
        <p:nvPicPr>
          <p:cNvPr id="4" name="Picture 2" descr="Van de bestuurstafel (1) - FC Zuidwolde">
            <a:extLst>
              <a:ext uri="{FF2B5EF4-FFF2-40B4-BE49-F238E27FC236}">
                <a16:creationId xmlns:a16="http://schemas.microsoft.com/office/drawing/2014/main" id="{BCFAEA9B-662C-849E-61A8-E0BE4013D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2" y="384302"/>
            <a:ext cx="69852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C5AAA9-A65F-62C5-02BF-C37DF9382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7425"/>
            <a:ext cx="6115050" cy="32575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864114-2187-AF41-9893-81B5A5B2C420}"/>
              </a:ext>
            </a:extLst>
          </p:cNvPr>
          <p:cNvSpPr txBox="1"/>
          <p:nvPr/>
        </p:nvSpPr>
        <p:spPr>
          <a:xfrm>
            <a:off x="838200" y="188809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Maandag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15109A66-C25E-4325-B2E5-515079E72048}"/>
              </a:ext>
            </a:extLst>
          </p:cNvPr>
          <p:cNvGrpSpPr/>
          <p:nvPr/>
        </p:nvGrpSpPr>
        <p:grpSpPr>
          <a:xfrm>
            <a:off x="7745943" y="1348184"/>
            <a:ext cx="2350558" cy="4161631"/>
            <a:chOff x="0" y="0"/>
            <a:chExt cx="3939115" cy="685800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75BF8E3F-ACE0-BA45-1A6D-2F881023F1C6}"/>
                </a:ext>
              </a:extLst>
            </p:cNvPr>
            <p:cNvGrpSpPr/>
            <p:nvPr/>
          </p:nvGrpSpPr>
          <p:grpSpPr>
            <a:xfrm>
              <a:off x="0" y="0"/>
              <a:ext cx="3939115" cy="6858000"/>
              <a:chOff x="0" y="0"/>
              <a:chExt cx="3939115" cy="6858000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898BC5CB-6F5C-1A39-05BB-C3C0ECBF9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939115" cy="6858000"/>
              </a:xfrm>
              <a:prstGeom prst="rect">
                <a:avLst/>
              </a:prstGeom>
            </p:spPr>
          </p:pic>
          <p:sp>
            <p:nvSpPr>
              <p:cNvPr id="14" name="Tekstvak 11">
                <a:extLst>
                  <a:ext uri="{FF2B5EF4-FFF2-40B4-BE49-F238E27FC236}">
                    <a16:creationId xmlns:a16="http://schemas.microsoft.com/office/drawing/2014/main" id="{3E9E3CFE-8954-C8B0-2D88-0C2474E71B7B}"/>
                  </a:ext>
                </a:extLst>
              </p:cNvPr>
              <p:cNvSpPr txBox="1"/>
              <p:nvPr/>
            </p:nvSpPr>
            <p:spPr>
              <a:xfrm>
                <a:off x="1924050" y="2438400"/>
                <a:ext cx="333375" cy="4286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800" b="1">
                    <a:solidFill>
                      <a:srgbClr val="EE0000"/>
                    </a:solidFill>
                  </a:rPr>
                  <a:t>A</a:t>
                </a:r>
                <a:endParaRPr lang="nl-NL" sz="1100" b="1">
                  <a:solidFill>
                    <a:srgbClr val="EE0000"/>
                  </a:solidFill>
                </a:endParaRPr>
              </a:p>
            </p:txBody>
          </p:sp>
        </p:grpSp>
        <p:sp>
          <p:nvSpPr>
            <p:cNvPr id="12" name="Tekstvak 9">
              <a:extLst>
                <a:ext uri="{FF2B5EF4-FFF2-40B4-BE49-F238E27FC236}">
                  <a16:creationId xmlns:a16="http://schemas.microsoft.com/office/drawing/2014/main" id="{698C6A02-F306-7E9E-2B26-7A69AA932B74}"/>
                </a:ext>
              </a:extLst>
            </p:cNvPr>
            <p:cNvSpPr txBox="1"/>
            <p:nvPr/>
          </p:nvSpPr>
          <p:spPr>
            <a:xfrm>
              <a:off x="1952625" y="3038475"/>
              <a:ext cx="333375" cy="42862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 b="1">
                  <a:solidFill>
                    <a:srgbClr val="EE0000"/>
                  </a:solidFill>
                </a:rPr>
                <a:t>B</a:t>
              </a:r>
              <a:endParaRPr lang="nl-NL" sz="1100" b="1">
                <a:solidFill>
                  <a:srgbClr val="EE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57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523</Words>
  <Application>Microsoft Office PowerPoint</Application>
  <PresentationFormat>Breedbeeld</PresentationFormat>
  <Paragraphs>110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Kick-off jeugdvoetbal</vt:lpstr>
      <vt:lpstr>Kick-off jeugdvoetbal</vt:lpstr>
      <vt:lpstr>Kick-off jeugdvoetbal 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  <vt:lpstr>Kick-off jeugdvoetbal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 Bulthuis</dc:creator>
  <cp:lastModifiedBy>Sander Bulthuis</cp:lastModifiedBy>
  <cp:revision>10</cp:revision>
  <dcterms:created xsi:type="dcterms:W3CDTF">2025-08-26T17:03:51Z</dcterms:created>
  <dcterms:modified xsi:type="dcterms:W3CDTF">2025-08-29T12:09:12Z</dcterms:modified>
</cp:coreProperties>
</file>