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x="12192000" cy="6858000"/>
  <p:notesSz cx="6805612" cy="99441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nl-NL" sz="1800" spc="-1" strike="noStrike">
                <a:solidFill>
                  <a:srgbClr val="000000"/>
                </a:solidFill>
                <a:latin typeface="Arial"/>
              </a:rPr>
              <a:t>Klik om de dia te verplaatsen</a:t>
            </a:r>
            <a:endParaRPr b="0" lang="nl-NL" sz="1800" spc="-1" strike="noStrike">
              <a:solidFill>
                <a:srgbClr val="000000"/>
              </a:solidFill>
              <a:latin typeface="Arial"/>
            </a:endParaRPr>
          </a:p>
        </p:txBody>
      </p:sp>
      <p:sp>
        <p:nvSpPr>
          <p:cNvPr id="231" name="PlaceHolder 2"/>
          <p:cNvSpPr>
            <a:spLocks noGrp="1"/>
          </p:cNvSpPr>
          <p:nvPr>
            <p:ph type="body"/>
          </p:nvPr>
        </p:nvSpPr>
        <p:spPr>
          <a:xfrm>
            <a:off x="756000" y="5078520"/>
            <a:ext cx="6047640" cy="4811040"/>
          </a:xfrm>
          <a:prstGeom prst="rect">
            <a:avLst/>
          </a:prstGeom>
        </p:spPr>
        <p:txBody>
          <a:bodyPr lIns="0" rIns="0" tIns="0" bIns="0">
            <a:noAutofit/>
          </a:bodyPr>
          <a:p>
            <a:r>
              <a:rPr b="0" lang="nl-NL" sz="2000" spc="-1" strike="noStrike">
                <a:latin typeface="Arial"/>
              </a:rPr>
              <a:t>Klik om het formaat van de notities te bewerken</a:t>
            </a:r>
            <a:endParaRPr b="0" lang="nl-NL" sz="2000" spc="-1" strike="noStrike">
              <a:latin typeface="Arial"/>
            </a:endParaRPr>
          </a:p>
        </p:txBody>
      </p:sp>
      <p:sp>
        <p:nvSpPr>
          <p:cNvPr id="232" name="PlaceHolder 3"/>
          <p:cNvSpPr>
            <a:spLocks noGrp="1"/>
          </p:cNvSpPr>
          <p:nvPr>
            <p:ph type="hdr"/>
          </p:nvPr>
        </p:nvSpPr>
        <p:spPr>
          <a:xfrm>
            <a:off x="0" y="0"/>
            <a:ext cx="3280680" cy="534240"/>
          </a:xfrm>
          <a:prstGeom prst="rect">
            <a:avLst/>
          </a:prstGeom>
        </p:spPr>
        <p:txBody>
          <a:bodyPr lIns="0" rIns="0" tIns="0" bIns="0">
            <a:noAutofit/>
          </a:bodyPr>
          <a:p>
            <a:r>
              <a:rPr b="0" lang="nl-NL" sz="1400" spc="-1" strike="noStrike">
                <a:latin typeface="Times New Roman"/>
              </a:rPr>
              <a:t>&lt;koptekst&gt;</a:t>
            </a:r>
            <a:endParaRPr b="0" lang="nl-NL" sz="1400" spc="-1" strike="noStrike">
              <a:latin typeface="Times New Roman"/>
            </a:endParaRPr>
          </a:p>
        </p:txBody>
      </p:sp>
      <p:sp>
        <p:nvSpPr>
          <p:cNvPr id="233" name="PlaceHolder 4"/>
          <p:cNvSpPr>
            <a:spLocks noGrp="1"/>
          </p:cNvSpPr>
          <p:nvPr>
            <p:ph type="dt"/>
          </p:nvPr>
        </p:nvSpPr>
        <p:spPr>
          <a:xfrm>
            <a:off x="4278960" y="0"/>
            <a:ext cx="3280680" cy="534240"/>
          </a:xfrm>
          <a:prstGeom prst="rect">
            <a:avLst/>
          </a:prstGeom>
        </p:spPr>
        <p:txBody>
          <a:bodyPr lIns="0" rIns="0" tIns="0" bIns="0">
            <a:noAutofit/>
          </a:bodyPr>
          <a:p>
            <a:pPr algn="r"/>
            <a:r>
              <a:rPr b="0" lang="nl-NL" sz="1400" spc="-1" strike="noStrike">
                <a:latin typeface="Times New Roman"/>
              </a:rPr>
              <a:t>&lt;datum/tijd&gt;</a:t>
            </a:r>
            <a:endParaRPr b="0" lang="nl-NL" sz="1400" spc="-1" strike="noStrike">
              <a:latin typeface="Times New Roman"/>
            </a:endParaRPr>
          </a:p>
        </p:txBody>
      </p:sp>
      <p:sp>
        <p:nvSpPr>
          <p:cNvPr id="234" name="PlaceHolder 5"/>
          <p:cNvSpPr>
            <a:spLocks noGrp="1"/>
          </p:cNvSpPr>
          <p:nvPr>
            <p:ph type="ftr"/>
          </p:nvPr>
        </p:nvSpPr>
        <p:spPr>
          <a:xfrm>
            <a:off x="0" y="10157400"/>
            <a:ext cx="3280680" cy="534240"/>
          </a:xfrm>
          <a:prstGeom prst="rect">
            <a:avLst/>
          </a:prstGeom>
        </p:spPr>
        <p:txBody>
          <a:bodyPr lIns="0" rIns="0" tIns="0" bIns="0" anchor="b">
            <a:noAutofit/>
          </a:bodyPr>
          <a:p>
            <a:r>
              <a:rPr b="0" lang="nl-NL" sz="1400" spc="-1" strike="noStrike">
                <a:latin typeface="Times New Roman"/>
              </a:rPr>
              <a:t>&lt;voettekst&gt;</a:t>
            </a:r>
            <a:endParaRPr b="0" lang="nl-NL" sz="1400" spc="-1" strike="noStrike">
              <a:latin typeface="Times New Roman"/>
            </a:endParaRPr>
          </a:p>
        </p:txBody>
      </p:sp>
      <p:sp>
        <p:nvSpPr>
          <p:cNvPr id="235"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84A9FC81-FE52-4AE8-8438-885267C2505C}" type="slidenum">
              <a:rPr b="0" lang="nl-NL" sz="1400" spc="-1" strike="noStrike">
                <a:latin typeface="Times New Roman"/>
              </a:rPr>
              <a:t>&lt;getal&gt;</a:t>
            </a:fld>
            <a:endParaRPr b="0" lang="nl-NL"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sldImg"/>
          </p:nvPr>
        </p:nvSpPr>
        <p:spPr>
          <a:xfrm>
            <a:off x="422280" y="1243080"/>
            <a:ext cx="5955840" cy="3350880"/>
          </a:xfrm>
          <a:prstGeom prst="rect">
            <a:avLst/>
          </a:prstGeom>
        </p:spPr>
      </p:sp>
      <p:sp>
        <p:nvSpPr>
          <p:cNvPr id="281" name="PlaceHolder 2"/>
          <p:cNvSpPr>
            <a:spLocks noGrp="1"/>
          </p:cNvSpPr>
          <p:nvPr>
            <p:ph type="body"/>
          </p:nvPr>
        </p:nvSpPr>
        <p:spPr>
          <a:xfrm>
            <a:off x="680400" y="4785480"/>
            <a:ext cx="5440320" cy="3911040"/>
          </a:xfrm>
          <a:prstGeom prst="rect">
            <a:avLst/>
          </a:prstGeom>
        </p:spPr>
        <p:txBody>
          <a:bodyPr lIns="0" rIns="0" tIns="0" bIns="0">
            <a:noAutofit/>
          </a:bodyPr>
          <a:p>
            <a:endParaRPr b="0" lang="nl-NL" sz="2000" spc="-1" strike="noStrike">
              <a:latin typeface="Arial"/>
            </a:endParaRPr>
          </a:p>
        </p:txBody>
      </p:sp>
      <p:sp>
        <p:nvSpPr>
          <p:cNvPr id="282"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2918810C-F52A-4753-BF36-D8EAF60D7093}"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283"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250BCF52-CE81-4BBB-8F70-55D069E6747F}"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284"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ldImg"/>
          </p:nvPr>
        </p:nvSpPr>
        <p:spPr>
          <a:xfrm>
            <a:off x="420840" y="1243080"/>
            <a:ext cx="5960880" cy="3352320"/>
          </a:xfrm>
          <a:prstGeom prst="rect">
            <a:avLst/>
          </a:prstGeom>
        </p:spPr>
      </p:sp>
      <p:sp>
        <p:nvSpPr>
          <p:cNvPr id="326" name="PlaceHolder 2"/>
          <p:cNvSpPr>
            <a:spLocks noGrp="1"/>
          </p:cNvSpPr>
          <p:nvPr>
            <p:ph type="body"/>
          </p:nvPr>
        </p:nvSpPr>
        <p:spPr>
          <a:xfrm>
            <a:off x="680400" y="4785480"/>
            <a:ext cx="5440320" cy="3911040"/>
          </a:xfrm>
          <a:prstGeom prst="rect">
            <a:avLst/>
          </a:prstGeom>
        </p:spPr>
        <p:txBody>
          <a:bodyPr lIns="0" rIns="0" tIns="0" bIns="0">
            <a:noAutofit/>
          </a:bodyPr>
          <a:p>
            <a:endParaRPr b="0" lang="nl-NL" sz="2000" spc="-1" strike="noStrike">
              <a:latin typeface="Arial"/>
            </a:endParaRPr>
          </a:p>
        </p:txBody>
      </p:sp>
      <p:sp>
        <p:nvSpPr>
          <p:cNvPr id="327"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3599BB15-E3B1-48B1-B977-5CEE2514EE87}"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328"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F14353D5-9979-4974-8CA2-61E5A05ED403}"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329"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PlaceHolder 1"/>
          <p:cNvSpPr>
            <a:spLocks noGrp="1"/>
          </p:cNvSpPr>
          <p:nvPr>
            <p:ph type="sldImg"/>
          </p:nvPr>
        </p:nvSpPr>
        <p:spPr>
          <a:xfrm>
            <a:off x="422280" y="1243080"/>
            <a:ext cx="5955840" cy="3350880"/>
          </a:xfrm>
          <a:prstGeom prst="rect">
            <a:avLst/>
          </a:prstGeom>
        </p:spPr>
      </p:sp>
      <p:sp>
        <p:nvSpPr>
          <p:cNvPr id="331" name="PlaceHolder 2"/>
          <p:cNvSpPr>
            <a:spLocks noGrp="1"/>
          </p:cNvSpPr>
          <p:nvPr>
            <p:ph type="body"/>
          </p:nvPr>
        </p:nvSpPr>
        <p:spPr>
          <a:xfrm>
            <a:off x="680400" y="4785480"/>
            <a:ext cx="5440320" cy="3911040"/>
          </a:xfrm>
          <a:prstGeom prst="rect">
            <a:avLst/>
          </a:prstGeom>
        </p:spPr>
        <p:txBody>
          <a:bodyPr lIns="0" rIns="0" tIns="0" bIns="0">
            <a:noAutofit/>
          </a:bodyPr>
          <a:p>
            <a:endParaRPr b="0" lang="nl-NL" sz="2000" spc="-1" strike="noStrike">
              <a:latin typeface="Arial"/>
            </a:endParaRPr>
          </a:p>
        </p:txBody>
      </p:sp>
      <p:sp>
        <p:nvSpPr>
          <p:cNvPr id="332" name="Tijdelijke aanduiding voor dianummer 3_0"/>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F9DDF934-1EFB-49B4-A7AC-AFA689007A64}"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333" name="Tijdelijke aanduiding voor datum 1_0"/>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34ABA4D8-3B92-4DAC-ADD2-4EEE0BD4F945}"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334" name="Tijdelijke aanduiding voor voettekst 2_0"/>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sldImg"/>
          </p:nvPr>
        </p:nvSpPr>
        <p:spPr>
          <a:xfrm>
            <a:off x="422280" y="1243080"/>
            <a:ext cx="5955840" cy="3350880"/>
          </a:xfrm>
          <a:prstGeom prst="rect">
            <a:avLst/>
          </a:prstGeom>
        </p:spPr>
      </p:sp>
      <p:sp>
        <p:nvSpPr>
          <p:cNvPr id="336" name="PlaceHolder 2"/>
          <p:cNvSpPr>
            <a:spLocks noGrp="1"/>
          </p:cNvSpPr>
          <p:nvPr>
            <p:ph type="body"/>
          </p:nvPr>
        </p:nvSpPr>
        <p:spPr>
          <a:xfrm>
            <a:off x="680400" y="4785480"/>
            <a:ext cx="5440320" cy="3911040"/>
          </a:xfrm>
          <a:prstGeom prst="rect">
            <a:avLst/>
          </a:prstGeom>
        </p:spPr>
        <p:txBody>
          <a:bodyPr lIns="0" rIns="0" tIns="0" bIns="0">
            <a:noAutofit/>
          </a:bodyPr>
          <a:p>
            <a:endParaRPr b="0" lang="nl-NL" sz="2000" spc="-1" strike="noStrike">
              <a:latin typeface="Arial"/>
            </a:endParaRPr>
          </a:p>
        </p:txBody>
      </p:sp>
      <p:sp>
        <p:nvSpPr>
          <p:cNvPr id="337"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17A71D86-F5FA-4688-86B1-19326680D9BC}"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338"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B197DD06-B48D-4BB5-B1E5-2B65754BB523}"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339"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sldImg"/>
          </p:nvPr>
        </p:nvSpPr>
        <p:spPr>
          <a:xfrm>
            <a:off x="422280" y="1243080"/>
            <a:ext cx="5955840" cy="3350880"/>
          </a:xfrm>
          <a:prstGeom prst="rect">
            <a:avLst/>
          </a:prstGeom>
        </p:spPr>
      </p:sp>
      <p:sp>
        <p:nvSpPr>
          <p:cNvPr id="341" name="PlaceHolder 2"/>
          <p:cNvSpPr>
            <a:spLocks noGrp="1"/>
          </p:cNvSpPr>
          <p:nvPr>
            <p:ph type="body"/>
          </p:nvPr>
        </p:nvSpPr>
        <p:spPr>
          <a:xfrm>
            <a:off x="680400" y="4785480"/>
            <a:ext cx="5440320" cy="3911040"/>
          </a:xfrm>
          <a:prstGeom prst="rect">
            <a:avLst/>
          </a:prstGeom>
        </p:spPr>
        <p:txBody>
          <a:bodyPr lIns="0" rIns="0" tIns="0" bIns="0">
            <a:noAutofit/>
          </a:bodyPr>
          <a:p>
            <a:endParaRPr b="0" lang="nl-NL" sz="2000" spc="-1" strike="noStrike">
              <a:latin typeface="Arial"/>
            </a:endParaRPr>
          </a:p>
        </p:txBody>
      </p:sp>
      <p:sp>
        <p:nvSpPr>
          <p:cNvPr id="342"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5C1663F3-D41C-42BA-8B8C-95D8AD3BA072}"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343"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88B20938-F21E-4616-9D12-60BB1A384FE7}"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344"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sldImg"/>
          </p:nvPr>
        </p:nvSpPr>
        <p:spPr>
          <a:xfrm>
            <a:off x="422280" y="1243080"/>
            <a:ext cx="5955840" cy="3350880"/>
          </a:xfrm>
          <a:prstGeom prst="rect">
            <a:avLst/>
          </a:prstGeom>
        </p:spPr>
      </p:sp>
      <p:sp>
        <p:nvSpPr>
          <p:cNvPr id="286" name="PlaceHolder 2"/>
          <p:cNvSpPr>
            <a:spLocks noGrp="1"/>
          </p:cNvSpPr>
          <p:nvPr>
            <p:ph type="body"/>
          </p:nvPr>
        </p:nvSpPr>
        <p:spPr>
          <a:xfrm>
            <a:off x="680400" y="4785480"/>
            <a:ext cx="5440320" cy="3911040"/>
          </a:xfrm>
          <a:prstGeom prst="rect">
            <a:avLst/>
          </a:prstGeom>
        </p:spPr>
        <p:txBody>
          <a:bodyPr lIns="0" rIns="0" tIns="0" bIns="0">
            <a:noAutofit/>
          </a:bodyPr>
          <a:p>
            <a:endParaRPr b="0" lang="nl-NL" sz="2000" spc="-1" strike="noStrike">
              <a:latin typeface="Arial"/>
            </a:endParaRPr>
          </a:p>
        </p:txBody>
      </p:sp>
      <p:sp>
        <p:nvSpPr>
          <p:cNvPr id="287"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40721D50-285B-4081-9696-F8AA1024C16A}"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288"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BCB29DC7-1473-453F-853E-C39BF45B633B}"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289"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sldImg"/>
          </p:nvPr>
        </p:nvSpPr>
        <p:spPr>
          <a:xfrm>
            <a:off x="422280" y="1243080"/>
            <a:ext cx="5955840" cy="3350880"/>
          </a:xfrm>
          <a:prstGeom prst="rect">
            <a:avLst/>
          </a:prstGeom>
        </p:spPr>
      </p:sp>
      <p:sp>
        <p:nvSpPr>
          <p:cNvPr id="291" name="PlaceHolder 2"/>
          <p:cNvSpPr>
            <a:spLocks noGrp="1"/>
          </p:cNvSpPr>
          <p:nvPr>
            <p:ph type="body"/>
          </p:nvPr>
        </p:nvSpPr>
        <p:spPr>
          <a:xfrm>
            <a:off x="680400" y="4785480"/>
            <a:ext cx="5440320" cy="3911040"/>
          </a:xfrm>
          <a:prstGeom prst="rect">
            <a:avLst/>
          </a:prstGeom>
        </p:spPr>
        <p:txBody>
          <a:bodyPr lIns="0" rIns="0" tIns="0" bIns="0">
            <a:noAutofit/>
          </a:bodyPr>
          <a:p>
            <a:endParaRPr b="0" lang="nl-NL" sz="2000" spc="-1" strike="noStrike">
              <a:latin typeface="Arial"/>
            </a:endParaRPr>
          </a:p>
        </p:txBody>
      </p:sp>
      <p:sp>
        <p:nvSpPr>
          <p:cNvPr id="292"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E92C2A0D-935D-42CD-9464-B29A769EB797}"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293"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26448F23-EEF7-44FA-85E5-466769C5D444}"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294"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422280" y="1243080"/>
            <a:ext cx="5955840" cy="3350880"/>
          </a:xfrm>
          <a:prstGeom prst="rect">
            <a:avLst/>
          </a:prstGeom>
        </p:spPr>
      </p:sp>
      <p:sp>
        <p:nvSpPr>
          <p:cNvPr id="296" name="PlaceHolder 2"/>
          <p:cNvSpPr>
            <a:spLocks noGrp="1"/>
          </p:cNvSpPr>
          <p:nvPr>
            <p:ph type="body"/>
          </p:nvPr>
        </p:nvSpPr>
        <p:spPr>
          <a:xfrm>
            <a:off x="680400" y="4785480"/>
            <a:ext cx="5440320" cy="3911040"/>
          </a:xfrm>
          <a:prstGeom prst="rect">
            <a:avLst/>
          </a:prstGeom>
        </p:spPr>
        <p:txBody>
          <a:bodyPr lIns="0" rIns="0" tIns="0" bIns="0">
            <a:noAutofit/>
          </a:bodyPr>
          <a:p>
            <a:pPr marL="216000" indent="-216000">
              <a:lnSpc>
                <a:spcPct val="100000"/>
              </a:lnSpc>
            </a:pPr>
            <a:r>
              <a:rPr b="0" lang="nl-NL" sz="2000" spc="-1" strike="noStrike">
                <a:latin typeface="Arial"/>
              </a:rPr>
              <a:t>Wordt doelspeler tijdens het tellen gehinderd dan indirecte vrije trap voor de doelspeler (GEEL?) ; 4</a:t>
            </a:r>
            <a:r>
              <a:rPr b="0" lang="nl-NL" sz="2000" spc="-1" strike="noStrike" baseline="30000">
                <a:latin typeface="Arial"/>
              </a:rPr>
              <a:t>e</a:t>
            </a:r>
            <a:r>
              <a:rPr b="0" lang="nl-NL" sz="2000" spc="-1" strike="noStrike">
                <a:latin typeface="Arial"/>
              </a:rPr>
              <a:t> maal doelspeler dan start de cyclus opnieuw! ; Scheidsrechtersbal wordt hervat op de plaats waar de bal was toen werd gefloten.</a:t>
            </a:r>
            <a:endParaRPr b="0" lang="nl-NL" sz="2000" spc="-1" strike="noStrike">
              <a:latin typeface="Arial"/>
            </a:endParaRPr>
          </a:p>
        </p:txBody>
      </p:sp>
      <p:sp>
        <p:nvSpPr>
          <p:cNvPr id="297"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7145C154-7DD6-43B5-B343-74151AD96F2C}"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298"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4FD42067-4AD2-470C-BEB0-C9CFF0C97277}"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299"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PlaceHolder 1"/>
          <p:cNvSpPr>
            <a:spLocks noGrp="1"/>
          </p:cNvSpPr>
          <p:nvPr>
            <p:ph type="sldImg"/>
          </p:nvPr>
        </p:nvSpPr>
        <p:spPr>
          <a:xfrm>
            <a:off x="422280" y="1243080"/>
            <a:ext cx="5955840" cy="3350880"/>
          </a:xfrm>
          <a:prstGeom prst="rect">
            <a:avLst/>
          </a:prstGeom>
        </p:spPr>
      </p:sp>
      <p:sp>
        <p:nvSpPr>
          <p:cNvPr id="301" name="PlaceHolder 2"/>
          <p:cNvSpPr>
            <a:spLocks noGrp="1"/>
          </p:cNvSpPr>
          <p:nvPr>
            <p:ph type="body"/>
          </p:nvPr>
        </p:nvSpPr>
        <p:spPr>
          <a:xfrm>
            <a:off x="680400" y="4785480"/>
            <a:ext cx="5440320" cy="3911040"/>
          </a:xfrm>
          <a:prstGeom prst="rect">
            <a:avLst/>
          </a:prstGeom>
        </p:spPr>
        <p:txBody>
          <a:bodyPr lIns="0" rIns="0" tIns="0" bIns="0">
            <a:noAutofit/>
          </a:bodyPr>
          <a:p>
            <a:endParaRPr b="0" lang="nl-NL" sz="2000" spc="-1" strike="noStrike">
              <a:latin typeface="Arial"/>
            </a:endParaRPr>
          </a:p>
        </p:txBody>
      </p:sp>
      <p:sp>
        <p:nvSpPr>
          <p:cNvPr id="302"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C9055870-FC4C-4A35-B680-5D3221756E1D}"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303"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9C63E676-6117-4AE1-A550-D754AFC7A8AD}"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304"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sldImg"/>
          </p:nvPr>
        </p:nvSpPr>
        <p:spPr>
          <a:xfrm>
            <a:off x="422280" y="450720"/>
            <a:ext cx="5955840" cy="3350880"/>
          </a:xfrm>
          <a:prstGeom prst="rect">
            <a:avLst/>
          </a:prstGeom>
        </p:spPr>
      </p:sp>
      <p:sp>
        <p:nvSpPr>
          <p:cNvPr id="306" name="PlaceHolder 2"/>
          <p:cNvSpPr>
            <a:spLocks noGrp="1"/>
          </p:cNvSpPr>
          <p:nvPr>
            <p:ph type="body"/>
          </p:nvPr>
        </p:nvSpPr>
        <p:spPr>
          <a:xfrm>
            <a:off x="515880" y="4021560"/>
            <a:ext cx="5933520" cy="5746680"/>
          </a:xfrm>
          <a:prstGeom prst="rect">
            <a:avLst/>
          </a:prstGeom>
        </p:spPr>
        <p:txBody>
          <a:bodyPr lIns="0" rIns="0" tIns="0" bIns="0">
            <a:noAutofit/>
          </a:bodyPr>
          <a:p>
            <a:pPr marL="198360" indent="-194040">
              <a:lnSpc>
                <a:spcPct val="100000"/>
              </a:lnSpc>
              <a:tabLst>
                <a:tab algn="l" pos="0"/>
              </a:tabLst>
            </a:pPr>
            <a:r>
              <a:rPr b="0" lang="nl-NL" sz="1800" spc="-1" strike="noStrike">
                <a:latin typeface="Arial"/>
              </a:rPr>
              <a:t>Agressie bouwt zich op in 4 fasen die je als scheidsrechter kan herkennen en daarop kan reageren:</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A </a:t>
            </a:r>
            <a:r>
              <a:rPr b="0" lang="nl-NL" sz="1800" spc="-1" strike="noStrike">
                <a:latin typeface="Arial"/>
              </a:rPr>
              <a:t>begint dus vaak na kwartier 2e helft</a:t>
            </a:r>
            <a:endParaRPr b="0" lang="nl-NL" sz="1800" spc="-1" strike="noStrike">
              <a:latin typeface="Arial"/>
            </a:endParaRPr>
          </a:p>
          <a:p>
            <a:pPr marL="198360" indent="-194040">
              <a:lnSpc>
                <a:spcPct val="100000"/>
              </a:lnSpc>
              <a:tabLst>
                <a:tab algn="l" pos="0"/>
              </a:tabLst>
            </a:pPr>
            <a:r>
              <a:rPr b="0" lang="nl-NL" sz="1800" spc="-1" strike="noStrike">
                <a:latin typeface="Arial"/>
              </a:rPr>
              <a:t>Reageer normaal rustig, toon begrip, stel een vraag: “wat zou jij ervan vinden als een speler dat bij jou zou doen …” “Of stel dat je naast de bal ook zijn enkel zou meepakken, wat dan…?”</a:t>
            </a:r>
            <a:endParaRPr b="0" lang="nl-NL" sz="1800" spc="-1" strike="noStrike">
              <a:latin typeface="Arial"/>
            </a:endParaRPr>
          </a:p>
          <a:p>
            <a:pPr marL="198360" indent="-194040">
              <a:lnSpc>
                <a:spcPct val="100000"/>
              </a:lnSpc>
              <a:tabLst>
                <a:tab algn="l" pos="0"/>
              </a:tabLst>
            </a:pPr>
            <a:r>
              <a:rPr b="0" lang="nl-NL" sz="1800" spc="-1" strike="noStrike">
                <a:latin typeface="Arial"/>
              </a:rPr>
              <a:t>“</a:t>
            </a:r>
            <a:r>
              <a:rPr b="0" lang="nl-NL" sz="1800" spc="-1" strike="noStrike">
                <a:latin typeface="Arial"/>
              </a:rPr>
              <a:t>He mopperkont, laat je voeten spreken man, je bent de beste voetballer van het veld.”</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B </a:t>
            </a:r>
            <a:r>
              <a:rPr b="0" lang="nl-NL" sz="1800" spc="-1" strike="noStrike">
                <a:latin typeface="Arial"/>
              </a:rPr>
              <a:t>Aanhoudend gemopper en persoonlijker naar scheidsrechter / beslissingen</a:t>
            </a:r>
            <a:endParaRPr b="0" lang="nl-NL" sz="1800" spc="-1" strike="noStrike">
              <a:latin typeface="Arial"/>
            </a:endParaRPr>
          </a:p>
          <a:p>
            <a:pPr marL="198360" indent="-194040">
              <a:lnSpc>
                <a:spcPct val="100000"/>
              </a:lnSpc>
              <a:tabLst>
                <a:tab algn="l" pos="0"/>
              </a:tabLst>
            </a:pPr>
            <a:r>
              <a:rPr b="0" lang="nl-NL" sz="1800" spc="-1" strike="noStrike">
                <a:latin typeface="Arial"/>
              </a:rPr>
              <a:t>KNVB richtlijnen voor seizoen 2023/2024 is eerder straffen met vermanen en zelfs waarschuwen (gele kaart). Bij straf hoor geen humor meer. </a:t>
            </a:r>
            <a:endParaRPr b="0" lang="nl-NL" sz="1800" spc="-1" strike="noStrike">
              <a:latin typeface="Arial"/>
            </a:endParaRPr>
          </a:p>
          <a:p>
            <a:pPr marL="198360" indent="-194040">
              <a:lnSpc>
                <a:spcPct val="100000"/>
              </a:lnSpc>
              <a:tabLst>
                <a:tab algn="l" pos="0"/>
              </a:tabLst>
            </a:pPr>
            <a:r>
              <a:rPr b="0" lang="nl-NL" sz="1800" spc="-1" strike="noStrike">
                <a:latin typeface="Arial"/>
              </a:rPr>
              <a:t>Mogelijk om nu ook de aanvoerder aan te spreken en hem te verzoeken het gedrag van zijn spelers in te tomen. Daarmee is het gehele team vermaand en niet alleen een individu.</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C </a:t>
            </a:r>
            <a:r>
              <a:rPr b="0" lang="nl-NL" sz="1800" spc="-1" strike="noStrike">
                <a:latin typeface="Arial"/>
              </a:rPr>
              <a:t>Het bekritiseren van beslissingen houdt aan en wordt vervelend en intimiderend/beledigend. Afhankelijk van wat eraan voorafging is het nu tijd voor een waarschuwing (gele kaart) en bij beledigen geldt veldverwijdering (rode kaart). Uitleg aan aanvoerder richting hele team dat grens is gepasseerd. En dat na waarschuwing of veldverwijdering voor de overige spelers de teller </a:t>
            </a:r>
            <a:r>
              <a:rPr b="0" lang="nl-NL" sz="1800" spc="-1" strike="noStrike" u="sng">
                <a:uFillTx/>
                <a:latin typeface="Arial"/>
              </a:rPr>
              <a:t>niet</a:t>
            </a:r>
            <a:r>
              <a:rPr b="0" lang="nl-NL" sz="1800" spc="-1" strike="noStrike">
                <a:latin typeface="Arial"/>
              </a:rPr>
              <a:t> weer op ‘0’ staat, maar bij een volgende keer de speler daarmee ook weer een gele kaart of rode kaart riskeert</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0" lang="nl-NL" sz="1800" spc="-1" strike="noStrike">
                <a:latin typeface="Arial"/>
              </a:rPr>
              <a:t>Bij een pittige overtreding die geel waard is, ook snel de kaart trekken om daarmee duidelijkheid te verschaffen en de angel eruit te halen.</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D </a:t>
            </a:r>
            <a:r>
              <a:rPr b="0" lang="nl-NL" sz="1800" spc="-1" strike="noStrike">
                <a:latin typeface="Arial"/>
              </a:rPr>
              <a:t>Als een speler fysiek wordt (richting medespeler, tegenstander, toeschouwer, (ass.) SR), zorg dan eerst voor eigen veiligheid, blijf rustig, blijf staan en geef met je armen aan afstand te willen houden. Bekijk goed wat er gebeurt (wie gebruikt fysiek geweld os (ass) SR) dan geldt maar 1 straf: veldverwijdering (rode kaart).  Neem de tijd om rust terug te laten keren en bespreek rustig situatie met beide aanvoerders/coaches. Geef hen desnoods gelegenheid het team tot kalmte te manen.</a:t>
            </a:r>
            <a:endParaRPr b="0" lang="nl-NL" sz="1800" spc="-1" strike="noStrike">
              <a:latin typeface="Arial"/>
            </a:endParaRPr>
          </a:p>
          <a:p>
            <a:pPr marL="198360" indent="-194040">
              <a:lnSpc>
                <a:spcPct val="100000"/>
              </a:lnSpc>
              <a:tabLst>
                <a:tab algn="l" pos="0"/>
              </a:tabLst>
            </a:pPr>
            <a:r>
              <a:rPr b="0" lang="nl-NL" sz="1800" spc="-1" strike="noStrike">
                <a:latin typeface="Arial"/>
              </a:rPr>
              <a:t>Bij een opstootje tussen 2 spelers, krijgen beide spelers gele kaart. Beiden gewaarschuwd. Als derden zich erbij betrekken, krijgen die ook gele kaart.</a:t>
            </a:r>
            <a:endParaRPr b="0" lang="nl-NL" sz="1800" spc="-1" strike="noStrike">
              <a:latin typeface="Arial"/>
            </a:endParaRPr>
          </a:p>
        </p:txBody>
      </p:sp>
      <p:sp>
        <p:nvSpPr>
          <p:cNvPr id="307"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6734725B-5F12-4DAF-AF13-E57A48C48938}"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308"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719EF876-320B-411B-B73B-865FB8F3BD9C}"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309"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sldImg"/>
          </p:nvPr>
        </p:nvSpPr>
        <p:spPr>
          <a:xfrm>
            <a:off x="422280" y="450720"/>
            <a:ext cx="5955840" cy="3350880"/>
          </a:xfrm>
          <a:prstGeom prst="rect">
            <a:avLst/>
          </a:prstGeom>
        </p:spPr>
      </p:sp>
      <p:sp>
        <p:nvSpPr>
          <p:cNvPr id="311" name="PlaceHolder 2"/>
          <p:cNvSpPr>
            <a:spLocks noGrp="1"/>
          </p:cNvSpPr>
          <p:nvPr>
            <p:ph type="body"/>
          </p:nvPr>
        </p:nvSpPr>
        <p:spPr>
          <a:xfrm>
            <a:off x="515880" y="4021560"/>
            <a:ext cx="5933520" cy="5746680"/>
          </a:xfrm>
          <a:prstGeom prst="rect">
            <a:avLst/>
          </a:prstGeom>
        </p:spPr>
        <p:txBody>
          <a:bodyPr lIns="0" rIns="0" tIns="0" bIns="0">
            <a:noAutofit/>
          </a:bodyPr>
          <a:p>
            <a:pPr marL="198360" indent="-194040">
              <a:lnSpc>
                <a:spcPct val="100000"/>
              </a:lnSpc>
              <a:tabLst>
                <a:tab algn="l" pos="0"/>
              </a:tabLst>
            </a:pPr>
            <a:r>
              <a:rPr b="0" lang="nl-NL" sz="1800" spc="-1" strike="noStrike">
                <a:latin typeface="Arial"/>
              </a:rPr>
              <a:t>Agressie bouwt zich op in 4 fasen die je als scheidsrechter kan herkennen en daarop kan reageren:</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A </a:t>
            </a:r>
            <a:r>
              <a:rPr b="0" lang="nl-NL" sz="1800" spc="-1" strike="noStrike">
                <a:latin typeface="Arial"/>
              </a:rPr>
              <a:t>begint dus vaak na kwartier 2e helft</a:t>
            </a:r>
            <a:endParaRPr b="0" lang="nl-NL" sz="1800" spc="-1" strike="noStrike">
              <a:latin typeface="Arial"/>
            </a:endParaRPr>
          </a:p>
          <a:p>
            <a:pPr marL="198360" indent="-194040">
              <a:lnSpc>
                <a:spcPct val="100000"/>
              </a:lnSpc>
              <a:tabLst>
                <a:tab algn="l" pos="0"/>
              </a:tabLst>
            </a:pPr>
            <a:r>
              <a:rPr b="0" lang="nl-NL" sz="1800" spc="-1" strike="noStrike">
                <a:latin typeface="Arial"/>
              </a:rPr>
              <a:t>Reageer normaal rustig, toon begrip, stel een vraag: “wat zou jij ervan vinden als een speler dat bij jou zou doen …” “Of stel dat je naast de bal ook zijn enkel zou meepakken, wat dan…?”</a:t>
            </a:r>
            <a:endParaRPr b="0" lang="nl-NL" sz="1800" spc="-1" strike="noStrike">
              <a:latin typeface="Arial"/>
            </a:endParaRPr>
          </a:p>
          <a:p>
            <a:pPr marL="198360" indent="-194040">
              <a:lnSpc>
                <a:spcPct val="100000"/>
              </a:lnSpc>
              <a:tabLst>
                <a:tab algn="l" pos="0"/>
              </a:tabLst>
            </a:pPr>
            <a:r>
              <a:rPr b="0" lang="nl-NL" sz="1800" spc="-1" strike="noStrike">
                <a:latin typeface="Arial"/>
              </a:rPr>
              <a:t>“</a:t>
            </a:r>
            <a:r>
              <a:rPr b="0" lang="nl-NL" sz="1800" spc="-1" strike="noStrike">
                <a:latin typeface="Arial"/>
              </a:rPr>
              <a:t>He mopperkont, laat je voeten spreken man, je bent de beste voetballer van het veld.”</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B </a:t>
            </a:r>
            <a:r>
              <a:rPr b="0" lang="nl-NL" sz="1800" spc="-1" strike="noStrike">
                <a:latin typeface="Arial"/>
              </a:rPr>
              <a:t>Aanhoudend gemopper en persoonlijker naar scheidsrechter / beslissingen</a:t>
            </a:r>
            <a:endParaRPr b="0" lang="nl-NL" sz="1800" spc="-1" strike="noStrike">
              <a:latin typeface="Arial"/>
            </a:endParaRPr>
          </a:p>
          <a:p>
            <a:pPr marL="198360" indent="-194040">
              <a:lnSpc>
                <a:spcPct val="100000"/>
              </a:lnSpc>
              <a:tabLst>
                <a:tab algn="l" pos="0"/>
              </a:tabLst>
            </a:pPr>
            <a:r>
              <a:rPr b="0" lang="nl-NL" sz="1800" spc="-1" strike="noStrike">
                <a:latin typeface="Arial"/>
              </a:rPr>
              <a:t>KNVB richtlijnen voor seizoen 2023/2024 is eerder straffen met vermanen en zelfs waarschuwen (gele kaart). Bij straf hoor geen humor meer. </a:t>
            </a:r>
            <a:endParaRPr b="0" lang="nl-NL" sz="1800" spc="-1" strike="noStrike">
              <a:latin typeface="Arial"/>
            </a:endParaRPr>
          </a:p>
          <a:p>
            <a:pPr marL="198360" indent="-194040">
              <a:lnSpc>
                <a:spcPct val="100000"/>
              </a:lnSpc>
              <a:tabLst>
                <a:tab algn="l" pos="0"/>
              </a:tabLst>
            </a:pPr>
            <a:r>
              <a:rPr b="0" lang="nl-NL" sz="1800" spc="-1" strike="noStrike">
                <a:latin typeface="Arial"/>
              </a:rPr>
              <a:t>Mogelijk om nu ook de aanvoerder aan te spreken en hem te verzoeken het gedrag van zijn spelers in te tomen. Daarmee is het gehele team vermaand en niet alleen een individu.</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C </a:t>
            </a:r>
            <a:r>
              <a:rPr b="0" lang="nl-NL" sz="1800" spc="-1" strike="noStrike">
                <a:latin typeface="Arial"/>
              </a:rPr>
              <a:t>Het bekritiseren van beslissingen houdt aan en wordt vervelend en intimiderend/beledigend. Afhankelijk van wat eraan voorafging is het nu tijd voor een waarschuwing (gele kaart) en bij beledigen geldt veldverwijdering (rode kaart). Uitleg aan aanvoerder richting hele team dat grens is gepasseerd. En dat na waarschuwing of veldverwijdering voor de overige spelers de teller </a:t>
            </a:r>
            <a:r>
              <a:rPr b="0" lang="nl-NL" sz="1800" spc="-1" strike="noStrike" u="sng">
                <a:uFillTx/>
                <a:latin typeface="Arial"/>
              </a:rPr>
              <a:t>niet</a:t>
            </a:r>
            <a:r>
              <a:rPr b="0" lang="nl-NL" sz="1800" spc="-1" strike="noStrike">
                <a:latin typeface="Arial"/>
              </a:rPr>
              <a:t> weer op ‘0’ staat, maar bij een volgende keer de speler daarmee ook weer een gele kaart of rode kaart riskeert</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0" lang="nl-NL" sz="1800" spc="-1" strike="noStrike">
                <a:latin typeface="Arial"/>
              </a:rPr>
              <a:t>Bij een pittige overtreding die geel waard is, ook snel de kaart trekken om daarmee duidelijkheid te verschaffen en de angel eruit te halen.</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D </a:t>
            </a:r>
            <a:r>
              <a:rPr b="0" lang="nl-NL" sz="1800" spc="-1" strike="noStrike">
                <a:latin typeface="Arial"/>
              </a:rPr>
              <a:t>Als een speler fysiek wordt (richting medespeler, tegenstander, toeschouwer, (ass.) SR), zorg dan eerst voor eigen veiligheid, blijf rustig, blijf staan en geef met je armen aan afstand te willen houden. Bekijk goed wat er gebeurt (wie gebruikt fysiek geweld os (ass) SR) dan geldt maar 1 straf: veldverwijdering (rode kaart).  Neem de tijd om rust terug te laten keren en bespreek rustig situatie met beide aanvoerders/coaches. Geef hen desnoods gelegenheid het team tot kalmte te manen.</a:t>
            </a:r>
            <a:endParaRPr b="0" lang="nl-NL" sz="1800" spc="-1" strike="noStrike">
              <a:latin typeface="Arial"/>
            </a:endParaRPr>
          </a:p>
          <a:p>
            <a:pPr marL="198360" indent="-194040">
              <a:lnSpc>
                <a:spcPct val="100000"/>
              </a:lnSpc>
              <a:tabLst>
                <a:tab algn="l" pos="0"/>
              </a:tabLst>
            </a:pPr>
            <a:r>
              <a:rPr b="0" lang="nl-NL" sz="1800" spc="-1" strike="noStrike">
                <a:latin typeface="Arial"/>
              </a:rPr>
              <a:t>Bij een opstootje tussen 2 spelers, krijgen beide spelers gele kaart. Beiden gewaarschuwd. Als derden zich erbij betrekken, krijgen die ook gele kaart.</a:t>
            </a:r>
            <a:endParaRPr b="0" lang="nl-NL" sz="1800" spc="-1" strike="noStrike">
              <a:latin typeface="Arial"/>
            </a:endParaRPr>
          </a:p>
        </p:txBody>
      </p:sp>
      <p:sp>
        <p:nvSpPr>
          <p:cNvPr id="312"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2740E9ED-ABF6-4140-B37C-FB530D5FFE2D}"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313"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0CBD749B-58FC-4F63-95DE-525DF7E217E7}"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314"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sldImg"/>
          </p:nvPr>
        </p:nvSpPr>
        <p:spPr>
          <a:xfrm>
            <a:off x="422280" y="450720"/>
            <a:ext cx="5955840" cy="3350880"/>
          </a:xfrm>
          <a:prstGeom prst="rect">
            <a:avLst/>
          </a:prstGeom>
        </p:spPr>
      </p:sp>
      <p:sp>
        <p:nvSpPr>
          <p:cNvPr id="316" name="PlaceHolder 2"/>
          <p:cNvSpPr>
            <a:spLocks noGrp="1"/>
          </p:cNvSpPr>
          <p:nvPr>
            <p:ph type="body"/>
          </p:nvPr>
        </p:nvSpPr>
        <p:spPr>
          <a:xfrm>
            <a:off x="515880" y="4021560"/>
            <a:ext cx="5933520" cy="5746680"/>
          </a:xfrm>
          <a:prstGeom prst="rect">
            <a:avLst/>
          </a:prstGeom>
        </p:spPr>
        <p:txBody>
          <a:bodyPr lIns="0" rIns="0" tIns="0" bIns="0">
            <a:noAutofit/>
          </a:bodyPr>
          <a:p>
            <a:pPr marL="198360" indent="-194040">
              <a:lnSpc>
                <a:spcPct val="100000"/>
              </a:lnSpc>
              <a:tabLst>
                <a:tab algn="l" pos="0"/>
              </a:tabLst>
            </a:pPr>
            <a:r>
              <a:rPr b="0" lang="nl-NL" sz="1800" spc="-1" strike="noStrike">
                <a:latin typeface="Arial"/>
              </a:rPr>
              <a:t>Agressie bouwt zich op in 4 fasen die je als scheidsrechter kan herkennen en daarop kan reageren:</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A </a:t>
            </a:r>
            <a:r>
              <a:rPr b="0" lang="nl-NL" sz="1800" spc="-1" strike="noStrike">
                <a:latin typeface="Arial"/>
              </a:rPr>
              <a:t>begint dus vaak na kwartier 2e helft</a:t>
            </a:r>
            <a:endParaRPr b="0" lang="nl-NL" sz="1800" spc="-1" strike="noStrike">
              <a:latin typeface="Arial"/>
            </a:endParaRPr>
          </a:p>
          <a:p>
            <a:pPr marL="198360" indent="-194040">
              <a:lnSpc>
                <a:spcPct val="100000"/>
              </a:lnSpc>
              <a:tabLst>
                <a:tab algn="l" pos="0"/>
              </a:tabLst>
            </a:pPr>
            <a:r>
              <a:rPr b="0" lang="nl-NL" sz="1800" spc="-1" strike="noStrike">
                <a:latin typeface="Arial"/>
              </a:rPr>
              <a:t>Reageer normaal rustig, toon begrip, stel een vraag: “wat zou jij ervan vinden als een speler dat bij jou zou doen …” “Of stel dat je naast de bal ook zijn enkel zou meepakken, wat dan…?”</a:t>
            </a:r>
            <a:endParaRPr b="0" lang="nl-NL" sz="1800" spc="-1" strike="noStrike">
              <a:latin typeface="Arial"/>
            </a:endParaRPr>
          </a:p>
          <a:p>
            <a:pPr marL="198360" indent="-194040">
              <a:lnSpc>
                <a:spcPct val="100000"/>
              </a:lnSpc>
              <a:tabLst>
                <a:tab algn="l" pos="0"/>
              </a:tabLst>
            </a:pPr>
            <a:r>
              <a:rPr b="0" lang="nl-NL" sz="1800" spc="-1" strike="noStrike">
                <a:latin typeface="Arial"/>
              </a:rPr>
              <a:t>“</a:t>
            </a:r>
            <a:r>
              <a:rPr b="0" lang="nl-NL" sz="1800" spc="-1" strike="noStrike">
                <a:latin typeface="Arial"/>
              </a:rPr>
              <a:t>He mopperkont, laat je voeten spreken man, je bent de beste voetballer van het veld.”</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B </a:t>
            </a:r>
            <a:r>
              <a:rPr b="0" lang="nl-NL" sz="1800" spc="-1" strike="noStrike">
                <a:latin typeface="Arial"/>
              </a:rPr>
              <a:t>Aanhoudend gemopper en persoonlijker naar scheidsrechter / beslissingen</a:t>
            </a:r>
            <a:endParaRPr b="0" lang="nl-NL" sz="1800" spc="-1" strike="noStrike">
              <a:latin typeface="Arial"/>
            </a:endParaRPr>
          </a:p>
          <a:p>
            <a:pPr marL="198360" indent="-194040">
              <a:lnSpc>
                <a:spcPct val="100000"/>
              </a:lnSpc>
              <a:tabLst>
                <a:tab algn="l" pos="0"/>
              </a:tabLst>
            </a:pPr>
            <a:r>
              <a:rPr b="0" lang="nl-NL" sz="1800" spc="-1" strike="noStrike">
                <a:latin typeface="Arial"/>
              </a:rPr>
              <a:t>KNVB richtlijnen voor seizoen 2023/2024 is eerder straffen met vermanen en zelfs waarschuwen (gele kaart). Bij straf hoor geen humor meer. </a:t>
            </a:r>
            <a:endParaRPr b="0" lang="nl-NL" sz="1800" spc="-1" strike="noStrike">
              <a:latin typeface="Arial"/>
            </a:endParaRPr>
          </a:p>
          <a:p>
            <a:pPr marL="198360" indent="-194040">
              <a:lnSpc>
                <a:spcPct val="100000"/>
              </a:lnSpc>
              <a:tabLst>
                <a:tab algn="l" pos="0"/>
              </a:tabLst>
            </a:pPr>
            <a:r>
              <a:rPr b="0" lang="nl-NL" sz="1800" spc="-1" strike="noStrike">
                <a:latin typeface="Arial"/>
              </a:rPr>
              <a:t>Mogelijk om nu ook de aanvoerder aan te spreken en hem te verzoeken het gedrag van zijn spelers in te tomen. Daarmee is het gehele team vermaand en niet alleen een individu.</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C </a:t>
            </a:r>
            <a:r>
              <a:rPr b="0" lang="nl-NL" sz="1800" spc="-1" strike="noStrike">
                <a:latin typeface="Arial"/>
              </a:rPr>
              <a:t>Het bekritiseren van beslissingen houdt aan en wordt vervelend en intimiderend/beledigend. Afhankelijk van wat eraan voorafging is het nu tijd voor een waarschuwing (gele kaart) en bij beledigen geldt veldverwijdering (rode kaart). Uitleg aan aanvoerder richting hele team dat grens is gepasseerd. En dat na waarschuwing of veldverwijdering voor de overige spelers de teller </a:t>
            </a:r>
            <a:r>
              <a:rPr b="0" lang="nl-NL" sz="1800" spc="-1" strike="noStrike" u="sng">
                <a:uFillTx/>
                <a:latin typeface="Arial"/>
              </a:rPr>
              <a:t>niet</a:t>
            </a:r>
            <a:r>
              <a:rPr b="0" lang="nl-NL" sz="1800" spc="-1" strike="noStrike">
                <a:latin typeface="Arial"/>
              </a:rPr>
              <a:t> weer op ‘0’ staat, maar bij een volgende keer de speler daarmee ook weer een gele kaart of rode kaart riskeert</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0" lang="nl-NL" sz="1800" spc="-1" strike="noStrike">
                <a:latin typeface="Arial"/>
              </a:rPr>
              <a:t>Bij een pittige overtreding die geel waard is, ook snel de kaart trekken om daarmee duidelijkheid te verschaffen en de angel eruit te halen.</a:t>
            </a:r>
            <a:endParaRPr b="0" lang="nl-NL" sz="1800" spc="-1" strike="noStrike">
              <a:latin typeface="Arial"/>
            </a:endParaRPr>
          </a:p>
          <a:p>
            <a:pPr marL="198360" indent="-194040">
              <a:lnSpc>
                <a:spcPct val="100000"/>
              </a:lnSpc>
              <a:tabLst>
                <a:tab algn="l" pos="0"/>
              </a:tabLst>
            </a:pPr>
            <a:endParaRPr b="0" lang="nl-NL" sz="1800" spc="-1" strike="noStrike">
              <a:latin typeface="Arial"/>
            </a:endParaRPr>
          </a:p>
          <a:p>
            <a:pPr marL="198360" indent="-194040">
              <a:lnSpc>
                <a:spcPct val="100000"/>
              </a:lnSpc>
              <a:tabLst>
                <a:tab algn="l" pos="0"/>
              </a:tabLst>
            </a:pPr>
            <a:r>
              <a:rPr b="1" lang="nl-NL" sz="1800" spc="-1" strike="noStrike">
                <a:latin typeface="Arial"/>
              </a:rPr>
              <a:t>Fase D </a:t>
            </a:r>
            <a:r>
              <a:rPr b="0" lang="nl-NL" sz="1800" spc="-1" strike="noStrike">
                <a:latin typeface="Arial"/>
              </a:rPr>
              <a:t>Als een speler fysiek wordt (richting medespeler, tegenstander, toeschouwer, (ass.) SR), zorg dan eerst voor eigen veiligheid, blijf rustig, blijf staan en geef met je armen aan afstand te willen houden. Bekijk goed wat er gebeurt (wie gebruikt fysiek geweld os (ass) SR) dan geldt maar 1 straf: veldverwijdering (rode kaart).  Neem de tijd om rust terug te laten keren en bespreek rustig situatie met beide aanvoerders/coaches. Geef hen desnoods gelegenheid het team tot kalmte te manen.</a:t>
            </a:r>
            <a:endParaRPr b="0" lang="nl-NL" sz="1800" spc="-1" strike="noStrike">
              <a:latin typeface="Arial"/>
            </a:endParaRPr>
          </a:p>
          <a:p>
            <a:pPr marL="198360" indent="-194040">
              <a:lnSpc>
                <a:spcPct val="100000"/>
              </a:lnSpc>
              <a:tabLst>
                <a:tab algn="l" pos="0"/>
              </a:tabLst>
            </a:pPr>
            <a:r>
              <a:rPr b="0" lang="nl-NL" sz="1800" spc="-1" strike="noStrike">
                <a:latin typeface="Arial"/>
              </a:rPr>
              <a:t>Bij een opstootje tussen 2 spelers, krijgen beide spelers gele kaart. Beiden gewaarschuwd. Als derden zich erbij betrekken, krijgen die ook gele kaart.</a:t>
            </a:r>
            <a:endParaRPr b="0" lang="nl-NL" sz="1800" spc="-1" strike="noStrike">
              <a:latin typeface="Arial"/>
            </a:endParaRPr>
          </a:p>
        </p:txBody>
      </p:sp>
      <p:sp>
        <p:nvSpPr>
          <p:cNvPr id="317"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8EC2F1C2-E4E7-4D25-B61B-19D179B815C5}"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318"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C5333D75-57FC-4FAA-9734-976488654213}"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319"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sldImg"/>
          </p:nvPr>
        </p:nvSpPr>
        <p:spPr>
          <a:xfrm>
            <a:off x="420840" y="1243080"/>
            <a:ext cx="5960880" cy="3352320"/>
          </a:xfrm>
          <a:prstGeom prst="rect">
            <a:avLst/>
          </a:prstGeom>
        </p:spPr>
      </p:sp>
      <p:sp>
        <p:nvSpPr>
          <p:cNvPr id="321" name="PlaceHolder 2"/>
          <p:cNvSpPr>
            <a:spLocks noGrp="1"/>
          </p:cNvSpPr>
          <p:nvPr>
            <p:ph type="body"/>
          </p:nvPr>
        </p:nvSpPr>
        <p:spPr>
          <a:xfrm>
            <a:off x="680400" y="4785480"/>
            <a:ext cx="5440320" cy="3911040"/>
          </a:xfrm>
          <a:prstGeom prst="rect">
            <a:avLst/>
          </a:prstGeom>
        </p:spPr>
        <p:txBody>
          <a:bodyPr lIns="0" rIns="0" tIns="0" bIns="0">
            <a:noAutofit/>
          </a:bodyPr>
          <a:p>
            <a:endParaRPr b="0" lang="nl-NL" sz="2000" spc="-1" strike="noStrike">
              <a:latin typeface="Arial"/>
            </a:endParaRPr>
          </a:p>
        </p:txBody>
      </p:sp>
      <p:sp>
        <p:nvSpPr>
          <p:cNvPr id="322" name="Tijdelijke aanduiding voor dianummer 3"/>
          <p:cNvSpPr/>
          <p:nvPr/>
        </p:nvSpPr>
        <p:spPr>
          <a:xfrm>
            <a:off x="3854520" y="9444960"/>
            <a:ext cx="2945160" cy="49428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F78A4510-544F-453D-ACEA-BD9B4A1BEC78}"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323" name="Tijdelijke aanduiding voor datum 1"/>
          <p:cNvSpPr/>
          <p:nvPr/>
        </p:nvSpPr>
        <p:spPr>
          <a:xfrm>
            <a:off x="4278960" y="0"/>
            <a:ext cx="3277800" cy="531360"/>
          </a:xfrm>
          <a:prstGeom prst="rect">
            <a:avLst/>
          </a:prstGeom>
          <a:noFill/>
          <a:ln w="0">
            <a:noFill/>
          </a:ln>
        </p:spPr>
        <p:style>
          <a:lnRef idx="0"/>
          <a:fillRef idx="0"/>
          <a:effectRef idx="0"/>
          <a:fontRef idx="minor"/>
        </p:style>
        <p:txBody>
          <a:bodyPr lIns="0" rIns="0" tIns="0" bIns="0">
            <a:noAutofit/>
          </a:bodyPr>
          <a:p>
            <a:pPr algn="r">
              <a:lnSpc>
                <a:spcPct val="100000"/>
              </a:lnSpc>
            </a:pPr>
            <a:fld id="{ADD25A14-0A14-4880-B09C-E04D4FF3EB29}" type="datetime1">
              <a:rPr b="0" lang="nl-NL" sz="1400" spc="-1" strike="noStrike">
                <a:solidFill>
                  <a:srgbClr val="000000"/>
                </a:solidFill>
                <a:latin typeface="Times New Roman"/>
                <a:ea typeface="+mn-ea"/>
              </a:rPr>
              <a:t>31-08-2025</a:t>
            </a:fld>
            <a:endParaRPr b="0" lang="nl-NL" sz="1400" spc="-1" strike="noStrike">
              <a:latin typeface="Arial"/>
            </a:endParaRPr>
          </a:p>
        </p:txBody>
      </p:sp>
      <p:sp>
        <p:nvSpPr>
          <p:cNvPr id="324" name="Tijdelijke aanduiding voor voettekst 2"/>
          <p:cNvSpPr/>
          <p:nvPr/>
        </p:nvSpPr>
        <p:spPr>
          <a:xfrm>
            <a:off x="0" y="10157400"/>
            <a:ext cx="3277800" cy="53136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5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59"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61"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62"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66"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67"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68"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70"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71"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72"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74"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75"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76"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78"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79"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81"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82"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83"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84"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86"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87"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88"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89"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90"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91"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9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97"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99"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200"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204"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05"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206"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208"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209"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10"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212"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13"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14"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216"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17"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219"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20"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21"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22"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224"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25"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26"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27"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28"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29"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2800" spc="-1" strike="noStrike">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nl-NL" sz="1800" spc="-1" strike="noStrike">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2800" spc="-1" strike="noStrike">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r>
              <a:rPr b="0" lang="nl-NL" sz="1800" spc="-1" strike="noStrike">
                <a:solidFill>
                  <a:srgbClr val="000000"/>
                </a:solidFill>
                <a:latin typeface="Arial"/>
              </a:rPr>
              <a:t>Klik om de opmaak van de titeltekst te bewerken</a:t>
            </a:r>
            <a:endParaRPr b="0" lang="nl-NL" sz="1800" spc="-1" strike="noStrike">
              <a:solidFill>
                <a:srgbClr val="000000"/>
              </a:solidFill>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nl-NL" sz="2800" spc="-1" strike="noStrike">
                <a:solidFill>
                  <a:srgbClr val="000000"/>
                </a:solidFill>
                <a:latin typeface="Arial"/>
              </a:rPr>
              <a:t>Klik om de opmaak van de overzichtstekst te bewerken</a:t>
            </a:r>
            <a:endParaRPr b="0" lang="nl-NL" sz="2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nl-NL" sz="2000" spc="-1" strike="noStrike">
                <a:solidFill>
                  <a:srgbClr val="000000"/>
                </a:solidFill>
                <a:latin typeface="Arial"/>
              </a:rPr>
              <a:t>Tweede overzichtsniveau</a:t>
            </a:r>
            <a:endParaRPr b="0" lang="nl-NL" sz="20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nl-NL" sz="1800" spc="-1" strike="noStrike">
                <a:solidFill>
                  <a:srgbClr val="000000"/>
                </a:solidFill>
                <a:latin typeface="Arial"/>
              </a:rPr>
              <a:t>Derde overzichtsniveau</a:t>
            </a:r>
            <a:endParaRPr b="0" lang="nl-NL"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nl-NL" sz="1800" spc="-1" strike="noStrike">
                <a:solidFill>
                  <a:srgbClr val="000000"/>
                </a:solidFill>
                <a:latin typeface="Arial"/>
              </a:rPr>
              <a:t>Vierde overzichtsniveau</a:t>
            </a:r>
            <a:endParaRPr b="0" lang="nl-NL"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nl-NL" sz="2000" spc="-1" strike="noStrike">
                <a:solidFill>
                  <a:srgbClr val="000000"/>
                </a:solidFill>
                <a:latin typeface="Arial"/>
              </a:rPr>
              <a:t>Vijfde overzichtsniveau</a:t>
            </a:r>
            <a:endParaRPr b="0" lang="nl-NL"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nl-NL" sz="2000" spc="-1" strike="noStrike">
                <a:solidFill>
                  <a:srgbClr val="000000"/>
                </a:solidFill>
                <a:latin typeface="Arial"/>
              </a:rPr>
              <a:t>Zesde overzichtsniveau</a:t>
            </a:r>
            <a:endParaRPr b="0" lang="nl-NL"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nl-NL" sz="2000" spc="-1" strike="noStrike">
                <a:solidFill>
                  <a:srgbClr val="000000"/>
                </a:solidFill>
                <a:latin typeface="Arial"/>
              </a:rPr>
              <a:t>Zevende overzichtsniveau</a:t>
            </a:r>
            <a:endParaRPr b="0" lang="nl-N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r>
              <a:rPr b="0" lang="nl-NL" sz="1800" spc="-1" strike="noStrike">
                <a:solidFill>
                  <a:srgbClr val="000000"/>
                </a:solidFill>
                <a:latin typeface="Arial"/>
              </a:rPr>
              <a:t>Klik om de opmaak van de titeltekst te bewerken</a:t>
            </a:r>
            <a:endParaRPr b="0" lang="nl-NL" sz="1800" spc="-1" strike="noStrike">
              <a:solidFill>
                <a:srgbClr val="000000"/>
              </a:solidFill>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nl-NL" sz="2800" spc="-1" strike="noStrike">
                <a:solidFill>
                  <a:srgbClr val="000000"/>
                </a:solidFill>
                <a:latin typeface="Arial"/>
              </a:rPr>
              <a:t>Klik om de opmaak van de overzichtstekst te bewerken</a:t>
            </a:r>
            <a:endParaRPr b="0" lang="nl-NL" sz="2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nl-NL" sz="2000" spc="-1" strike="noStrike">
                <a:solidFill>
                  <a:srgbClr val="000000"/>
                </a:solidFill>
                <a:latin typeface="Arial"/>
              </a:rPr>
              <a:t>Tweede overzichtsniveau</a:t>
            </a:r>
            <a:endParaRPr b="0" lang="nl-NL" sz="20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nl-NL" sz="1800" spc="-1" strike="noStrike">
                <a:solidFill>
                  <a:srgbClr val="000000"/>
                </a:solidFill>
                <a:latin typeface="Arial"/>
              </a:rPr>
              <a:t>Derde overzichtsniveau</a:t>
            </a:r>
            <a:endParaRPr b="0" lang="nl-NL"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nl-NL" sz="1800" spc="-1" strike="noStrike">
                <a:solidFill>
                  <a:srgbClr val="000000"/>
                </a:solidFill>
                <a:latin typeface="Arial"/>
              </a:rPr>
              <a:t>Vierde overzichtsniveau</a:t>
            </a:r>
            <a:endParaRPr b="0" lang="nl-NL"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nl-NL" sz="2000" spc="-1" strike="noStrike">
                <a:solidFill>
                  <a:srgbClr val="000000"/>
                </a:solidFill>
                <a:latin typeface="Arial"/>
              </a:rPr>
              <a:t>Vijfde overzichtsniveau</a:t>
            </a:r>
            <a:endParaRPr b="0" lang="nl-NL"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nl-NL" sz="2000" spc="-1" strike="noStrike">
                <a:solidFill>
                  <a:srgbClr val="000000"/>
                </a:solidFill>
                <a:latin typeface="Arial"/>
              </a:rPr>
              <a:t>Zesde overzichtsniveau</a:t>
            </a:r>
            <a:endParaRPr b="0" lang="nl-NL"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nl-NL" sz="2000" spc="-1" strike="noStrike">
                <a:solidFill>
                  <a:srgbClr val="000000"/>
                </a:solidFill>
                <a:latin typeface="Arial"/>
              </a:rPr>
              <a:t>Zevende overzichtsniveau</a:t>
            </a:r>
            <a:endParaRPr b="0" lang="nl-N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noAutofit/>
          </a:bodyPr>
          <a:p>
            <a:r>
              <a:rPr b="0" lang="nl-NL" sz="1800" spc="-1" strike="noStrike">
                <a:solidFill>
                  <a:srgbClr val="000000"/>
                </a:solidFill>
                <a:latin typeface="Arial"/>
              </a:rPr>
              <a:t>Klik om de opmaak van de titeltekst te bewerken</a:t>
            </a:r>
            <a:endParaRPr b="0" lang="nl-NL" sz="1800" spc="-1" strike="noStrike">
              <a:solidFill>
                <a:srgbClr val="000000"/>
              </a:solidFill>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nl-NL" sz="2800" spc="-1" strike="noStrike">
                <a:solidFill>
                  <a:srgbClr val="000000"/>
                </a:solidFill>
                <a:latin typeface="Arial"/>
              </a:rPr>
              <a:t>Klik om de opmaak van de overzichtstekst te bewerken</a:t>
            </a:r>
            <a:endParaRPr b="0" lang="nl-NL" sz="2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nl-NL" sz="2000" spc="-1" strike="noStrike">
                <a:solidFill>
                  <a:srgbClr val="000000"/>
                </a:solidFill>
                <a:latin typeface="Arial"/>
              </a:rPr>
              <a:t>Tweede overzichtsniveau</a:t>
            </a:r>
            <a:endParaRPr b="0" lang="nl-NL" sz="20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nl-NL" sz="1800" spc="-1" strike="noStrike">
                <a:solidFill>
                  <a:srgbClr val="000000"/>
                </a:solidFill>
                <a:latin typeface="Arial"/>
              </a:rPr>
              <a:t>Derde overzichtsniveau</a:t>
            </a:r>
            <a:endParaRPr b="0" lang="nl-NL"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nl-NL" sz="1800" spc="-1" strike="noStrike">
                <a:solidFill>
                  <a:srgbClr val="000000"/>
                </a:solidFill>
                <a:latin typeface="Arial"/>
              </a:rPr>
              <a:t>Vierde overzichtsniveau</a:t>
            </a:r>
            <a:endParaRPr b="0" lang="nl-NL"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nl-NL" sz="2000" spc="-1" strike="noStrike">
                <a:solidFill>
                  <a:srgbClr val="000000"/>
                </a:solidFill>
                <a:latin typeface="Arial"/>
              </a:rPr>
              <a:t>Vijfde overzichtsniveau</a:t>
            </a:r>
            <a:endParaRPr b="0" lang="nl-NL"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nl-NL" sz="2000" spc="-1" strike="noStrike">
                <a:solidFill>
                  <a:srgbClr val="000000"/>
                </a:solidFill>
                <a:latin typeface="Arial"/>
              </a:rPr>
              <a:t>Zesde overzichtsniveau</a:t>
            </a:r>
            <a:endParaRPr b="0" lang="nl-NL"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nl-NL" sz="2000" spc="-1" strike="noStrike">
                <a:solidFill>
                  <a:srgbClr val="000000"/>
                </a:solidFill>
                <a:latin typeface="Arial"/>
              </a:rPr>
              <a:t>Zevende overzichtsniveau</a:t>
            </a:r>
            <a:endParaRPr b="0" lang="nl-N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080" cy="1144440"/>
          </a:xfrm>
          <a:prstGeom prst="rect">
            <a:avLst/>
          </a:prstGeom>
        </p:spPr>
        <p:txBody>
          <a:bodyPr lIns="0" rIns="0" tIns="0" bIns="0" anchor="ctr">
            <a:noAutofit/>
          </a:bodyPr>
          <a:p>
            <a:r>
              <a:rPr b="0" lang="nl-NL" sz="1800" spc="-1" strike="noStrike">
                <a:solidFill>
                  <a:srgbClr val="000000"/>
                </a:solidFill>
                <a:latin typeface="Arial"/>
              </a:rPr>
              <a:t>Klik om de opmaak van de titeltekst te bewerken</a:t>
            </a:r>
            <a:endParaRPr b="0" lang="nl-NL" sz="1800" spc="-1" strike="noStrike">
              <a:solidFill>
                <a:srgbClr val="000000"/>
              </a:solidFill>
              <a:latin typeface="Arial"/>
            </a:endParaRPr>
          </a:p>
        </p:txBody>
      </p:sp>
      <p:sp>
        <p:nvSpPr>
          <p:cNvPr id="11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nl-NL" sz="2800" spc="-1" strike="noStrike">
                <a:solidFill>
                  <a:srgbClr val="000000"/>
                </a:solidFill>
                <a:latin typeface="Arial"/>
              </a:rPr>
              <a:t>Klik om de opmaak van de overzichtstekst te bewerken</a:t>
            </a:r>
            <a:endParaRPr b="0" lang="nl-NL" sz="2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nl-NL" sz="2000" spc="-1" strike="noStrike">
                <a:solidFill>
                  <a:srgbClr val="000000"/>
                </a:solidFill>
                <a:latin typeface="Arial"/>
              </a:rPr>
              <a:t>Tweede overzichtsniveau</a:t>
            </a:r>
            <a:endParaRPr b="0" lang="nl-NL" sz="20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nl-NL" sz="1800" spc="-1" strike="noStrike">
                <a:solidFill>
                  <a:srgbClr val="000000"/>
                </a:solidFill>
                <a:latin typeface="Arial"/>
              </a:rPr>
              <a:t>Derde overzichtsniveau</a:t>
            </a:r>
            <a:endParaRPr b="0" lang="nl-NL"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nl-NL" sz="1800" spc="-1" strike="noStrike">
                <a:solidFill>
                  <a:srgbClr val="000000"/>
                </a:solidFill>
                <a:latin typeface="Arial"/>
              </a:rPr>
              <a:t>Vierde overzichtsniveau</a:t>
            </a:r>
            <a:endParaRPr b="0" lang="nl-NL"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nl-NL" sz="2000" spc="-1" strike="noStrike">
                <a:solidFill>
                  <a:srgbClr val="000000"/>
                </a:solidFill>
                <a:latin typeface="Arial"/>
              </a:rPr>
              <a:t>Vijfde overzichtsniveau</a:t>
            </a:r>
            <a:endParaRPr b="0" lang="nl-NL"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nl-NL" sz="2000" spc="-1" strike="noStrike">
                <a:solidFill>
                  <a:srgbClr val="000000"/>
                </a:solidFill>
                <a:latin typeface="Arial"/>
              </a:rPr>
              <a:t>Zesde overzichtsniveau</a:t>
            </a:r>
            <a:endParaRPr b="0" lang="nl-NL"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nl-NL" sz="2000" spc="-1" strike="noStrike">
                <a:solidFill>
                  <a:srgbClr val="000000"/>
                </a:solidFill>
                <a:latin typeface="Arial"/>
              </a:rPr>
              <a:t>Zevende overzichtsniveau</a:t>
            </a:r>
            <a:endParaRPr b="0" lang="nl-N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52" name="Rechthoek 6"/>
          <p:cNvSpPr/>
          <p:nvPr/>
        </p:nvSpPr>
        <p:spPr>
          <a:xfrm>
            <a:off x="10810800" y="144000"/>
            <a:ext cx="1229400" cy="649440"/>
          </a:xfrm>
          <a:prstGeom prst="rect">
            <a:avLst/>
          </a:prstGeom>
          <a:blipFill rotWithShape="0">
            <a:blip r:embed="rId2"/>
            <a:stretch/>
          </a:blipFill>
          <a:ln w="25560">
            <a:noFill/>
          </a:ln>
        </p:spPr>
        <p:style>
          <a:lnRef idx="0"/>
          <a:fillRef idx="0"/>
          <a:effectRef idx="0"/>
          <a:fontRef idx="minor"/>
        </p:style>
      </p:sp>
      <p:sp>
        <p:nvSpPr>
          <p:cNvPr id="153" name="Tekstvak 7"/>
          <p:cNvSpPr/>
          <p:nvPr/>
        </p:nvSpPr>
        <p:spPr>
          <a:xfrm>
            <a:off x="11042280" y="6356520"/>
            <a:ext cx="1143000" cy="363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nl-NL" sz="1800" spc="-1" strike="noStrike">
                <a:solidFill>
                  <a:srgbClr val="ffffff"/>
                </a:solidFill>
                <a:latin typeface="Arial Black"/>
                <a:ea typeface="DejaVu Sans"/>
              </a:rPr>
              <a:t>covs.nl</a:t>
            </a:r>
            <a:endParaRPr b="0" lang="nl-NL" sz="1800" spc="-1" strike="noStrike">
              <a:latin typeface="Arial"/>
            </a:endParaRPr>
          </a:p>
        </p:txBody>
      </p:sp>
      <p:sp>
        <p:nvSpPr>
          <p:cNvPr id="154" name="PlaceHolder 1"/>
          <p:cNvSpPr>
            <a:spLocks noGrp="1"/>
          </p:cNvSpPr>
          <p:nvPr>
            <p:ph type="title"/>
          </p:nvPr>
        </p:nvSpPr>
        <p:spPr>
          <a:xfrm>
            <a:off x="609480" y="273600"/>
            <a:ext cx="10972440" cy="1144800"/>
          </a:xfrm>
          <a:prstGeom prst="rect">
            <a:avLst/>
          </a:prstGeom>
        </p:spPr>
        <p:txBody>
          <a:bodyPr lIns="0" rIns="0" tIns="0" bIns="0" anchor="ctr">
            <a:noAutofit/>
          </a:bodyPr>
          <a:p>
            <a:r>
              <a:rPr b="0" lang="nl-NL" sz="1800" spc="-1" strike="noStrike">
                <a:solidFill>
                  <a:srgbClr val="000000"/>
                </a:solidFill>
                <a:latin typeface="Arial"/>
              </a:rPr>
              <a:t>Klik om de opmaak van de titeltekst te bewerken</a:t>
            </a:r>
            <a:endParaRPr b="0" lang="nl-NL" sz="1800" spc="-1" strike="noStrike">
              <a:solidFill>
                <a:srgbClr val="000000"/>
              </a:solidFill>
              <a:latin typeface="Arial"/>
            </a:endParaRPr>
          </a:p>
        </p:txBody>
      </p:sp>
      <p:sp>
        <p:nvSpPr>
          <p:cNvPr id="15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nl-NL" sz="2800" spc="-1" strike="noStrike">
                <a:solidFill>
                  <a:srgbClr val="000000"/>
                </a:solidFill>
                <a:latin typeface="Arial"/>
              </a:rPr>
              <a:t>Klik om de opmaak van de overzichtstekst te bewerken</a:t>
            </a:r>
            <a:endParaRPr b="0" lang="nl-NL" sz="2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nl-NL" sz="2000" spc="-1" strike="noStrike">
                <a:solidFill>
                  <a:srgbClr val="000000"/>
                </a:solidFill>
                <a:latin typeface="Arial"/>
              </a:rPr>
              <a:t>Tweede overzichtsniveau</a:t>
            </a:r>
            <a:endParaRPr b="0" lang="nl-NL" sz="20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nl-NL" sz="1800" spc="-1" strike="noStrike">
                <a:solidFill>
                  <a:srgbClr val="000000"/>
                </a:solidFill>
                <a:latin typeface="Arial"/>
              </a:rPr>
              <a:t>Derde overzichtsniveau</a:t>
            </a:r>
            <a:endParaRPr b="0" lang="nl-NL"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nl-NL" sz="1800" spc="-1" strike="noStrike">
                <a:solidFill>
                  <a:srgbClr val="000000"/>
                </a:solidFill>
                <a:latin typeface="Arial"/>
              </a:rPr>
              <a:t>Vierde overzichtsniveau</a:t>
            </a:r>
            <a:endParaRPr b="0" lang="nl-NL"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nl-NL" sz="2000" spc="-1" strike="noStrike">
                <a:solidFill>
                  <a:srgbClr val="000000"/>
                </a:solidFill>
                <a:latin typeface="Arial"/>
              </a:rPr>
              <a:t>Vijfde overzichtsniveau</a:t>
            </a:r>
            <a:endParaRPr b="0" lang="nl-NL"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nl-NL" sz="2000" spc="-1" strike="noStrike">
                <a:solidFill>
                  <a:srgbClr val="000000"/>
                </a:solidFill>
                <a:latin typeface="Arial"/>
              </a:rPr>
              <a:t>Zesde overzichtsniveau</a:t>
            </a:r>
            <a:endParaRPr b="0" lang="nl-NL"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nl-NL" sz="2000" spc="-1" strike="noStrike">
                <a:solidFill>
                  <a:srgbClr val="000000"/>
                </a:solidFill>
                <a:latin typeface="Arial"/>
              </a:rPr>
              <a:t>Zevende overzichtsniveau</a:t>
            </a:r>
            <a:endParaRPr b="0" lang="nl-N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080" cy="1144440"/>
          </a:xfrm>
          <a:prstGeom prst="rect">
            <a:avLst/>
          </a:prstGeom>
        </p:spPr>
        <p:txBody>
          <a:bodyPr lIns="0" rIns="0" tIns="0" bIns="0" anchor="ctr">
            <a:noAutofit/>
          </a:bodyPr>
          <a:p>
            <a:r>
              <a:rPr b="0" lang="nl-NL" sz="1800" spc="-1" strike="noStrike">
                <a:solidFill>
                  <a:srgbClr val="000000"/>
                </a:solidFill>
                <a:latin typeface="Arial"/>
              </a:rPr>
              <a:t>Klik om de opmaak van de titeltekst te bewerken</a:t>
            </a:r>
            <a:endParaRPr b="0" lang="nl-NL" sz="1800" spc="-1" strike="noStrike">
              <a:solidFill>
                <a:srgbClr val="000000"/>
              </a:solidFill>
              <a:latin typeface="Arial"/>
            </a:endParaRPr>
          </a:p>
        </p:txBody>
      </p:sp>
      <p:sp>
        <p:nvSpPr>
          <p:cNvPr id="193"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nl-NL" sz="2800" spc="-1" strike="noStrike">
                <a:solidFill>
                  <a:srgbClr val="000000"/>
                </a:solidFill>
                <a:latin typeface="Arial"/>
              </a:rPr>
              <a:t>Klik om de opmaak van de overzichtstekst te bewerken</a:t>
            </a:r>
            <a:endParaRPr b="0" lang="nl-NL" sz="2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nl-NL" sz="2000" spc="-1" strike="noStrike">
                <a:solidFill>
                  <a:srgbClr val="000000"/>
                </a:solidFill>
                <a:latin typeface="Arial"/>
              </a:rPr>
              <a:t>Tweede overzichtsniveau</a:t>
            </a:r>
            <a:endParaRPr b="0" lang="nl-NL" sz="20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nl-NL" sz="1800" spc="-1" strike="noStrike">
                <a:solidFill>
                  <a:srgbClr val="000000"/>
                </a:solidFill>
                <a:latin typeface="Arial"/>
              </a:rPr>
              <a:t>Derde overzichtsniveau</a:t>
            </a:r>
            <a:endParaRPr b="0" lang="nl-NL"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nl-NL" sz="1800" spc="-1" strike="noStrike">
                <a:solidFill>
                  <a:srgbClr val="000000"/>
                </a:solidFill>
                <a:latin typeface="Arial"/>
              </a:rPr>
              <a:t>Vierde overzichtsniveau</a:t>
            </a:r>
            <a:endParaRPr b="0" lang="nl-NL"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nl-NL" sz="2000" spc="-1" strike="noStrike">
                <a:solidFill>
                  <a:srgbClr val="000000"/>
                </a:solidFill>
                <a:latin typeface="Arial"/>
              </a:rPr>
              <a:t>Vijfde overzichtsniveau</a:t>
            </a:r>
            <a:endParaRPr b="0" lang="nl-NL"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nl-NL" sz="2000" spc="-1" strike="noStrike">
                <a:solidFill>
                  <a:srgbClr val="000000"/>
                </a:solidFill>
                <a:latin typeface="Arial"/>
              </a:rPr>
              <a:t>Zesde overzichtsniveau</a:t>
            </a:r>
            <a:endParaRPr b="0" lang="nl-NL"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nl-NL" sz="2000" spc="-1" strike="noStrike">
                <a:solidFill>
                  <a:srgbClr val="000000"/>
                </a:solidFill>
                <a:latin typeface="Arial"/>
              </a:rPr>
              <a:t>Zevende overzichtsniveau</a:t>
            </a:r>
            <a:endParaRPr b="0" lang="nl-N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65.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4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4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4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_1"/>
          <p:cNvSpPr/>
          <p:nvPr/>
        </p:nvSpPr>
        <p:spPr>
          <a:xfrm>
            <a:off x="609480" y="4385160"/>
            <a:ext cx="10913400" cy="1307520"/>
          </a:xfrm>
          <a:prstGeom prst="rect">
            <a:avLst/>
          </a:prstGeom>
          <a:noFill/>
          <a:ln w="0">
            <a:noFill/>
          </a:ln>
        </p:spPr>
        <p:style>
          <a:lnRef idx="0"/>
          <a:fillRef idx="0"/>
          <a:effectRef idx="0"/>
          <a:fontRef idx="minor"/>
        </p:style>
        <p:txBody>
          <a:bodyPr lIns="90000" rIns="90000" tIns="45000" bIns="45000" anchor="b">
            <a:normAutofit/>
          </a:bodyPr>
          <a:p>
            <a:pPr>
              <a:lnSpc>
                <a:spcPct val="90000"/>
              </a:lnSpc>
              <a:spcAft>
                <a:spcPts val="601"/>
              </a:spcAft>
              <a:tabLst>
                <a:tab algn="l" pos="408240"/>
              </a:tabLst>
            </a:pPr>
            <a:r>
              <a:rPr b="1" lang="en-US" sz="4800" spc="-1" strike="noStrike">
                <a:solidFill>
                  <a:srgbClr val="ffc000"/>
                </a:solidFill>
                <a:latin typeface="Arial"/>
                <a:ea typeface="DejaVu Sans"/>
              </a:rPr>
              <a:t>Seizoensopening 2025-26</a:t>
            </a:r>
            <a:r>
              <a:rPr b="1" lang="en-US" sz="4800" spc="-1" strike="noStrike">
                <a:solidFill>
                  <a:srgbClr val="ffffff"/>
                </a:solidFill>
                <a:latin typeface="Arial"/>
                <a:ea typeface="DejaVu Sans"/>
              </a:rPr>
              <a:t> </a:t>
            </a:r>
            <a:endParaRPr b="0" lang="nl-NL" sz="4800" spc="-1" strike="noStrike">
              <a:latin typeface="Arial"/>
            </a:endParaRPr>
          </a:p>
          <a:p>
            <a:pPr>
              <a:lnSpc>
                <a:spcPct val="90000"/>
              </a:lnSpc>
              <a:spcAft>
                <a:spcPts val="601"/>
              </a:spcAft>
              <a:tabLst>
                <a:tab algn="l" pos="408240"/>
              </a:tabLst>
            </a:pPr>
            <a:endParaRPr b="0" lang="nl-NL" sz="4800" spc="-1" strike="noStrike">
              <a:latin typeface="Arial"/>
            </a:endParaRPr>
          </a:p>
        </p:txBody>
      </p:sp>
      <p:sp>
        <p:nvSpPr>
          <p:cNvPr id="237" name="TextShape 2_2"/>
          <p:cNvSpPr/>
          <p:nvPr/>
        </p:nvSpPr>
        <p:spPr>
          <a:xfrm>
            <a:off x="609480" y="5702760"/>
            <a:ext cx="10913400" cy="511200"/>
          </a:xfrm>
          <a:prstGeom prst="rect">
            <a:avLst/>
          </a:prstGeom>
          <a:noFill/>
          <a:ln w="0">
            <a:noFill/>
          </a:ln>
        </p:spPr>
        <p:style>
          <a:lnRef idx="0"/>
          <a:fillRef idx="0"/>
          <a:effectRef idx="0"/>
          <a:fontRef idx="minor"/>
        </p:style>
        <p:txBody>
          <a:bodyPr lIns="90000" rIns="90000" tIns="45000" bIns="45000">
            <a:normAutofit/>
          </a:bodyPr>
          <a:p>
            <a:pPr>
              <a:lnSpc>
                <a:spcPct val="90000"/>
              </a:lnSpc>
              <a:spcBef>
                <a:spcPts val="1001"/>
              </a:spcBef>
              <a:tabLst>
                <a:tab algn="l" pos="408240"/>
              </a:tabLst>
            </a:pPr>
            <a:r>
              <a:rPr b="0" lang="en-US" sz="2400" spc="-1" strike="noStrike">
                <a:solidFill>
                  <a:srgbClr val="ffc000"/>
                </a:solidFill>
                <a:latin typeface="Arial"/>
                <a:ea typeface="DejaVu Sans"/>
              </a:rPr>
              <a:t>FC Oegstgeest</a:t>
            </a:r>
            <a:r>
              <a:rPr b="0" lang="en-US" sz="2400" spc="-1" strike="noStrike">
                <a:solidFill>
                  <a:srgbClr val="ffffff"/>
                </a:solidFill>
                <a:latin typeface="Arial"/>
                <a:ea typeface="DejaVu Sans"/>
              </a:rPr>
              <a:t> </a:t>
            </a:r>
            <a:endParaRPr b="0" lang="nl-NL" sz="2400" spc="-1" strike="noStrike">
              <a:latin typeface="Arial"/>
            </a:endParaRPr>
          </a:p>
        </p:txBody>
      </p:sp>
      <p:pic>
        <p:nvPicPr>
          <p:cNvPr id="238" name="Picture 6_2" descr=""/>
          <p:cNvPicPr/>
          <p:nvPr/>
        </p:nvPicPr>
        <p:blipFill>
          <a:blip r:embed="rId1"/>
          <a:srcRect l="0" t="13067" r="0" b="28092"/>
          <a:stretch/>
        </p:blipFill>
        <p:spPr>
          <a:xfrm>
            <a:off x="6095880" y="-720"/>
            <a:ext cx="6085800" cy="4242960"/>
          </a:xfrm>
          <a:prstGeom prst="rect">
            <a:avLst/>
          </a:prstGeom>
          <a:ln w="0">
            <a:noFill/>
          </a:ln>
        </p:spPr>
      </p:pic>
      <p:sp>
        <p:nvSpPr>
          <p:cNvPr id="239" name="Straight Connector 120_2"/>
          <p:cNvSpPr/>
          <p:nvPr/>
        </p:nvSpPr>
        <p:spPr>
          <a:xfrm>
            <a:off x="6095880" y="-360"/>
            <a:ext cx="0" cy="4242240"/>
          </a:xfrm>
          <a:prstGeom prst="line">
            <a:avLst/>
          </a:prstGeom>
          <a:ln w="101520">
            <a:solidFill>
              <a:srgbClr val="ffffff"/>
            </a:solidFill>
            <a:miter/>
          </a:ln>
        </p:spPr>
        <p:style>
          <a:lnRef idx="0"/>
          <a:fillRef idx="0"/>
          <a:effectRef idx="0"/>
          <a:fontRef idx="minor"/>
        </p:style>
      </p:sp>
      <p:sp>
        <p:nvSpPr>
          <p:cNvPr id="240" name="Straight Connector 122_2"/>
          <p:cNvSpPr/>
          <p:nvPr/>
        </p:nvSpPr>
        <p:spPr>
          <a:xfrm>
            <a:off x="0" y="4241880"/>
            <a:ext cx="12191760" cy="0"/>
          </a:xfrm>
          <a:prstGeom prst="line">
            <a:avLst/>
          </a:prstGeom>
          <a:ln w="101520">
            <a:solidFill>
              <a:srgbClr val="ffffff"/>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_3"/>
          <p:cNvSpPr/>
          <p:nvPr/>
        </p:nvSpPr>
        <p:spPr>
          <a:xfrm>
            <a:off x="846000" y="147600"/>
            <a:ext cx="10502280" cy="131220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Plannen 2025-26</a:t>
            </a:r>
            <a:endParaRPr b="0" lang="nl-NL" sz="4800" spc="-1" strike="noStrike">
              <a:latin typeface="Arial"/>
            </a:endParaRPr>
          </a:p>
        </p:txBody>
      </p:sp>
      <p:sp>
        <p:nvSpPr>
          <p:cNvPr id="266" name="TextShape 2_4"/>
          <p:cNvSpPr/>
          <p:nvPr/>
        </p:nvSpPr>
        <p:spPr>
          <a:xfrm>
            <a:off x="838080" y="1537560"/>
            <a:ext cx="10502280" cy="5114160"/>
          </a:xfrm>
          <a:prstGeom prst="rect">
            <a:avLst/>
          </a:prstGeom>
          <a:noFill/>
          <a:ln w="0">
            <a:noFill/>
          </a:ln>
        </p:spPr>
        <p:style>
          <a:lnRef idx="0"/>
          <a:fillRef idx="0"/>
          <a:effectRef idx="0"/>
          <a:fontRef idx="minor"/>
        </p:style>
        <p:txBody>
          <a:bodyPr lIns="90000" rIns="90000" tIns="45000" bIns="45000">
            <a:noAutofit/>
          </a:bodyPr>
          <a:p>
            <a:pPr>
              <a:lnSpc>
                <a:spcPct val="70000"/>
              </a:lnSpc>
              <a:spcBef>
                <a:spcPts val="850"/>
              </a:spcBef>
              <a:spcAft>
                <a:spcPts val="850"/>
              </a:spcAft>
              <a:tabLst>
                <a:tab algn="l" pos="408240"/>
              </a:tabLst>
            </a:pPr>
            <a:r>
              <a:rPr b="0" lang="nl-NL" sz="3200" spc="-1" strike="noStrike">
                <a:solidFill>
                  <a:srgbClr val="ffff00"/>
                </a:solidFill>
                <a:latin typeface="Calibri"/>
                <a:ea typeface="DejaVu Sans"/>
              </a:rPr>
              <a:t>- doorstart inzet leden x19/20 teams op jeugdwedstrijden</a:t>
            </a:r>
            <a:endParaRPr b="0" lang="nl-NL" sz="3200" spc="-1" strike="noStrike">
              <a:latin typeface="Arial"/>
            </a:endParaRPr>
          </a:p>
          <a:p>
            <a:pPr>
              <a:lnSpc>
                <a:spcPct val="70000"/>
              </a:lnSpc>
              <a:spcBef>
                <a:spcPts val="850"/>
              </a:spcBef>
              <a:spcAft>
                <a:spcPts val="850"/>
              </a:spcAft>
              <a:tabLst>
                <a:tab algn="l" pos="408240"/>
              </a:tabLst>
            </a:pPr>
            <a:endParaRPr b="0" lang="nl-NL" sz="3200" spc="-1" strike="noStrike">
              <a:latin typeface="Arial"/>
            </a:endParaRPr>
          </a:p>
          <a:p>
            <a:pPr>
              <a:lnSpc>
                <a:spcPct val="70000"/>
              </a:lnSpc>
              <a:spcBef>
                <a:spcPts val="850"/>
              </a:spcBef>
              <a:spcAft>
                <a:spcPts val="850"/>
              </a:spcAft>
              <a:tabLst>
                <a:tab algn="l" pos="408240"/>
              </a:tabLst>
            </a:pPr>
            <a:r>
              <a:rPr b="0" lang="nl-NL" sz="3200" spc="-1" strike="noStrike">
                <a:solidFill>
                  <a:srgbClr val="ffff00"/>
                </a:solidFill>
                <a:latin typeface="Calibri"/>
                <a:ea typeface="DejaVu Sans"/>
              </a:rPr>
              <a:t>- heel veel begeleiden &amp; periodiek intern</a:t>
            </a:r>
            <a:endParaRPr b="0" lang="nl-NL" sz="3200" spc="-1" strike="noStrike">
              <a:latin typeface="Arial"/>
            </a:endParaRPr>
          </a:p>
          <a:p>
            <a:pPr>
              <a:lnSpc>
                <a:spcPct val="70000"/>
              </a:lnSpc>
              <a:spcBef>
                <a:spcPts val="850"/>
              </a:spcBef>
              <a:spcAft>
                <a:spcPts val="850"/>
              </a:spcAft>
              <a:tabLst>
                <a:tab algn="l" pos="408240"/>
              </a:tabLst>
            </a:pPr>
            <a:endParaRPr b="0" lang="nl-NL" sz="3200" spc="-1" strike="noStrike">
              <a:latin typeface="Arial"/>
            </a:endParaRPr>
          </a:p>
          <a:p>
            <a:pPr>
              <a:lnSpc>
                <a:spcPct val="70000"/>
              </a:lnSpc>
              <a:spcBef>
                <a:spcPts val="850"/>
              </a:spcBef>
              <a:spcAft>
                <a:spcPts val="850"/>
              </a:spcAft>
              <a:tabLst>
                <a:tab algn="l" pos="408240"/>
              </a:tabLst>
            </a:pPr>
            <a:r>
              <a:rPr b="0" lang="nl-NL" sz="3200" spc="-1" strike="noStrike">
                <a:solidFill>
                  <a:srgbClr val="ffff00"/>
                </a:solidFill>
                <a:latin typeface="Calibri"/>
                <a:ea typeface="DejaVu Sans"/>
              </a:rPr>
              <a:t>- intern opleiden teams/-leden op verzoek (ASR en ClubSR)</a:t>
            </a:r>
            <a:endParaRPr b="0" lang="nl-NL" sz="3200" spc="-1" strike="noStrike">
              <a:latin typeface="Arial"/>
            </a:endParaRPr>
          </a:p>
          <a:p>
            <a:pPr>
              <a:lnSpc>
                <a:spcPct val="70000"/>
              </a:lnSpc>
              <a:spcBef>
                <a:spcPts val="850"/>
              </a:spcBef>
              <a:spcAft>
                <a:spcPts val="850"/>
              </a:spcAft>
              <a:tabLst>
                <a:tab algn="l" pos="408240"/>
              </a:tabLst>
            </a:pPr>
            <a:endParaRPr b="0" lang="nl-NL" sz="3200" spc="-1" strike="noStrike">
              <a:latin typeface="Arial"/>
            </a:endParaRPr>
          </a:p>
          <a:p>
            <a:pPr>
              <a:lnSpc>
                <a:spcPct val="70000"/>
              </a:lnSpc>
              <a:spcBef>
                <a:spcPts val="850"/>
              </a:spcBef>
              <a:spcAft>
                <a:spcPts val="850"/>
              </a:spcAft>
              <a:tabLst>
                <a:tab algn="l" pos="408240"/>
              </a:tabLst>
            </a:pPr>
            <a:r>
              <a:rPr b="0" lang="nl-NL" sz="3200" spc="-1" strike="noStrike">
                <a:solidFill>
                  <a:srgbClr val="ffff00"/>
                </a:solidFill>
                <a:latin typeface="Calibri"/>
                <a:ea typeface="DejaVu Sans"/>
              </a:rPr>
              <a:t>- opleiden van VSR’s bij KNVB-cursus bij TerLeede</a:t>
            </a:r>
            <a:endParaRPr b="0" lang="nl-NL" sz="3200" spc="-1" strike="noStrike">
              <a:latin typeface="Arial"/>
            </a:endParaRPr>
          </a:p>
          <a:p>
            <a:pPr>
              <a:lnSpc>
                <a:spcPct val="70000"/>
              </a:lnSpc>
              <a:spcBef>
                <a:spcPts val="850"/>
              </a:spcBef>
              <a:spcAft>
                <a:spcPts val="850"/>
              </a:spcAft>
              <a:tabLst>
                <a:tab algn="l" pos="408240"/>
              </a:tabLst>
            </a:pPr>
            <a:endParaRPr b="0" lang="nl-NL" sz="3200" spc="-1" strike="noStrike">
              <a:latin typeface="Arial"/>
            </a:endParaRPr>
          </a:p>
          <a:p>
            <a:pPr>
              <a:lnSpc>
                <a:spcPct val="70000"/>
              </a:lnSpc>
              <a:spcBef>
                <a:spcPts val="850"/>
              </a:spcBef>
              <a:spcAft>
                <a:spcPts val="850"/>
              </a:spcAft>
              <a:tabLst>
                <a:tab algn="l" pos="408240"/>
              </a:tabLst>
            </a:pPr>
            <a:r>
              <a:rPr b="0" lang="nl-NL" sz="3200" spc="-1" strike="noStrike">
                <a:solidFill>
                  <a:srgbClr val="ffff00"/>
                </a:solidFill>
                <a:latin typeface="Calibri"/>
                <a:ea typeface="DejaVu Sans"/>
              </a:rPr>
              <a:t>– </a:t>
            </a:r>
            <a:r>
              <a:rPr b="0" lang="nl-NL" sz="3200" spc="-1" strike="noStrike">
                <a:solidFill>
                  <a:srgbClr val="ffff00"/>
                </a:solidFill>
                <a:latin typeface="Calibri"/>
                <a:ea typeface="DejaVu Sans"/>
              </a:rPr>
              <a:t>extra lid SRCommissie,        </a:t>
            </a:r>
            <a:r>
              <a:rPr b="0" lang="nl-NL" sz="2000" spc="-1" strike="noStrike">
                <a:solidFill>
                  <a:srgbClr val="ffff00"/>
                </a:solidFill>
                <a:latin typeface="Calibri"/>
                <a:ea typeface="DejaVu Sans"/>
              </a:rPr>
              <a:t>bijv. secretaris</a:t>
            </a:r>
            <a:endParaRPr b="0" lang="nl-NL" sz="2000" spc="-1" strike="noStrike">
              <a:latin typeface="Arial"/>
            </a:endParaRPr>
          </a:p>
        </p:txBody>
      </p:sp>
      <p:pic>
        <p:nvPicPr>
          <p:cNvPr id="267" name="Picture 6_3" descr=""/>
          <p:cNvPicPr/>
          <p:nvPr/>
        </p:nvPicPr>
        <p:blipFill>
          <a:blip r:embed="rId1"/>
          <a:stretch/>
        </p:blipFill>
        <p:spPr>
          <a:xfrm>
            <a:off x="10598400" y="201600"/>
            <a:ext cx="1081440" cy="12837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_4"/>
          <p:cNvSpPr/>
          <p:nvPr/>
        </p:nvSpPr>
        <p:spPr>
          <a:xfrm>
            <a:off x="846000" y="147600"/>
            <a:ext cx="10502280" cy="131220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Activiteiten 2025-26</a:t>
            </a:r>
            <a:endParaRPr b="0" lang="nl-NL" sz="4800" spc="-1" strike="noStrike">
              <a:latin typeface="Arial"/>
            </a:endParaRPr>
          </a:p>
        </p:txBody>
      </p:sp>
      <p:sp>
        <p:nvSpPr>
          <p:cNvPr id="269" name="TextShape 2_0"/>
          <p:cNvSpPr/>
          <p:nvPr/>
        </p:nvSpPr>
        <p:spPr>
          <a:xfrm>
            <a:off x="838080" y="1285560"/>
            <a:ext cx="10841760" cy="5114160"/>
          </a:xfrm>
          <a:prstGeom prst="rect">
            <a:avLst/>
          </a:prstGeom>
          <a:noFill/>
          <a:ln w="0">
            <a:noFill/>
          </a:ln>
        </p:spPr>
        <p:style>
          <a:lnRef idx="0"/>
          <a:fillRef idx="0"/>
          <a:effectRef idx="0"/>
          <a:fontRef idx="minor"/>
        </p:style>
        <p:txBody>
          <a:bodyPr lIns="90000" rIns="90000" tIns="45000" bIns="45000">
            <a:noAutofit/>
          </a:bodyPr>
          <a:p>
            <a:pPr>
              <a:lnSpc>
                <a:spcPct val="100000"/>
              </a:lnSpc>
              <a:spcBef>
                <a:spcPts val="283"/>
              </a:spcBef>
              <a:spcAft>
                <a:spcPts val="283"/>
              </a:spcAft>
              <a:tabLst>
                <a:tab algn="l" pos="408240"/>
              </a:tabLst>
            </a:pPr>
            <a:endParaRPr b="0" lang="nl-NL" sz="1800" spc="-1" strike="noStrike">
              <a:latin typeface="Arial"/>
            </a:endParaRPr>
          </a:p>
          <a:p>
            <a:pPr>
              <a:lnSpc>
                <a:spcPct val="100000"/>
              </a:lnSpc>
              <a:spcBef>
                <a:spcPts val="283"/>
              </a:spcBef>
              <a:spcAft>
                <a:spcPts val="283"/>
              </a:spcAft>
              <a:tabLst>
                <a:tab algn="l" pos="408240"/>
              </a:tabLst>
            </a:pPr>
            <a:r>
              <a:rPr b="0" lang="nl-NL" sz="3200" spc="-1" strike="noStrike">
                <a:solidFill>
                  <a:srgbClr val="ffff00"/>
                </a:solidFill>
                <a:latin typeface="Calibri"/>
                <a:ea typeface="DejaVu Sans"/>
              </a:rPr>
              <a:t>- ASR instructieavond wo. 10-september &amp; wo. 01-oktober</a:t>
            </a:r>
            <a:endParaRPr b="0" lang="nl-NL" sz="3200" spc="-1" strike="noStrike">
              <a:latin typeface="Arial"/>
            </a:endParaRPr>
          </a:p>
          <a:p>
            <a:pPr>
              <a:lnSpc>
                <a:spcPct val="100000"/>
              </a:lnSpc>
              <a:spcBef>
                <a:spcPts val="283"/>
              </a:spcBef>
              <a:spcAft>
                <a:spcPts val="283"/>
              </a:spcAft>
              <a:tabLst>
                <a:tab algn="l" pos="408240"/>
              </a:tabLst>
            </a:pPr>
            <a:endParaRPr b="0" lang="nl-NL" sz="3200" spc="-1" strike="noStrike">
              <a:latin typeface="Arial"/>
            </a:endParaRPr>
          </a:p>
          <a:p>
            <a:pPr>
              <a:lnSpc>
                <a:spcPct val="100000"/>
              </a:lnSpc>
              <a:spcBef>
                <a:spcPts val="283"/>
              </a:spcBef>
              <a:spcAft>
                <a:spcPts val="283"/>
              </a:spcAft>
              <a:tabLst>
                <a:tab algn="l" pos="408240"/>
              </a:tabLst>
            </a:pPr>
            <a:endParaRPr b="0" lang="nl-NL" sz="3200" spc="-1" strike="noStrike">
              <a:latin typeface="Arial"/>
            </a:endParaRPr>
          </a:p>
          <a:p>
            <a:pPr>
              <a:lnSpc>
                <a:spcPct val="100000"/>
              </a:lnSpc>
              <a:spcBef>
                <a:spcPts val="283"/>
              </a:spcBef>
              <a:spcAft>
                <a:spcPts val="283"/>
              </a:spcAft>
              <a:tabLst>
                <a:tab algn="l" pos="408240"/>
              </a:tabLst>
            </a:pPr>
            <a:r>
              <a:rPr b="0" lang="nl-NL" sz="3200" spc="-1" strike="noStrike">
                <a:solidFill>
                  <a:srgbClr val="ffff00"/>
                </a:solidFill>
                <a:latin typeface="Calibri"/>
                <a:ea typeface="DejaVu Sans"/>
              </a:rPr>
              <a:t>- spelregelroulette feb2026, met VR1+2+3</a:t>
            </a:r>
            <a:endParaRPr b="0" lang="nl-NL" sz="3200" spc="-1" strike="noStrike">
              <a:latin typeface="Arial"/>
            </a:endParaRPr>
          </a:p>
          <a:p>
            <a:pPr>
              <a:lnSpc>
                <a:spcPct val="100000"/>
              </a:lnSpc>
              <a:spcBef>
                <a:spcPts val="283"/>
              </a:spcBef>
              <a:spcAft>
                <a:spcPts val="283"/>
              </a:spcAft>
              <a:tabLst>
                <a:tab algn="l" pos="408240"/>
              </a:tabLst>
            </a:pPr>
            <a:endParaRPr b="0" lang="nl-NL" sz="3200" spc="-1" strike="noStrike">
              <a:latin typeface="Arial"/>
            </a:endParaRPr>
          </a:p>
          <a:p>
            <a:pPr>
              <a:lnSpc>
                <a:spcPct val="100000"/>
              </a:lnSpc>
              <a:spcBef>
                <a:spcPts val="283"/>
              </a:spcBef>
              <a:spcAft>
                <a:spcPts val="283"/>
              </a:spcAft>
              <a:tabLst>
                <a:tab algn="l" pos="408240"/>
              </a:tabLst>
            </a:pPr>
            <a:endParaRPr b="0" lang="nl-NL" sz="3200" spc="-1" strike="noStrike">
              <a:latin typeface="Arial"/>
            </a:endParaRPr>
          </a:p>
          <a:p>
            <a:pPr>
              <a:lnSpc>
                <a:spcPct val="100000"/>
              </a:lnSpc>
              <a:spcBef>
                <a:spcPts val="283"/>
              </a:spcBef>
              <a:spcAft>
                <a:spcPts val="283"/>
              </a:spcAft>
              <a:tabLst>
                <a:tab algn="l" pos="408240"/>
              </a:tabLst>
            </a:pPr>
            <a:r>
              <a:rPr b="0" lang="nl-NL" sz="3200" spc="-1" strike="noStrike">
                <a:solidFill>
                  <a:srgbClr val="ffff00"/>
                </a:solidFill>
                <a:latin typeface="Calibri"/>
                <a:ea typeface="DejaVu Sans"/>
              </a:rPr>
              <a:t>- passencontrole in dWf aangemoedigd (kwaliteitsimpuls)*</a:t>
            </a:r>
            <a:endParaRPr b="0" lang="nl-NL" sz="3200" spc="-1" strike="noStrike">
              <a:latin typeface="Arial"/>
            </a:endParaRPr>
          </a:p>
          <a:p>
            <a:pPr>
              <a:lnSpc>
                <a:spcPct val="100000"/>
              </a:lnSpc>
              <a:spcBef>
                <a:spcPts val="283"/>
              </a:spcBef>
              <a:spcAft>
                <a:spcPts val="283"/>
              </a:spcAft>
              <a:tabLst>
                <a:tab algn="l" pos="408240"/>
              </a:tabLst>
            </a:pPr>
            <a:endParaRPr b="0" lang="nl-NL" sz="3200" spc="-1" strike="noStrike">
              <a:latin typeface="Arial"/>
            </a:endParaRPr>
          </a:p>
          <a:p>
            <a:pPr>
              <a:lnSpc>
                <a:spcPct val="90000"/>
              </a:lnSpc>
              <a:spcBef>
                <a:spcPts val="850"/>
              </a:spcBef>
              <a:spcAft>
                <a:spcPts val="850"/>
              </a:spcAft>
              <a:tabLst>
                <a:tab algn="l" pos="408240"/>
              </a:tabLst>
            </a:pPr>
            <a:r>
              <a:rPr b="0" lang="nl-NL" sz="1500" spc="-1" strike="noStrike">
                <a:solidFill>
                  <a:srgbClr val="ffff00"/>
                </a:solidFill>
                <a:latin typeface="Calibri"/>
                <a:ea typeface="DejaVu Sans"/>
              </a:rPr>
              <a:t>* drie speelweekeinden houden we bij welke teams onjuist of geen spelersopgave heeft 30min voor de wedstrijdstart. Meldt bij SRComm.</a:t>
            </a:r>
            <a:endParaRPr b="0" lang="nl-NL" sz="1500" spc="-1" strike="noStrike">
              <a:latin typeface="Arial"/>
            </a:endParaRPr>
          </a:p>
        </p:txBody>
      </p:sp>
      <p:pic>
        <p:nvPicPr>
          <p:cNvPr id="270" name="Picture 6_0" descr=""/>
          <p:cNvPicPr/>
          <p:nvPr/>
        </p:nvPicPr>
        <p:blipFill>
          <a:blip r:embed="rId1"/>
          <a:stretch/>
        </p:blipFill>
        <p:spPr>
          <a:xfrm>
            <a:off x="10598400" y="201600"/>
            <a:ext cx="1081440" cy="12837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Titel 1"/>
          <p:cNvSpPr/>
          <p:nvPr/>
        </p:nvSpPr>
        <p:spPr>
          <a:xfrm>
            <a:off x="838080" y="401040"/>
            <a:ext cx="10504440" cy="1314360"/>
          </a:xfrm>
          <a:prstGeom prst="rect">
            <a:avLst/>
          </a:prstGeom>
          <a:noFill/>
          <a:ln w="0">
            <a:noFill/>
          </a:ln>
        </p:spPr>
        <p:style>
          <a:lnRef idx="0"/>
          <a:fillRef idx="0"/>
          <a:effectRef idx="0"/>
          <a:fontRef idx="minor"/>
        </p:style>
        <p:txBody>
          <a:bodyPr lIns="0" rIns="0" tIns="0" bIns="0" anchor="ctr">
            <a:noAutofit/>
          </a:bodyPr>
          <a:p>
            <a:pPr>
              <a:lnSpc>
                <a:spcPct val="90000"/>
              </a:lnSpc>
              <a:tabLst>
                <a:tab algn="l" pos="408240"/>
              </a:tabLst>
            </a:pPr>
            <a:r>
              <a:rPr b="0" lang="nl-NL" sz="4400" spc="-1" strike="noStrike">
                <a:solidFill>
                  <a:srgbClr val="ffc000"/>
                </a:solidFill>
                <a:latin typeface="Arial"/>
                <a:ea typeface="DejaVu Sans"/>
              </a:rPr>
              <a:t>Realisatie plannen 2024-25</a:t>
            </a:r>
            <a:endParaRPr b="0" lang="nl-NL" sz="4400" spc="-1" strike="noStrike">
              <a:latin typeface="Arial"/>
            </a:endParaRPr>
          </a:p>
        </p:txBody>
      </p:sp>
      <p:sp>
        <p:nvSpPr>
          <p:cNvPr id="272" name="Ondertitel 2_1"/>
          <p:cNvSpPr/>
          <p:nvPr/>
        </p:nvSpPr>
        <p:spPr>
          <a:xfrm>
            <a:off x="838080" y="1121040"/>
            <a:ext cx="11220120" cy="5388840"/>
          </a:xfrm>
          <a:prstGeom prst="rect">
            <a:avLst/>
          </a:prstGeom>
          <a:noFill/>
          <a:ln w="0">
            <a:noFill/>
          </a:ln>
        </p:spPr>
        <p:style>
          <a:lnRef idx="0"/>
          <a:fillRef idx="0"/>
          <a:effectRef idx="0"/>
          <a:fontRef idx="minor"/>
        </p:style>
        <p:txBody>
          <a:bodyPr lIns="0" rIns="0" tIns="0" bIns="0" anchor="ctr">
            <a:noAutofit/>
          </a:bodyPr>
          <a:p>
            <a:pPr>
              <a:lnSpc>
                <a:spcPct val="90000"/>
              </a:lnSpc>
              <a:spcBef>
                <a:spcPts val="1001"/>
              </a:spcBef>
              <a:tabLst>
                <a:tab algn="l" pos="408240"/>
              </a:tabLst>
            </a:pPr>
            <a:endParaRPr b="0" lang="nl-NL" sz="1800" spc="-1" strike="noStrike">
              <a:latin typeface="Arial"/>
            </a:endParaRPr>
          </a:p>
          <a:p>
            <a:pPr>
              <a:lnSpc>
                <a:spcPct val="90000"/>
              </a:lnSpc>
              <a:spcBef>
                <a:spcPts val="1001"/>
              </a:spcBef>
              <a:tabLst>
                <a:tab algn="l" pos="408240"/>
              </a:tabLst>
            </a:pPr>
            <a:endParaRPr b="0" lang="nl-NL" sz="1800" spc="-1" strike="noStrike">
              <a:latin typeface="Arial"/>
            </a:endParaRPr>
          </a:p>
          <a:p>
            <a:pPr>
              <a:lnSpc>
                <a:spcPct val="90000"/>
              </a:lnSpc>
              <a:spcBef>
                <a:spcPts val="1001"/>
              </a:spcBef>
              <a:tabLst>
                <a:tab algn="l" pos="408240"/>
              </a:tabLst>
            </a:pPr>
            <a:endParaRPr b="0" lang="nl-NL" sz="1800" spc="-1" strike="noStrike">
              <a:latin typeface="Arial"/>
            </a:endParaRPr>
          </a:p>
          <a:p>
            <a:pPr>
              <a:lnSpc>
                <a:spcPct val="90000"/>
              </a:lnSpc>
              <a:spcBef>
                <a:spcPts val="1001"/>
              </a:spcBef>
              <a:tabLst>
                <a:tab algn="l" pos="408240"/>
              </a:tabLst>
            </a:pPr>
            <a:endParaRPr b="0" lang="nl-NL" sz="1800" spc="-1" strike="noStrike">
              <a:latin typeface="Arial"/>
            </a:endParaRPr>
          </a:p>
          <a:p>
            <a:pPr>
              <a:lnSpc>
                <a:spcPct val="90000"/>
              </a:lnSpc>
              <a:spcBef>
                <a:spcPts val="1001"/>
              </a:spcBef>
              <a:tabLst>
                <a:tab algn="l" pos="408240"/>
              </a:tabLst>
            </a:pPr>
            <a:endParaRPr b="0" lang="nl-NL" sz="1800" spc="-1" strike="noStrike">
              <a:latin typeface="Arial"/>
            </a:endParaRPr>
          </a:p>
          <a:p>
            <a:pPr>
              <a:lnSpc>
                <a:spcPct val="70000"/>
              </a:lnSpc>
              <a:spcBef>
                <a:spcPts val="1001"/>
              </a:spcBef>
              <a:tabLst>
                <a:tab algn="l" pos="408240"/>
              </a:tabLst>
            </a:pPr>
            <a:r>
              <a:rPr b="0" lang="nl-NL" sz="2600" spc="-1" strike="noStrike">
                <a:solidFill>
                  <a:srgbClr val="ffff00"/>
                </a:solidFill>
                <a:latin typeface="Arial"/>
                <a:ea typeface="DejaVu Sans"/>
              </a:rPr>
              <a:t>her-Certificering ARAG, &gt;&gt; twee ster*ren*</a:t>
            </a:r>
            <a:endParaRPr b="0" lang="nl-NL" sz="2600" spc="-1" strike="noStrike">
              <a:latin typeface="Arial"/>
            </a:endParaRPr>
          </a:p>
          <a:p>
            <a:pPr>
              <a:lnSpc>
                <a:spcPct val="70000"/>
              </a:lnSpc>
              <a:spcBef>
                <a:spcPts val="1001"/>
              </a:spcBef>
              <a:tabLst>
                <a:tab algn="l" pos="408240"/>
              </a:tabLst>
            </a:pPr>
            <a:endParaRPr b="0" lang="nl-NL" sz="2600" spc="-1" strike="noStrike">
              <a:latin typeface="Arial"/>
            </a:endParaRPr>
          </a:p>
          <a:p>
            <a:pPr>
              <a:lnSpc>
                <a:spcPct val="70000"/>
              </a:lnSpc>
              <a:spcBef>
                <a:spcPts val="1001"/>
              </a:spcBef>
              <a:tabLst>
                <a:tab algn="l" pos="408240"/>
              </a:tabLst>
            </a:pPr>
            <a:r>
              <a:rPr b="0" lang="nl-NL" sz="2600" spc="-1" strike="noStrike">
                <a:solidFill>
                  <a:srgbClr val="ffff00"/>
                </a:solidFill>
                <a:latin typeface="Arial"/>
                <a:ea typeface="DejaVu Sans"/>
              </a:rPr>
              <a:t>Samenwerking met bestuur aan verenigingbreed Sportiviteit- &amp; Respectplan</a:t>
            </a:r>
            <a:endParaRPr b="0" lang="nl-NL" sz="2600" spc="-1" strike="noStrike">
              <a:latin typeface="Arial"/>
            </a:endParaRPr>
          </a:p>
          <a:p>
            <a:pPr>
              <a:lnSpc>
                <a:spcPct val="70000"/>
              </a:lnSpc>
              <a:spcBef>
                <a:spcPts val="1001"/>
              </a:spcBef>
              <a:tabLst>
                <a:tab algn="l" pos="408240"/>
              </a:tabLst>
            </a:pPr>
            <a:endParaRPr b="0" lang="nl-NL" sz="2600" spc="-1" strike="noStrike">
              <a:latin typeface="Arial"/>
            </a:endParaRPr>
          </a:p>
          <a:p>
            <a:pPr>
              <a:lnSpc>
                <a:spcPct val="70000"/>
              </a:lnSpc>
              <a:spcBef>
                <a:spcPts val="1001"/>
              </a:spcBef>
              <a:tabLst>
                <a:tab algn="l" pos="408240"/>
              </a:tabLst>
            </a:pPr>
            <a:r>
              <a:rPr b="0" lang="nl-NL" sz="2600" spc="-1" strike="noStrike">
                <a:solidFill>
                  <a:srgbClr val="ffff00"/>
                </a:solidFill>
                <a:latin typeface="Arial"/>
                <a:ea typeface="DejaVu Sans"/>
              </a:rPr>
              <a:t>Opleiden 5 kandidaat SR’s, drie met diploma en 2 ingeschreven</a:t>
            </a:r>
            <a:endParaRPr b="0" lang="nl-NL" sz="2600" spc="-1" strike="noStrike">
              <a:latin typeface="Arial"/>
            </a:endParaRPr>
          </a:p>
          <a:p>
            <a:pPr>
              <a:lnSpc>
                <a:spcPct val="70000"/>
              </a:lnSpc>
              <a:spcBef>
                <a:spcPts val="1001"/>
              </a:spcBef>
              <a:tabLst>
                <a:tab algn="l" pos="408240"/>
              </a:tabLst>
            </a:pPr>
            <a:endParaRPr b="0" lang="nl-NL" sz="2600" spc="-1" strike="noStrike">
              <a:latin typeface="Arial"/>
            </a:endParaRPr>
          </a:p>
          <a:p>
            <a:pPr>
              <a:lnSpc>
                <a:spcPct val="70000"/>
              </a:lnSpc>
              <a:spcBef>
                <a:spcPts val="1001"/>
              </a:spcBef>
              <a:tabLst>
                <a:tab algn="l" pos="408240"/>
              </a:tabLst>
            </a:pPr>
            <a:r>
              <a:rPr b="0" lang="nl-NL" sz="2600" spc="-1" strike="noStrike">
                <a:solidFill>
                  <a:srgbClr val="ffff00"/>
                </a:solidFill>
                <a:latin typeface="Arial"/>
                <a:ea typeface="DejaVu Sans"/>
              </a:rPr>
              <a:t>Voorspoedige samenwerking met Renate Giliams (bestuurslid)</a:t>
            </a:r>
            <a:endParaRPr b="0" lang="nl-NL" sz="2600" spc="-1" strike="noStrike">
              <a:latin typeface="Arial"/>
            </a:endParaRPr>
          </a:p>
          <a:p>
            <a:pPr>
              <a:lnSpc>
                <a:spcPct val="70000"/>
              </a:lnSpc>
              <a:spcBef>
                <a:spcPts val="1001"/>
              </a:spcBef>
              <a:tabLst>
                <a:tab algn="l" pos="408240"/>
              </a:tabLst>
            </a:pPr>
            <a:endParaRPr b="0" lang="nl-NL" sz="2600" spc="-1" strike="noStrike">
              <a:latin typeface="Arial"/>
            </a:endParaRPr>
          </a:p>
          <a:p>
            <a:pPr>
              <a:lnSpc>
                <a:spcPct val="70000"/>
              </a:lnSpc>
              <a:spcBef>
                <a:spcPts val="1001"/>
              </a:spcBef>
              <a:tabLst>
                <a:tab algn="l" pos="408240"/>
              </a:tabLst>
            </a:pPr>
            <a:r>
              <a:rPr b="0" lang="nl-NL" sz="2600" spc="-1" strike="noStrike">
                <a:solidFill>
                  <a:srgbClr val="ffff00"/>
                </a:solidFill>
                <a:latin typeface="Arial"/>
                <a:ea typeface="DejaVu Sans"/>
              </a:rPr>
              <a:t>Start inzet xO19/20 teamleden/vrijwilligers als SR op eenvoudige jeugdwedstrijden</a:t>
            </a:r>
            <a:endParaRPr b="0" lang="nl-NL" sz="2600" spc="-1" strike="noStrike">
              <a:latin typeface="Arial"/>
            </a:endParaRPr>
          </a:p>
          <a:p>
            <a:pPr>
              <a:lnSpc>
                <a:spcPct val="70000"/>
              </a:lnSpc>
              <a:spcBef>
                <a:spcPts val="1001"/>
              </a:spcBef>
              <a:tabLst>
                <a:tab algn="l" pos="408240"/>
              </a:tabLst>
            </a:pPr>
            <a:endParaRPr b="0" lang="nl-NL" sz="2600" spc="-1" strike="noStrike">
              <a:latin typeface="Arial"/>
            </a:endParaRPr>
          </a:p>
          <a:p>
            <a:pPr>
              <a:lnSpc>
                <a:spcPct val="90000"/>
              </a:lnSpc>
              <a:spcBef>
                <a:spcPts val="1001"/>
              </a:spcBef>
              <a:tabLst>
                <a:tab algn="l" pos="408240"/>
              </a:tabLst>
            </a:pPr>
            <a:r>
              <a:rPr b="0" lang="nl-NL" sz="2600" spc="-1" strike="noStrike">
                <a:solidFill>
                  <a:srgbClr val="ffff00"/>
                </a:solidFill>
                <a:latin typeface="Arial"/>
                <a:ea typeface="DejaVu Sans"/>
              </a:rPr>
              <a:t>Twee soorten interne opleidingen: ClubSR en ASR (van de plank)</a:t>
            </a:r>
            <a:endParaRPr b="0" lang="nl-NL" sz="2600" spc="-1" strike="noStrike">
              <a:latin typeface="Arial"/>
            </a:endParaRPr>
          </a:p>
          <a:p>
            <a:pPr>
              <a:lnSpc>
                <a:spcPct val="90000"/>
              </a:lnSpc>
              <a:spcBef>
                <a:spcPts val="1001"/>
              </a:spcBef>
              <a:tabLst>
                <a:tab algn="l" pos="408240"/>
              </a:tabLst>
            </a:pPr>
            <a:endParaRPr b="0" lang="nl-NL" sz="2600" spc="-1" strike="noStrike">
              <a:latin typeface="Arial"/>
            </a:endParaRPr>
          </a:p>
          <a:p>
            <a:pPr>
              <a:lnSpc>
                <a:spcPct val="90000"/>
              </a:lnSpc>
              <a:spcBef>
                <a:spcPts val="1001"/>
              </a:spcBef>
              <a:tabLst>
                <a:tab algn="l" pos="408240"/>
              </a:tabLst>
            </a:pPr>
            <a:endParaRPr b="0" lang="nl-NL" sz="2600" spc="-1" strike="noStrike">
              <a:latin typeface="Arial"/>
            </a:endParaRPr>
          </a:p>
          <a:p>
            <a:pPr>
              <a:lnSpc>
                <a:spcPct val="90000"/>
              </a:lnSpc>
              <a:spcBef>
                <a:spcPts val="1001"/>
              </a:spcBef>
              <a:tabLst>
                <a:tab algn="l" pos="408240"/>
              </a:tabLst>
            </a:pPr>
            <a:endParaRPr b="0" lang="nl-NL" sz="2600" spc="-1" strike="noStrike">
              <a:latin typeface="Arial"/>
            </a:endParaRPr>
          </a:p>
        </p:txBody>
      </p:sp>
      <p:pic>
        <p:nvPicPr>
          <p:cNvPr id="273" name="Picture 6_5" descr=""/>
          <p:cNvPicPr/>
          <p:nvPr/>
        </p:nvPicPr>
        <p:blipFill>
          <a:blip r:embed="rId1"/>
          <a:stretch/>
        </p:blipFill>
        <p:spPr>
          <a:xfrm>
            <a:off x="10598400" y="201600"/>
            <a:ext cx="1083600" cy="12859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4" name="Afbeelding 4" descr="Afbeelding met clipart, schets, silhouet, zwart-wit&#10;&#10;Automatisch gegenereerde beschrijving"/>
          <p:cNvPicPr/>
          <p:nvPr/>
        </p:nvPicPr>
        <p:blipFill>
          <a:blip r:embed="rId1"/>
          <a:stretch/>
        </p:blipFill>
        <p:spPr>
          <a:xfrm>
            <a:off x="8885160" y="2003760"/>
            <a:ext cx="1734840" cy="2846160"/>
          </a:xfrm>
          <a:prstGeom prst="rect">
            <a:avLst/>
          </a:prstGeom>
          <a:ln w="0">
            <a:noFill/>
          </a:ln>
        </p:spPr>
      </p:pic>
      <p:sp>
        <p:nvSpPr>
          <p:cNvPr id="275" name="TextShape 1_3"/>
          <p:cNvSpPr/>
          <p:nvPr/>
        </p:nvSpPr>
        <p:spPr>
          <a:xfrm>
            <a:off x="0" y="2672280"/>
            <a:ext cx="12187440" cy="10609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nl-NL" sz="4400" spc="-1" strike="noStrike">
                <a:solidFill>
                  <a:srgbClr val="ffff00"/>
                </a:solidFill>
                <a:latin typeface="Calibri Light"/>
                <a:ea typeface="DejaVu Sans"/>
              </a:rPr>
              <a:t>Dank, succes en veel plezier</a:t>
            </a:r>
            <a:endParaRPr b="0" lang="nl-NL" sz="4400" spc="-1" strike="noStrike">
              <a:latin typeface="Arial"/>
            </a:endParaRPr>
          </a:p>
        </p:txBody>
      </p:sp>
      <p:pic>
        <p:nvPicPr>
          <p:cNvPr id="276" name="Afbeelding 1" descr="Afbeelding met symbool, embleem, logo, tekst&#10;&#10;Automatisch gegenereerde beschrijving"/>
          <p:cNvPicPr/>
          <p:nvPr/>
        </p:nvPicPr>
        <p:blipFill>
          <a:blip r:embed="rId2"/>
          <a:stretch/>
        </p:blipFill>
        <p:spPr>
          <a:xfrm>
            <a:off x="10528560" y="105840"/>
            <a:ext cx="1221120" cy="147528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53" presetSubtype="16">
                                  <p:stCondLst>
                                    <p:cond delay="0"/>
                                  </p:stCondLst>
                                  <p:childTnLst>
                                    <p:set>
                                      <p:cBhvr>
                                        <p:cTn id="10" dur="1" fill="hold">
                                          <p:stCondLst>
                                            <p:cond delay="0"/>
                                          </p:stCondLst>
                                        </p:cTn>
                                        <p:tgtEl>
                                          <p:spTgt spid="274"/>
                                        </p:tgtEl>
                                        <p:attrNameLst>
                                          <p:attrName>style.visibility</p:attrName>
                                        </p:attrNameLst>
                                      </p:cBhvr>
                                      <p:to>
                                        <p:strVal val="visible"/>
                                      </p:to>
                                    </p:set>
                                    <p:anim calcmode="lin" valueType="num">
                                      <p:cBhvr additive="repl">
                                        <p:cTn id="11" dur="1000" fill="hold"/>
                                        <p:tgtEl>
                                          <p:spTgt spid="274"/>
                                        </p:tgtEl>
                                        <p:attrNameLst>
                                          <p:attrName>ppt_w</p:attrName>
                                        </p:attrNameLst>
                                      </p:cBhvr>
                                      <p:tavLst>
                                        <p:tav tm="0">
                                          <p:val>
                                            <p:strVal val="0"/>
                                          </p:val>
                                        </p:tav>
                                        <p:tav tm="100000">
                                          <p:val>
                                            <p:strVal val="#ppt_w"/>
                                          </p:val>
                                        </p:tav>
                                      </p:tavLst>
                                    </p:anim>
                                    <p:anim calcmode="lin" valueType="num">
                                      <p:cBhvr additive="repl">
                                        <p:cTn id="12" dur="1000" fill="hold"/>
                                        <p:tgtEl>
                                          <p:spTgt spid="274"/>
                                        </p:tgtEl>
                                        <p:attrNameLst>
                                          <p:attrName>ppt_h</p:attrName>
                                        </p:attrNameLst>
                                      </p:cBhvr>
                                      <p:tavLst>
                                        <p:tav tm="0">
                                          <p:val>
                                            <p:strVal val="0"/>
                                          </p:val>
                                        </p:tav>
                                        <p:tav tm="100000">
                                          <p:val>
                                            <p:strVal val="#ppt_h"/>
                                          </p:val>
                                        </p:tav>
                                      </p:tavLst>
                                    </p:anim>
                                    <p:animEffect filter="fade" transition="in">
                                      <p:cBhvr additive="repl">
                                        <p:cTn id="13"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TextShape 1_5"/>
          <p:cNvSpPr/>
          <p:nvPr/>
        </p:nvSpPr>
        <p:spPr>
          <a:xfrm>
            <a:off x="846000" y="147600"/>
            <a:ext cx="10502280" cy="131220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Slotwoord</a:t>
            </a:r>
            <a:endParaRPr b="0" lang="nl-NL" sz="4800" spc="-1" strike="noStrike">
              <a:latin typeface="Arial"/>
            </a:endParaRPr>
          </a:p>
        </p:txBody>
      </p:sp>
      <p:sp>
        <p:nvSpPr>
          <p:cNvPr id="278" name="TextShape 2_6"/>
          <p:cNvSpPr/>
          <p:nvPr/>
        </p:nvSpPr>
        <p:spPr>
          <a:xfrm>
            <a:off x="838080" y="1537560"/>
            <a:ext cx="10502280" cy="50364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PASSENCONTROLE !!</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Attendeer je a.s. vlagger op ASR instructieavond 10 september en 01 oktober</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Rode kaart in het dWf is vereenvoudigd  &gt;  vraag Rob Waleveld</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Heel Veel Plezier </a:t>
            </a:r>
            <a:endParaRPr b="0" lang="nl-NL" sz="3200" spc="-1" strike="noStrike">
              <a:latin typeface="Arial"/>
            </a:endParaRPr>
          </a:p>
        </p:txBody>
      </p:sp>
      <p:pic>
        <p:nvPicPr>
          <p:cNvPr id="279" name="Picture 6_6" descr=""/>
          <p:cNvPicPr/>
          <p:nvPr/>
        </p:nvPicPr>
        <p:blipFill>
          <a:blip r:embed="rId1"/>
          <a:stretch/>
        </p:blipFill>
        <p:spPr>
          <a:xfrm>
            <a:off x="10598400" y="201600"/>
            <a:ext cx="1081440" cy="12837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_2"/>
          <p:cNvSpPr/>
          <p:nvPr/>
        </p:nvSpPr>
        <p:spPr>
          <a:xfrm>
            <a:off x="846000" y="147600"/>
            <a:ext cx="10502280" cy="131220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Agenda</a:t>
            </a:r>
            <a:endParaRPr b="0" lang="nl-NL" sz="4800" spc="-1" strike="noStrike">
              <a:latin typeface="Arial"/>
            </a:endParaRPr>
          </a:p>
        </p:txBody>
      </p:sp>
      <p:sp>
        <p:nvSpPr>
          <p:cNvPr id="242" name="TextShape 2_3"/>
          <p:cNvSpPr/>
          <p:nvPr/>
        </p:nvSpPr>
        <p:spPr>
          <a:xfrm>
            <a:off x="720000" y="1537560"/>
            <a:ext cx="10502280" cy="43380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12:00 inloop en start lunch</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12:15 welkom, voorstellen</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12:20 spelregelwijzigingen seizoen 2025-26</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12:35 Sportiviteit &amp; Respect, nieuw beleid (Erwin Theunissen)</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12:55 SR-kleding plan</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13:05 plannen 2025-26 van SRComm en terugblik</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13:15 slotwoord en openingsAFTRAP (foto)</a:t>
            </a:r>
            <a:endParaRPr b="0" lang="nl-NL" sz="3200" spc="-1" strike="noStrike">
              <a:latin typeface="Arial"/>
            </a:endParaRPr>
          </a:p>
        </p:txBody>
      </p:sp>
      <p:pic>
        <p:nvPicPr>
          <p:cNvPr id="243" name="Picture 6_4" descr=""/>
          <p:cNvPicPr/>
          <p:nvPr/>
        </p:nvPicPr>
        <p:blipFill>
          <a:blip r:embed="rId1"/>
          <a:stretch/>
        </p:blipFill>
        <p:spPr>
          <a:xfrm>
            <a:off x="10598400" y="201600"/>
            <a:ext cx="1081440" cy="12837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_0"/>
          <p:cNvSpPr/>
          <p:nvPr/>
        </p:nvSpPr>
        <p:spPr>
          <a:xfrm>
            <a:off x="846000" y="147600"/>
            <a:ext cx="10502280" cy="131220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Welkom &amp; voorstellen</a:t>
            </a:r>
            <a:endParaRPr b="0" lang="nl-NL" sz="4800" spc="-1" strike="noStrike">
              <a:latin typeface="Arial"/>
            </a:endParaRPr>
          </a:p>
        </p:txBody>
      </p:sp>
      <p:sp>
        <p:nvSpPr>
          <p:cNvPr id="245" name="TextShape 2_1"/>
          <p:cNvSpPr/>
          <p:nvPr/>
        </p:nvSpPr>
        <p:spPr>
          <a:xfrm>
            <a:off x="846000" y="1494000"/>
            <a:ext cx="10502280" cy="49741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De </a:t>
            </a:r>
            <a:r>
              <a:rPr b="0" i="1" lang="nl-NL" sz="3200" spc="-1" strike="noStrike">
                <a:solidFill>
                  <a:srgbClr val="ffff00"/>
                </a:solidFill>
                <a:latin typeface="Calibri"/>
                <a:ea typeface="DejaVu Sans"/>
              </a:rPr>
              <a:t>taakplicht en functies</a:t>
            </a:r>
            <a:r>
              <a:rPr b="0" lang="nl-NL" sz="3200" spc="-1" strike="noStrike">
                <a:solidFill>
                  <a:srgbClr val="ffff00"/>
                </a:solidFill>
                <a:latin typeface="Calibri"/>
                <a:ea typeface="DejaVu Sans"/>
              </a:rPr>
              <a:t> voor alle FCO leden stromen nieuwe (A)SR’s in. Ons huidige tekort aan SR’s groeit doordat de vereniging groeit (meer teams). </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Verdana"/>
              </a:rPr>
              <a:t>Nieuwelingen en SRComm stellen zich voor. </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Verdana"/>
              </a:rPr>
              <a:t>&gt;&gt;Edwin van Leeuwen</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a:p>
            <a:pPr>
              <a:lnSpc>
                <a:spcPct val="50000"/>
              </a:lnSpc>
              <a:spcBef>
                <a:spcPts val="567"/>
              </a:spcBef>
              <a:spcAft>
                <a:spcPts val="567"/>
              </a:spcAft>
              <a:tabLst>
                <a:tab algn="l" pos="408240"/>
              </a:tabLst>
            </a:pPr>
            <a:r>
              <a:rPr b="0" lang="nl-NL" sz="3200" spc="-1" strike="noStrike">
                <a:solidFill>
                  <a:srgbClr val="ffff00"/>
                </a:solidFill>
                <a:latin typeface="Calibri"/>
                <a:ea typeface="DejaVu Sans"/>
              </a:rPr>
              <a:t>Alvast een paar activiteiten wie kan helpen?</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High5 &amp; Boks – wordt vervolgt</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p:txBody>
      </p:sp>
      <p:pic>
        <p:nvPicPr>
          <p:cNvPr id="246" name="Picture 6_1" descr=""/>
          <p:cNvPicPr/>
          <p:nvPr/>
        </p:nvPicPr>
        <p:blipFill>
          <a:blip r:embed="rId1"/>
          <a:stretch/>
        </p:blipFill>
        <p:spPr>
          <a:xfrm>
            <a:off x="10598400" y="201600"/>
            <a:ext cx="1081440" cy="1283760"/>
          </a:xfrm>
          <a:prstGeom prst="rect">
            <a:avLst/>
          </a:prstGeom>
          <a:ln w="0">
            <a:noFill/>
          </a:ln>
        </p:spPr>
      </p:pic>
      <p:pic>
        <p:nvPicPr>
          <p:cNvPr id="247" name="Afbeelding 128" descr=""/>
          <p:cNvPicPr/>
          <p:nvPr/>
        </p:nvPicPr>
        <p:blipFill>
          <a:blip r:embed="rId2"/>
          <a:stretch/>
        </p:blipFill>
        <p:spPr>
          <a:xfrm>
            <a:off x="9540000" y="4320000"/>
            <a:ext cx="2316240" cy="23162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48" name="TextShape 1_3"/>
          <p:cNvSpPr/>
          <p:nvPr/>
        </p:nvSpPr>
        <p:spPr>
          <a:xfrm>
            <a:off x="846000" y="147600"/>
            <a:ext cx="10502280" cy="131220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Spelregelwijzigingen (1)</a:t>
            </a:r>
            <a:endParaRPr b="0" lang="nl-NL" sz="4800" spc="-1" strike="noStrike">
              <a:latin typeface="Arial"/>
            </a:endParaRPr>
          </a:p>
        </p:txBody>
      </p:sp>
      <p:sp>
        <p:nvSpPr>
          <p:cNvPr id="249" name="TextShape 2_4"/>
          <p:cNvSpPr/>
          <p:nvPr/>
        </p:nvSpPr>
        <p:spPr>
          <a:xfrm>
            <a:off x="838080" y="1285560"/>
            <a:ext cx="10502280" cy="54993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 </a:t>
            </a:r>
            <a:r>
              <a:rPr b="0" lang="nl-NL" sz="3200" spc="-1" strike="noStrike">
                <a:solidFill>
                  <a:srgbClr val="ffff00"/>
                </a:solidFill>
                <a:latin typeface="Calibri"/>
                <a:ea typeface="DejaVu Sans"/>
              </a:rPr>
              <a:t>8 secondenregel balbezit doelspeler &gt; </a:t>
            </a:r>
            <a:r>
              <a:rPr b="0" lang="nl-NL" sz="2400" spc="-1" strike="noStrike">
                <a:solidFill>
                  <a:srgbClr val="ffff00"/>
                </a:solidFill>
                <a:latin typeface="Calibri"/>
                <a:ea typeface="DejaVu Sans"/>
              </a:rPr>
              <a:t>alleen als de bal in bezit is. Niet als de doelspeler gehinderd wordt. Na de derde seconde gaat SR zichtbaar aftellen. 1</a:t>
            </a:r>
            <a:r>
              <a:rPr b="0" lang="nl-NL" sz="2400" spc="-1" strike="noStrike" baseline="30000">
                <a:solidFill>
                  <a:srgbClr val="ffff00"/>
                </a:solidFill>
                <a:latin typeface="Calibri"/>
                <a:ea typeface="DejaVu Sans"/>
              </a:rPr>
              <a:t>e</a:t>
            </a:r>
            <a:r>
              <a:rPr b="0" lang="nl-NL" sz="2400" spc="-1" strike="noStrike">
                <a:solidFill>
                  <a:srgbClr val="ffff00"/>
                </a:solidFill>
                <a:latin typeface="Calibri"/>
                <a:ea typeface="DejaVu Sans"/>
              </a:rPr>
              <a:t> maal = hoekschop, 2</a:t>
            </a:r>
            <a:r>
              <a:rPr b="0" lang="nl-NL" sz="2400" spc="-1" strike="noStrike" baseline="14000000">
                <a:solidFill>
                  <a:srgbClr val="ffff00"/>
                </a:solidFill>
                <a:latin typeface="Calibri"/>
                <a:ea typeface="DejaVu Sans"/>
              </a:rPr>
              <a:t>e</a:t>
            </a:r>
            <a:r>
              <a:rPr b="0" lang="nl-NL" sz="2400" spc="-1" strike="noStrike">
                <a:solidFill>
                  <a:srgbClr val="ffff00"/>
                </a:solidFill>
                <a:latin typeface="Calibri"/>
                <a:ea typeface="DejaVu Sans"/>
              </a:rPr>
              <a:t> = hoekschop + vermaning, 3</a:t>
            </a:r>
            <a:r>
              <a:rPr b="0" lang="nl-NL" sz="2400" spc="-1" strike="noStrike" baseline="14000000">
                <a:solidFill>
                  <a:srgbClr val="ffff00"/>
                </a:solidFill>
                <a:latin typeface="Calibri"/>
                <a:ea typeface="DejaVu Sans"/>
              </a:rPr>
              <a:t>e</a:t>
            </a:r>
            <a:r>
              <a:rPr b="0" lang="nl-NL" sz="2400" spc="-1" strike="noStrike">
                <a:solidFill>
                  <a:srgbClr val="ffff00"/>
                </a:solidFill>
                <a:latin typeface="Calibri"/>
                <a:ea typeface="DejaVu Sans"/>
              </a:rPr>
              <a:t>= hoekschop + GEEL.</a:t>
            </a:r>
            <a:endParaRPr b="0" lang="nl-NL" sz="24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 </a:t>
            </a:r>
            <a:r>
              <a:rPr b="0" lang="nl-NL" sz="3200" spc="-1" strike="noStrike">
                <a:solidFill>
                  <a:srgbClr val="ffff00"/>
                </a:solidFill>
                <a:latin typeface="Calibri"/>
                <a:ea typeface="DejaVu Sans"/>
              </a:rPr>
              <a:t>scheidsrechtersbal &gt; </a:t>
            </a:r>
            <a:r>
              <a:rPr b="0" lang="nl-NL" sz="2400" spc="-1" strike="noStrike">
                <a:solidFill>
                  <a:srgbClr val="ffff00"/>
                </a:solidFill>
                <a:latin typeface="Calibri"/>
                <a:ea typeface="DejaVu Sans"/>
              </a:rPr>
              <a:t>bal naar het team die in balbezit is of zou komen (als de SR dat kan waarneemt) ipv altijd het team dat in balbezit was. Buiten de 16m!</a:t>
            </a:r>
            <a:endParaRPr b="0" lang="nl-NL" sz="24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 “</a:t>
            </a:r>
            <a:r>
              <a:rPr b="0" lang="nl-NL" sz="3200" spc="-1" strike="noStrike">
                <a:solidFill>
                  <a:srgbClr val="ffff00"/>
                </a:solidFill>
                <a:latin typeface="Calibri"/>
                <a:ea typeface="DejaVu Sans"/>
              </a:rPr>
              <a:t>Alleen de aanvoerder” regel met gebaar &gt; </a:t>
            </a:r>
            <a:r>
              <a:rPr b="0" lang="nl-NL" sz="2400" spc="-1" strike="noStrike">
                <a:solidFill>
                  <a:srgbClr val="ffff00"/>
                </a:solidFill>
                <a:latin typeface="Calibri"/>
                <a:ea typeface="DejaVu Sans"/>
              </a:rPr>
              <a:t>armen bij polsen boven hoofd kruizen en fluiten.</a:t>
            </a:r>
            <a:endParaRPr b="0" lang="nl-NL" sz="24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 </a:t>
            </a:r>
            <a:r>
              <a:rPr b="0" lang="nl-NL" sz="3200" spc="-1" strike="noStrike">
                <a:solidFill>
                  <a:srgbClr val="ffff00"/>
                </a:solidFill>
                <a:latin typeface="Calibri"/>
                <a:ea typeface="DejaVu Sans"/>
              </a:rPr>
              <a:t>dubbel contact bij nemen strafschop &gt; </a:t>
            </a:r>
            <a:r>
              <a:rPr b="0" lang="nl-NL" sz="2400" spc="-1" strike="noStrike">
                <a:solidFill>
                  <a:srgbClr val="ffff00"/>
                </a:solidFill>
                <a:latin typeface="Calibri"/>
                <a:ea typeface="DejaVu Sans"/>
              </a:rPr>
              <a:t>raak = overnemen en mis = indirecte vrije trap tegen.</a:t>
            </a:r>
            <a:endParaRPr b="0" lang="nl-NL" sz="24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 </a:t>
            </a:r>
            <a:r>
              <a:rPr b="0" lang="nl-NL" sz="3200" spc="-1" strike="noStrike">
                <a:solidFill>
                  <a:srgbClr val="ffff00"/>
                </a:solidFill>
                <a:latin typeface="Calibri"/>
                <a:ea typeface="DejaVu Sans"/>
              </a:rPr>
              <a:t>uitbal verhindert door teamofficials/wisselspeler &gt; </a:t>
            </a:r>
            <a:r>
              <a:rPr b="0" lang="nl-NL" sz="2400" spc="-1" strike="noStrike">
                <a:solidFill>
                  <a:srgbClr val="ffff00"/>
                </a:solidFill>
                <a:latin typeface="Calibri"/>
                <a:ea typeface="DejaVu Sans"/>
              </a:rPr>
              <a:t>reden versnellen spelhervatting = indirecte vrije trap,  opzettelijk (ver)hinderen = GEEL</a:t>
            </a:r>
            <a:r>
              <a:rPr b="0" lang="nl-NL" sz="2400" spc="-1" strike="noStrike">
                <a:solidFill>
                  <a:srgbClr val="000000"/>
                </a:solidFill>
                <a:latin typeface="Calibri"/>
                <a:ea typeface="DejaVu Sans"/>
              </a:rPr>
              <a:t>.</a:t>
            </a:r>
            <a:endParaRPr b="0" lang="nl-NL" sz="2400" spc="-1" strike="noStrike">
              <a:latin typeface="Arial"/>
            </a:endParaRPr>
          </a:p>
        </p:txBody>
      </p:sp>
      <p:pic>
        <p:nvPicPr>
          <p:cNvPr id="250" name="Picture 6_3" descr=""/>
          <p:cNvPicPr/>
          <p:nvPr/>
        </p:nvPicPr>
        <p:blipFill>
          <a:blip r:embed="rId1"/>
          <a:stretch/>
        </p:blipFill>
        <p:spPr>
          <a:xfrm>
            <a:off x="10598400" y="201600"/>
            <a:ext cx="1081440" cy="12837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TextShape 1_3"/>
          <p:cNvSpPr/>
          <p:nvPr/>
        </p:nvSpPr>
        <p:spPr>
          <a:xfrm>
            <a:off x="846000" y="147600"/>
            <a:ext cx="10502280" cy="111132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Spelregel-/richtlijn – wijzigingen (2)</a:t>
            </a:r>
            <a:endParaRPr b="0" lang="nl-NL" sz="4800" spc="-1" strike="noStrike">
              <a:latin typeface="Arial"/>
            </a:endParaRPr>
          </a:p>
        </p:txBody>
      </p:sp>
      <p:sp>
        <p:nvSpPr>
          <p:cNvPr id="252" name="TextShape 2_4"/>
          <p:cNvSpPr/>
          <p:nvPr/>
        </p:nvSpPr>
        <p:spPr>
          <a:xfrm>
            <a:off x="900000" y="1183680"/>
            <a:ext cx="10502280" cy="51141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 </a:t>
            </a:r>
            <a:r>
              <a:rPr b="0" lang="nl-NL" sz="3200" spc="-1" strike="noStrike">
                <a:solidFill>
                  <a:srgbClr val="ffff00"/>
                </a:solidFill>
                <a:latin typeface="Calibri"/>
                <a:ea typeface="DejaVu Sans"/>
              </a:rPr>
              <a:t>communicatie met enkel de aanvoerder &gt; </a:t>
            </a:r>
            <a:r>
              <a:rPr b="0" lang="nl-NL" sz="2400" spc="-1" strike="noStrike">
                <a:solidFill>
                  <a:srgbClr val="ffff00"/>
                </a:solidFill>
                <a:latin typeface="Calibri"/>
                <a:ea typeface="DejaVu Sans"/>
              </a:rPr>
              <a:t>wegens succes vervolgt!</a:t>
            </a:r>
            <a:endParaRPr b="0" lang="nl-NL" sz="24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 </a:t>
            </a:r>
            <a:r>
              <a:rPr b="0" lang="nl-NL" sz="3200" spc="-1" strike="noStrike">
                <a:solidFill>
                  <a:srgbClr val="ffff00"/>
                </a:solidFill>
                <a:latin typeface="Calibri"/>
                <a:ea typeface="DejaVu Sans"/>
              </a:rPr>
              <a:t>(aanvallend) hands &gt; </a:t>
            </a:r>
            <a:r>
              <a:rPr b="0" lang="nl-NL" sz="2400" spc="-1" strike="noStrike">
                <a:solidFill>
                  <a:srgbClr val="ffff00"/>
                </a:solidFill>
                <a:latin typeface="Calibri"/>
                <a:ea typeface="DejaVu Sans"/>
              </a:rPr>
              <a:t>scoren rechtstreeks met/via hands door dezelfde speler is ongeldig</a:t>
            </a:r>
            <a:r>
              <a:rPr b="0" lang="nl-NL" sz="3200" spc="-1" strike="noStrike">
                <a:solidFill>
                  <a:srgbClr val="ffff00"/>
                </a:solidFill>
                <a:latin typeface="Calibri"/>
                <a:ea typeface="DejaVu Sans"/>
              </a:rPr>
              <a:t>.</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 </a:t>
            </a:r>
            <a:r>
              <a:rPr b="0" lang="nl-NL" sz="3200" spc="-1" strike="noStrike">
                <a:solidFill>
                  <a:srgbClr val="ffff00"/>
                </a:solidFill>
                <a:latin typeface="Calibri"/>
                <a:ea typeface="DejaVu Sans"/>
              </a:rPr>
              <a:t>JO13/14 voetbal B-categorie &amp; MO13 A&amp;B-categorie &gt; </a:t>
            </a:r>
            <a:r>
              <a:rPr b="0" lang="nl-NL" sz="2400" spc="-1" strike="noStrike">
                <a:solidFill>
                  <a:srgbClr val="ffff00"/>
                </a:solidFill>
                <a:latin typeface="Calibri"/>
                <a:ea typeface="DejaVu Sans"/>
              </a:rPr>
              <a:t>geen inworp bij uitbal &amp; alleen indribbel/zelfpass. Tegenstander op 5m!</a:t>
            </a:r>
            <a:endParaRPr b="0" lang="nl-NL" sz="2400" spc="-1" strike="noStrike">
              <a:latin typeface="Arial"/>
            </a:endParaRPr>
          </a:p>
          <a:p>
            <a:pPr>
              <a:lnSpc>
                <a:spcPct val="90000"/>
              </a:lnSpc>
              <a:spcBef>
                <a:spcPts val="850"/>
              </a:spcBef>
              <a:spcAft>
                <a:spcPts val="850"/>
              </a:spcAft>
              <a:tabLst>
                <a:tab algn="l" pos="408240"/>
              </a:tabLst>
            </a:pPr>
            <a:r>
              <a:rPr b="0" lang="nl-NL" sz="2600" spc="-1" strike="noStrike">
                <a:solidFill>
                  <a:srgbClr val="ffff00"/>
                </a:solidFill>
                <a:latin typeface="Calibri"/>
                <a:ea typeface="DejaVu Sans"/>
              </a:rPr>
              <a:t>(herinnering vorig seizoen: optreden tegen aanstootgevend gedrag. Opstootjes, hoofden tegen elkaar en naar de SR, cynisch en (aanhoudend) zuigend gezeur naar SR &gt; alles geel !</a:t>
            </a:r>
            <a:endParaRPr b="0" lang="nl-NL" sz="2600" spc="-1" strike="noStrike">
              <a:latin typeface="Arial"/>
            </a:endParaRPr>
          </a:p>
          <a:p>
            <a:pPr>
              <a:lnSpc>
                <a:spcPct val="90000"/>
              </a:lnSpc>
              <a:spcBef>
                <a:spcPts val="850"/>
              </a:spcBef>
              <a:spcAft>
                <a:spcPts val="850"/>
              </a:spcAft>
              <a:tabLst>
                <a:tab algn="l" pos="408240"/>
              </a:tabLst>
            </a:pPr>
            <a:r>
              <a:rPr b="0" lang="nl-NL" sz="2800" spc="-1" strike="noStrike">
                <a:solidFill>
                  <a:srgbClr val="ffff00"/>
                </a:solidFill>
                <a:latin typeface="Calibri"/>
                <a:ea typeface="DejaVu Sans"/>
              </a:rPr>
              <a:t>– </a:t>
            </a:r>
            <a:r>
              <a:rPr b="0" lang="nl-NL" sz="2800" spc="-1" strike="noStrike">
                <a:solidFill>
                  <a:srgbClr val="ffff00"/>
                </a:solidFill>
                <a:latin typeface="Calibri"/>
                <a:ea typeface="DejaVu Sans"/>
              </a:rPr>
              <a:t>(verdedigend) hands &gt; </a:t>
            </a:r>
            <a:r>
              <a:rPr b="0" lang="nl-NL" sz="2000" spc="-1" strike="noStrike">
                <a:solidFill>
                  <a:srgbClr val="ffff00"/>
                </a:solidFill>
                <a:latin typeface="Calibri"/>
                <a:ea typeface="DejaVu Sans"/>
              </a:rPr>
              <a:t>ongewijzigd</a:t>
            </a:r>
            <a:endParaRPr b="0" lang="nl-NL" sz="2000" spc="-1" strike="noStrike">
              <a:latin typeface="Arial"/>
            </a:endParaRPr>
          </a:p>
          <a:p>
            <a:pPr>
              <a:lnSpc>
                <a:spcPct val="90000"/>
              </a:lnSpc>
              <a:spcBef>
                <a:spcPts val="850"/>
              </a:spcBef>
              <a:spcAft>
                <a:spcPts val="850"/>
              </a:spcAft>
              <a:tabLst>
                <a:tab algn="l" pos="408240"/>
              </a:tabLst>
            </a:pPr>
            <a:r>
              <a:rPr b="0" lang="nl-NL" sz="2800" spc="-1" strike="noStrike">
                <a:solidFill>
                  <a:srgbClr val="ffff00"/>
                </a:solidFill>
                <a:latin typeface="Calibri"/>
                <a:ea typeface="DejaVu Sans"/>
              </a:rPr>
              <a:t>– </a:t>
            </a:r>
            <a:r>
              <a:rPr b="0" lang="nl-NL" sz="2800" spc="-1" strike="noStrike">
                <a:solidFill>
                  <a:srgbClr val="ffff00"/>
                </a:solidFill>
                <a:latin typeface="Calibri"/>
                <a:ea typeface="DejaVu Sans"/>
              </a:rPr>
              <a:t>ontnemen duidelijke scoringskans &gt; </a:t>
            </a:r>
            <a:r>
              <a:rPr b="0" lang="nl-NL" sz="2000" spc="-1" strike="noStrike">
                <a:solidFill>
                  <a:srgbClr val="ffff00"/>
                </a:solidFill>
                <a:latin typeface="Calibri"/>
                <a:ea typeface="DejaVu Sans"/>
              </a:rPr>
              <a:t>ongewijzigd</a:t>
            </a:r>
            <a:endParaRPr b="0" lang="nl-NL" sz="2000" spc="-1" strike="noStrike">
              <a:latin typeface="Arial"/>
            </a:endParaRPr>
          </a:p>
          <a:p>
            <a:pPr algn="ctr">
              <a:lnSpc>
                <a:spcPct val="90000"/>
              </a:lnSpc>
              <a:spcBef>
                <a:spcPts val="850"/>
              </a:spcBef>
              <a:spcAft>
                <a:spcPts val="850"/>
              </a:spcAft>
              <a:tabLst>
                <a:tab algn="l" pos="408240"/>
              </a:tabLst>
            </a:pPr>
            <a:r>
              <a:rPr b="0" lang="nl-NL" sz="1500" spc="-1" strike="noStrike">
                <a:solidFill>
                  <a:srgbClr val="000000"/>
                </a:solidFill>
                <a:latin typeface="Calibri"/>
                <a:ea typeface="DejaVu Sans"/>
              </a:rPr>
              <a:t>we moeten dit allemaal meedoen!</a:t>
            </a:r>
            <a:endParaRPr b="0" lang="nl-NL" sz="1500" spc="-1" strike="noStrike">
              <a:latin typeface="Arial"/>
            </a:endParaRPr>
          </a:p>
          <a:p>
            <a:pPr>
              <a:lnSpc>
                <a:spcPct val="90000"/>
              </a:lnSpc>
              <a:spcBef>
                <a:spcPts val="850"/>
              </a:spcBef>
              <a:spcAft>
                <a:spcPts val="850"/>
              </a:spcAft>
              <a:tabLst>
                <a:tab algn="l" pos="408240"/>
              </a:tabLst>
            </a:pPr>
            <a:endParaRPr b="0" lang="nl-NL" sz="1500" spc="-1" strike="noStrike">
              <a:latin typeface="Arial"/>
            </a:endParaRPr>
          </a:p>
          <a:p>
            <a:pPr>
              <a:lnSpc>
                <a:spcPct val="90000"/>
              </a:lnSpc>
              <a:spcBef>
                <a:spcPts val="850"/>
              </a:spcBef>
              <a:spcAft>
                <a:spcPts val="850"/>
              </a:spcAft>
              <a:tabLst>
                <a:tab algn="l" pos="408240"/>
              </a:tabLst>
            </a:pPr>
            <a:endParaRPr b="0" lang="nl-NL" sz="1500" spc="-1" strike="noStrike">
              <a:latin typeface="Arial"/>
            </a:endParaRPr>
          </a:p>
        </p:txBody>
      </p:sp>
      <p:pic>
        <p:nvPicPr>
          <p:cNvPr id="253" name="Picture 6_3" descr=""/>
          <p:cNvPicPr/>
          <p:nvPr/>
        </p:nvPicPr>
        <p:blipFill>
          <a:blip r:embed="rId1"/>
          <a:stretch/>
        </p:blipFill>
        <p:spPr>
          <a:xfrm>
            <a:off x="10598400" y="201600"/>
            <a:ext cx="1081440" cy="12837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TextShape 1_0"/>
          <p:cNvSpPr/>
          <p:nvPr/>
        </p:nvSpPr>
        <p:spPr>
          <a:xfrm>
            <a:off x="0" y="540000"/>
            <a:ext cx="12187440" cy="6919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nl-NL" sz="4400" spc="-1" strike="noStrike">
                <a:solidFill>
                  <a:srgbClr val="ffc000"/>
                </a:solidFill>
                <a:latin typeface="Calibri Light"/>
                <a:ea typeface="DejaVu Sans"/>
              </a:rPr>
              <a:t>Reglement Sportiviteit &amp; Respect</a:t>
            </a:r>
            <a:endParaRPr b="0" lang="nl-NL" sz="4400" spc="-1" strike="noStrike">
              <a:latin typeface="Arial"/>
            </a:endParaRPr>
          </a:p>
          <a:p>
            <a:pPr>
              <a:lnSpc>
                <a:spcPct val="100000"/>
              </a:lnSpc>
            </a:pPr>
            <a:endParaRPr b="0" lang="nl-NL" sz="4400" spc="-1" strike="noStrike">
              <a:latin typeface="Arial"/>
            </a:endParaRPr>
          </a:p>
        </p:txBody>
      </p:sp>
      <p:pic>
        <p:nvPicPr>
          <p:cNvPr id="255" name="Afbeelding 1" descr="Afbeelding met symbool, embleem, logo, tekst&#10;&#10;Automatisch gegenereerde beschrijving"/>
          <p:cNvPicPr/>
          <p:nvPr/>
        </p:nvPicPr>
        <p:blipFill>
          <a:blip r:embed="rId1"/>
          <a:stretch/>
        </p:blipFill>
        <p:spPr>
          <a:xfrm>
            <a:off x="10528560" y="645840"/>
            <a:ext cx="1221120" cy="1475280"/>
          </a:xfrm>
          <a:prstGeom prst="rect">
            <a:avLst/>
          </a:prstGeom>
          <a:ln w="0">
            <a:noFill/>
          </a:ln>
        </p:spPr>
      </p:pic>
      <p:sp>
        <p:nvSpPr>
          <p:cNvPr id="256" name="TextBox 2"/>
          <p:cNvSpPr/>
          <p:nvPr/>
        </p:nvSpPr>
        <p:spPr>
          <a:xfrm>
            <a:off x="442080" y="1656360"/>
            <a:ext cx="10910520" cy="4658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nl-NL" sz="3000" spc="-1" strike="noStrike">
                <a:solidFill>
                  <a:srgbClr val="ffff00"/>
                </a:solidFill>
                <a:latin typeface="Calibri"/>
                <a:ea typeface="Calibri"/>
              </a:rPr>
              <a:t>FC Oegstgeest is trots op haar vrijwilligers, voetballende leden en iedereen die FC Oegstgeest een warm hart toe draagt en wil er voor zorgen dat mensen zich thuis kunnen voelen bij onze vereniging. We willen deze positieve sfeer binnen de vereniging graag behouden!</a:t>
            </a:r>
            <a:endParaRPr b="0" lang="nl-NL" sz="3000" spc="-1" strike="noStrike">
              <a:latin typeface="Arial"/>
            </a:endParaRPr>
          </a:p>
          <a:p>
            <a:pPr>
              <a:lnSpc>
                <a:spcPct val="100000"/>
              </a:lnSpc>
            </a:pPr>
            <a:endParaRPr b="0" lang="nl-NL" sz="3000" spc="-1" strike="noStrike">
              <a:latin typeface="Arial"/>
            </a:endParaRPr>
          </a:p>
          <a:p>
            <a:pPr>
              <a:lnSpc>
                <a:spcPct val="100000"/>
              </a:lnSpc>
            </a:pPr>
            <a:r>
              <a:rPr b="0" lang="nl-NL" sz="3000" spc="-1" strike="noStrike">
                <a:solidFill>
                  <a:srgbClr val="ffff00"/>
                </a:solidFill>
                <a:latin typeface="Calibri"/>
                <a:ea typeface="Calibri"/>
              </a:rPr>
              <a:t>Iedereen die betrokken is bij onze mooie vereniging – of je nu speler, (bestuurs)lid, vrijwilliger scheidsrechter, ouder/verzorger, voetballiefhebber of supporter langs de lijn bent – moet zich realiseren dat hij/zij het visitekaartje van FC Oegstgeest is tijdens voetbalactiviteiten en alle andere vereniging gerelateerde zaken. </a:t>
            </a:r>
            <a:endParaRPr b="0" lang="nl-NL"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7" name="Afbeelding 1" descr="Afbeelding met symbool, embleem, logo, tekst&#10;&#10;Automatisch gegenereerde beschrijving"/>
          <p:cNvPicPr/>
          <p:nvPr/>
        </p:nvPicPr>
        <p:blipFill>
          <a:blip r:embed="rId1"/>
          <a:stretch/>
        </p:blipFill>
        <p:spPr>
          <a:xfrm>
            <a:off x="10528560" y="645840"/>
            <a:ext cx="1221120" cy="1475280"/>
          </a:xfrm>
          <a:prstGeom prst="rect">
            <a:avLst/>
          </a:prstGeom>
          <a:ln w="0">
            <a:noFill/>
          </a:ln>
        </p:spPr>
      </p:pic>
      <p:pic>
        <p:nvPicPr>
          <p:cNvPr id="258" name="Picture 2" descr=""/>
          <p:cNvPicPr/>
          <p:nvPr/>
        </p:nvPicPr>
        <p:blipFill>
          <a:blip r:embed="rId2"/>
          <a:stretch/>
        </p:blipFill>
        <p:spPr>
          <a:xfrm>
            <a:off x="2404080" y="0"/>
            <a:ext cx="6784920" cy="68576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_0"/>
          <p:cNvSpPr/>
          <p:nvPr/>
        </p:nvSpPr>
        <p:spPr>
          <a:xfrm>
            <a:off x="0" y="540000"/>
            <a:ext cx="12187440" cy="6919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nl-NL" sz="4400" spc="-1" strike="noStrike">
                <a:solidFill>
                  <a:srgbClr val="ffc000"/>
                </a:solidFill>
                <a:latin typeface="Calibri Light"/>
                <a:ea typeface="DejaVu Sans"/>
              </a:rPr>
              <a:t>Reglement Sportiviteit &amp; Respect</a:t>
            </a:r>
            <a:endParaRPr b="0" lang="nl-NL" sz="4400" spc="-1" strike="noStrike">
              <a:latin typeface="Arial"/>
            </a:endParaRPr>
          </a:p>
          <a:p>
            <a:pPr>
              <a:lnSpc>
                <a:spcPct val="100000"/>
              </a:lnSpc>
            </a:pPr>
            <a:endParaRPr b="0" lang="nl-NL" sz="4400" spc="-1" strike="noStrike">
              <a:latin typeface="Arial"/>
            </a:endParaRPr>
          </a:p>
        </p:txBody>
      </p:sp>
      <p:pic>
        <p:nvPicPr>
          <p:cNvPr id="260" name="Afbeelding 1" descr="Afbeelding met symbool, embleem, logo, tekst&#10;&#10;Automatisch gegenereerde beschrijving"/>
          <p:cNvPicPr/>
          <p:nvPr/>
        </p:nvPicPr>
        <p:blipFill>
          <a:blip r:embed="rId1"/>
          <a:stretch/>
        </p:blipFill>
        <p:spPr>
          <a:xfrm>
            <a:off x="10528560" y="645840"/>
            <a:ext cx="1221120" cy="1475280"/>
          </a:xfrm>
          <a:prstGeom prst="rect">
            <a:avLst/>
          </a:prstGeom>
          <a:ln w="0">
            <a:noFill/>
          </a:ln>
        </p:spPr>
      </p:pic>
      <p:pic>
        <p:nvPicPr>
          <p:cNvPr id="261" name="Picture 2" descr=""/>
          <p:cNvPicPr/>
          <p:nvPr/>
        </p:nvPicPr>
        <p:blipFill>
          <a:blip r:embed="rId2"/>
          <a:stretch/>
        </p:blipFill>
        <p:spPr>
          <a:xfrm>
            <a:off x="442080" y="0"/>
            <a:ext cx="11307600" cy="70844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_3"/>
          <p:cNvSpPr/>
          <p:nvPr/>
        </p:nvSpPr>
        <p:spPr>
          <a:xfrm>
            <a:off x="846000" y="147600"/>
            <a:ext cx="10502280" cy="131220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SR-kleding plan</a:t>
            </a:r>
            <a:endParaRPr b="0" lang="nl-NL" sz="4800" spc="-1" strike="noStrike">
              <a:latin typeface="Arial"/>
            </a:endParaRPr>
          </a:p>
        </p:txBody>
      </p:sp>
      <p:sp>
        <p:nvSpPr>
          <p:cNvPr id="263" name="TextShape 2_4"/>
          <p:cNvSpPr/>
          <p:nvPr/>
        </p:nvSpPr>
        <p:spPr>
          <a:xfrm>
            <a:off x="720000" y="1285560"/>
            <a:ext cx="11158200" cy="5114160"/>
          </a:xfrm>
          <a:prstGeom prst="rect">
            <a:avLst/>
          </a:prstGeom>
          <a:noFill/>
          <a:ln w="0">
            <a:noFill/>
          </a:ln>
        </p:spPr>
        <p:style>
          <a:lnRef idx="0"/>
          <a:fillRef idx="0"/>
          <a:effectRef idx="0"/>
          <a:fontRef idx="minor"/>
        </p:style>
        <p:txBody>
          <a:bodyPr lIns="90000" rIns="90000" tIns="45000" bIns="45000">
            <a:noAutofit/>
          </a:bodyPr>
          <a:p>
            <a:pPr>
              <a:lnSpc>
                <a:spcPct val="100000"/>
              </a:lnSpc>
              <a:spcBef>
                <a:spcPts val="283"/>
              </a:spcBef>
              <a:spcAft>
                <a:spcPts val="283"/>
              </a:spcAft>
              <a:tabLst>
                <a:tab algn="l" pos="408240"/>
              </a:tabLst>
            </a:pPr>
            <a:r>
              <a:rPr b="0" lang="nl-NL" sz="2800" spc="-1" strike="noStrike">
                <a:solidFill>
                  <a:srgbClr val="ffff00"/>
                </a:solidFill>
                <a:latin typeface="Calibri"/>
                <a:ea typeface="DejaVu Sans"/>
              </a:rPr>
              <a:t>- SRComm koopt SR-kleding van KNVB (SR’s niet in kledingplan van FCO)</a:t>
            </a:r>
            <a:endParaRPr b="0" lang="nl-NL" sz="2800" spc="-1" strike="noStrike">
              <a:latin typeface="Arial"/>
            </a:endParaRPr>
          </a:p>
          <a:p>
            <a:pPr>
              <a:lnSpc>
                <a:spcPct val="100000"/>
              </a:lnSpc>
              <a:spcBef>
                <a:spcPts val="283"/>
              </a:spcBef>
              <a:spcAft>
                <a:spcPts val="283"/>
              </a:spcAft>
              <a:tabLst>
                <a:tab algn="l" pos="408240"/>
              </a:tabLst>
            </a:pPr>
            <a:r>
              <a:rPr b="0" lang="nl-NL" sz="2800" spc="-1" strike="noStrike">
                <a:solidFill>
                  <a:srgbClr val="ffff00"/>
                </a:solidFill>
                <a:latin typeface="Calibri"/>
                <a:ea typeface="DejaVu Sans"/>
              </a:rPr>
              <a:t>– </a:t>
            </a:r>
            <a:r>
              <a:rPr b="0" lang="nl-NL" sz="2800" spc="-1" strike="noStrike">
                <a:solidFill>
                  <a:srgbClr val="ffff00"/>
                </a:solidFill>
                <a:latin typeface="Calibri"/>
                <a:ea typeface="DejaVu Sans"/>
              </a:rPr>
              <a:t>SR leent SR-kleding 2 jaar van SRComm, ingang seizoen 2024-25</a:t>
            </a:r>
            <a:endParaRPr b="0" lang="nl-NL" sz="2800" spc="-1" strike="noStrike">
              <a:latin typeface="Arial"/>
            </a:endParaRPr>
          </a:p>
          <a:p>
            <a:pPr>
              <a:lnSpc>
                <a:spcPct val="100000"/>
              </a:lnSpc>
              <a:spcBef>
                <a:spcPts val="283"/>
              </a:spcBef>
              <a:spcAft>
                <a:spcPts val="283"/>
              </a:spcAft>
              <a:tabLst>
                <a:tab algn="l" pos="408240"/>
              </a:tabLst>
            </a:pPr>
            <a:r>
              <a:rPr b="0" lang="nl-NL" sz="2800" spc="-1" strike="noStrike">
                <a:solidFill>
                  <a:srgbClr val="ffff00"/>
                </a:solidFill>
                <a:latin typeface="Calibri"/>
                <a:ea typeface="DejaVu Sans"/>
              </a:rPr>
              <a:t>– </a:t>
            </a:r>
            <a:r>
              <a:rPr b="0" lang="nl-NL" sz="2800" spc="-1" strike="noStrike">
                <a:solidFill>
                  <a:srgbClr val="ffff00"/>
                </a:solidFill>
                <a:latin typeface="Calibri"/>
                <a:ea typeface="DejaVu Sans"/>
              </a:rPr>
              <a:t>SRComm vervangt kleding elke 3 jaar </a:t>
            </a:r>
            <a:endParaRPr b="0" lang="nl-NL" sz="2800" spc="-1" strike="noStrike">
              <a:latin typeface="Arial"/>
            </a:endParaRPr>
          </a:p>
          <a:p>
            <a:pPr>
              <a:lnSpc>
                <a:spcPct val="100000"/>
              </a:lnSpc>
              <a:spcBef>
                <a:spcPts val="283"/>
              </a:spcBef>
              <a:spcAft>
                <a:spcPts val="283"/>
              </a:spcAft>
              <a:tabLst>
                <a:tab algn="l" pos="408240"/>
              </a:tabLst>
            </a:pPr>
            <a:r>
              <a:rPr b="0" lang="nl-NL" sz="1600" spc="-1" strike="noStrike">
                <a:solidFill>
                  <a:srgbClr val="ffff00"/>
                </a:solidFill>
                <a:latin typeface="Calibri"/>
                <a:ea typeface="DejaVu Sans"/>
              </a:rPr>
              <a:t>–  </a:t>
            </a:r>
            <a:r>
              <a:rPr b="0" lang="nl-NL" sz="2800" spc="-1" strike="noStrike">
                <a:solidFill>
                  <a:srgbClr val="ffff00"/>
                </a:solidFill>
                <a:latin typeface="Calibri"/>
                <a:ea typeface="DejaVu Sans"/>
              </a:rPr>
              <a:t>er is budget voor 7 shirts/tenue’s per jaar</a:t>
            </a:r>
            <a:endParaRPr b="0" lang="nl-NL" sz="2800" spc="-1" strike="noStrike">
              <a:latin typeface="Arial"/>
            </a:endParaRPr>
          </a:p>
          <a:p>
            <a:pPr>
              <a:lnSpc>
                <a:spcPct val="100000"/>
              </a:lnSpc>
              <a:spcBef>
                <a:spcPts val="283"/>
              </a:spcBef>
              <a:spcAft>
                <a:spcPts val="283"/>
              </a:spcAft>
              <a:tabLst>
                <a:tab algn="l" pos="408240"/>
              </a:tabLst>
            </a:pPr>
            <a:r>
              <a:rPr b="0" lang="nl-NL" sz="2800" spc="-1" strike="noStrike">
                <a:solidFill>
                  <a:srgbClr val="ffff00"/>
                </a:solidFill>
                <a:latin typeface="Calibri"/>
                <a:ea typeface="DejaVu Sans"/>
              </a:rPr>
              <a:t>– </a:t>
            </a:r>
            <a:r>
              <a:rPr b="0" lang="nl-NL" sz="2800" spc="-1" strike="noStrike">
                <a:solidFill>
                  <a:srgbClr val="ffff00"/>
                </a:solidFill>
                <a:latin typeface="Calibri"/>
                <a:ea typeface="DejaVu Sans"/>
              </a:rPr>
              <a:t>Derde jaar is kleding van SR</a:t>
            </a:r>
            <a:endParaRPr b="0" lang="nl-NL" sz="2800" spc="-1" strike="noStrike">
              <a:latin typeface="Arial"/>
            </a:endParaRPr>
          </a:p>
          <a:p>
            <a:pPr>
              <a:lnSpc>
                <a:spcPct val="100000"/>
              </a:lnSpc>
              <a:spcBef>
                <a:spcPts val="283"/>
              </a:spcBef>
              <a:spcAft>
                <a:spcPts val="283"/>
              </a:spcAft>
              <a:tabLst>
                <a:tab algn="l" pos="408240"/>
              </a:tabLst>
            </a:pPr>
            <a:r>
              <a:rPr b="0" lang="nl-NL" sz="2800" spc="-1" strike="noStrike">
                <a:solidFill>
                  <a:srgbClr val="ffff00"/>
                </a:solidFill>
                <a:latin typeface="Calibri"/>
                <a:ea typeface="DejaVu Sans"/>
              </a:rPr>
              <a:t>– </a:t>
            </a:r>
            <a:r>
              <a:rPr b="0" lang="nl-NL" sz="2800" spc="-1" strike="noStrike">
                <a:solidFill>
                  <a:srgbClr val="ffff00"/>
                </a:solidFill>
                <a:latin typeface="Calibri"/>
                <a:ea typeface="DejaVu Sans"/>
              </a:rPr>
              <a:t>originele</a:t>
            </a:r>
            <a:r>
              <a:rPr b="0" lang="nl-NL" sz="2800" spc="-1" strike="noStrike" baseline="33000">
                <a:solidFill>
                  <a:srgbClr val="ffff00"/>
                </a:solidFill>
                <a:latin typeface="Calibri"/>
                <a:ea typeface="DejaVu Sans"/>
              </a:rPr>
              <a:t>1</a:t>
            </a:r>
            <a:r>
              <a:rPr b="0" lang="nl-NL" sz="2800" spc="-1" strike="noStrike">
                <a:solidFill>
                  <a:srgbClr val="ffff00"/>
                </a:solidFill>
                <a:latin typeface="Calibri"/>
                <a:ea typeface="DejaVu Sans"/>
              </a:rPr>
              <a:t> SR-kleding wordt ingezet als opleidings SR-kleding</a:t>
            </a:r>
            <a:endParaRPr b="0" lang="nl-NL" sz="2800" spc="-1" strike="noStrike">
              <a:latin typeface="Arial"/>
            </a:endParaRPr>
          </a:p>
          <a:p>
            <a:pPr>
              <a:lnSpc>
                <a:spcPct val="100000"/>
              </a:lnSpc>
              <a:spcBef>
                <a:spcPts val="283"/>
              </a:spcBef>
              <a:spcAft>
                <a:spcPts val="283"/>
              </a:spcAft>
              <a:tabLst>
                <a:tab algn="l" pos="408240"/>
              </a:tabLst>
            </a:pPr>
            <a:r>
              <a:rPr b="0" lang="nl-NL" sz="2800" spc="-1" strike="noStrike">
                <a:solidFill>
                  <a:srgbClr val="ffff00"/>
                </a:solidFill>
                <a:latin typeface="Calibri"/>
                <a:ea typeface="DejaVu Sans"/>
              </a:rPr>
              <a:t>– </a:t>
            </a:r>
            <a:r>
              <a:rPr b="0" lang="nl-NL" sz="2800" spc="-1" strike="noStrike">
                <a:solidFill>
                  <a:srgbClr val="ffff00"/>
                </a:solidFill>
                <a:latin typeface="Calibri"/>
                <a:ea typeface="DejaVu Sans"/>
              </a:rPr>
              <a:t>uitgegeven SR-kleding april 2024 (1</a:t>
            </a:r>
            <a:r>
              <a:rPr b="0" lang="nl-NL" sz="2800" spc="-1" strike="noStrike" baseline="14000000">
                <a:solidFill>
                  <a:srgbClr val="ffff00"/>
                </a:solidFill>
                <a:latin typeface="Calibri"/>
                <a:ea typeface="DejaVu Sans"/>
              </a:rPr>
              <a:t>e</a:t>
            </a:r>
            <a:r>
              <a:rPr b="0" lang="nl-NL" sz="2800" spc="-1" strike="noStrike">
                <a:solidFill>
                  <a:srgbClr val="ffff00"/>
                </a:solidFill>
                <a:latin typeface="Calibri"/>
                <a:ea typeface="DejaVu Sans"/>
              </a:rPr>
              <a:t> ARAG) is eigendom van SR’s</a:t>
            </a:r>
            <a:endParaRPr b="0" lang="nl-NL" sz="2800" spc="-1" strike="noStrike">
              <a:latin typeface="Arial"/>
            </a:endParaRPr>
          </a:p>
          <a:p>
            <a:pPr>
              <a:lnSpc>
                <a:spcPct val="100000"/>
              </a:lnSpc>
              <a:spcBef>
                <a:spcPts val="283"/>
              </a:spcBef>
              <a:spcAft>
                <a:spcPts val="283"/>
              </a:spcAft>
              <a:tabLst>
                <a:tab algn="l" pos="408240"/>
              </a:tabLst>
            </a:pPr>
            <a:endParaRPr b="0" lang="nl-NL" sz="2800" spc="-1" strike="noStrike">
              <a:latin typeface="Arial"/>
            </a:endParaRPr>
          </a:p>
          <a:p>
            <a:pPr>
              <a:lnSpc>
                <a:spcPct val="100000"/>
              </a:lnSpc>
              <a:spcBef>
                <a:spcPts val="283"/>
              </a:spcBef>
              <a:spcAft>
                <a:spcPts val="283"/>
              </a:spcAft>
              <a:tabLst>
                <a:tab algn="l" pos="408240"/>
              </a:tabLst>
            </a:pPr>
            <a:r>
              <a:rPr b="0" lang="nl-NL" sz="2800" spc="-1" strike="noStrike">
                <a:solidFill>
                  <a:srgbClr val="ffff00"/>
                </a:solidFill>
                <a:latin typeface="Calibri"/>
                <a:ea typeface="DejaVu Sans"/>
              </a:rPr>
              <a:t>– </a:t>
            </a:r>
            <a:r>
              <a:rPr b="0" lang="nl-NL" sz="2800" spc="-1" strike="noStrike">
                <a:solidFill>
                  <a:srgbClr val="ffff00"/>
                </a:solidFill>
                <a:latin typeface="Calibri"/>
                <a:ea typeface="DejaVu Sans"/>
              </a:rPr>
              <a:t>tag en ASR-begeleider-jas is beleid van FCO niet SRComm </a:t>
            </a:r>
            <a:endParaRPr b="0" lang="nl-NL" sz="2800" spc="-1" strike="noStrike">
              <a:latin typeface="Arial"/>
            </a:endParaRPr>
          </a:p>
          <a:p>
            <a:pPr>
              <a:lnSpc>
                <a:spcPct val="100000"/>
              </a:lnSpc>
              <a:spcBef>
                <a:spcPts val="283"/>
              </a:spcBef>
              <a:spcAft>
                <a:spcPts val="283"/>
              </a:spcAft>
              <a:tabLst>
                <a:tab algn="l" pos="408240"/>
              </a:tabLst>
            </a:pPr>
            <a:r>
              <a:rPr b="0" lang="nl-NL" sz="2800" spc="-1" strike="noStrike">
                <a:solidFill>
                  <a:srgbClr val="ffff00"/>
                </a:solidFill>
                <a:latin typeface="Calibri"/>
                <a:ea typeface="DejaVu Sans"/>
              </a:rPr>
              <a:t>– </a:t>
            </a:r>
            <a:r>
              <a:rPr b="0" lang="nl-NL" sz="2800" spc="-1" strike="noStrike">
                <a:solidFill>
                  <a:srgbClr val="ffff00"/>
                </a:solidFill>
                <a:latin typeface="Calibri"/>
                <a:ea typeface="DejaVu Sans"/>
              </a:rPr>
              <a:t>kleine materialen laten we onveranderd, SRComm koopt en declareert</a:t>
            </a:r>
            <a:endParaRPr b="0" lang="nl-NL" sz="2800" spc="-1" strike="noStrike">
              <a:latin typeface="Arial"/>
            </a:endParaRPr>
          </a:p>
          <a:p>
            <a:pPr>
              <a:lnSpc>
                <a:spcPct val="100000"/>
              </a:lnSpc>
              <a:spcBef>
                <a:spcPts val="283"/>
              </a:spcBef>
              <a:spcAft>
                <a:spcPts val="283"/>
              </a:spcAft>
              <a:tabLst>
                <a:tab algn="l" pos="408240"/>
              </a:tabLst>
            </a:pPr>
            <a:r>
              <a:rPr b="0" lang="nl-NL" sz="2800" spc="-1" strike="noStrike" baseline="33000">
                <a:solidFill>
                  <a:srgbClr val="ffff00"/>
                </a:solidFill>
                <a:latin typeface="Calibri"/>
                <a:ea typeface="DejaVu Sans"/>
              </a:rPr>
              <a:t>1 = het mooie aubergine </a:t>
            </a:r>
            <a:endParaRPr b="0" lang="nl-NL" sz="2800" spc="-1" strike="noStrike">
              <a:latin typeface="Arial"/>
            </a:endParaRPr>
          </a:p>
        </p:txBody>
      </p:sp>
      <p:pic>
        <p:nvPicPr>
          <p:cNvPr id="264" name="Picture 6_3" descr=""/>
          <p:cNvPicPr/>
          <p:nvPr/>
        </p:nvPicPr>
        <p:blipFill>
          <a:blip r:embed="rId1"/>
          <a:stretch/>
        </p:blipFill>
        <p:spPr>
          <a:xfrm>
            <a:off x="10598400" y="201600"/>
            <a:ext cx="1081440" cy="12837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Thema2</Template>
  <TotalTime>1</TotalTime>
  <Application>LibreOffice/7.1.1.2$Windows_X86_64 LibreOffice_project/fe0b08f4af1bacafe4c7ecc87ce55bb426164676</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2020-06-24T13:28:17Z</dcterms:created>
  <dc:creator>joh.suurd@live.nl</dc:creator>
  <dc:description/>
  <dc:language>nl-NL</dc:language>
  <cp:lastModifiedBy/>
  <cp:lastPrinted>2025-08-18T07:15:06Z</cp:lastPrinted>
  <dcterms:modified xsi:type="dcterms:W3CDTF">2025-08-31T20:24:44Z</dcterms:modified>
  <cp:revision>309</cp:revision>
  <dc:subject/>
  <dc:title>Spelregelwijzigingen veldvoetbal 20/21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r8>7</vt:r8>
  </property>
  <property fmtid="{D5CDD505-2E9C-101B-9397-08002B2CF9AE}" pid="3" name="Notes">
    <vt:r8>13</vt:r8>
  </property>
  <property fmtid="{D5CDD505-2E9C-101B-9397-08002B2CF9AE}" pid="4" name="PresentationFormat">
    <vt:lpwstr>Widescreen</vt:lpwstr>
  </property>
  <property fmtid="{D5CDD505-2E9C-101B-9397-08002B2CF9AE}" pid="5" name="Slides">
    <vt:r8>14</vt:r8>
  </property>
</Properties>
</file>