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7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Masters/slideMaster1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49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12192000" cy="6858000"/>
  <p:notesSz cx="6805613" cy="99441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3.xml"/><Relationship Id="rId4" Type="http://schemas.openxmlformats.org/officeDocument/2006/relationships/slideMaster" Target="slideMasters/slideMaster25.xml"/><Relationship Id="rId5" Type="http://schemas.openxmlformats.org/officeDocument/2006/relationships/slideMaster" Target="slideMasters/slideMaster37.xml"/><Relationship Id="rId6" Type="http://schemas.openxmlformats.org/officeDocument/2006/relationships/slideMaster" Target="slideMasters/slideMaster49.xml"/><Relationship Id="rId7" Type="http://schemas.openxmlformats.org/officeDocument/2006/relationships/slideMaster" Target="slideMasters/slideMaster6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dia te verplaatsen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nl-N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Klik om de opmaak van de notities te bewerken</a:t>
            </a:r>
            <a:endParaRPr lang="nl-NL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&lt;koptekst&gt;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&lt;datum/tijd&gt;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&lt;voettekst&gt;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2184D51-4A82-4F1A-885B-B605AF020036}" type="slidenum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&lt;nummer&gt;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ijdelijke aanduiding voor dianummer 3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67A875FF-5F3D-40F8-9DDF-F687C84BE10E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ijdelijke aanduiding voor datum 1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55C987D8-6FE8-4B61-83F7-C112FD1459DB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ijdelijke aanduiding voor voettekst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ijdelijke aanduiding voor dianummer 3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FF462462-41A3-4334-9074-922F415EFA8E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ijdelijke aanduiding voor datum 1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38FD38B2-5D96-41CC-9FAF-184ACC8A2D88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ijdelijke aanduiding voor voettekst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ijdelijke aanduiding voor dianummer 3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5AA78B44-7F3D-40EC-963E-50B59BEA8E75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ijdelijke aanduiding voor datum 1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09519DBD-9B97-43FA-B80D-7C2B328068B0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ijdelijke aanduiding voor voettekst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ijdelijke aanduiding voor dianummer 3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F1744DF4-BB94-46E5-B236-188E537F9A4C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ijdelijke aanduiding voor datum 1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DACBEACD-91A2-479B-8C96-A142C4FA05B0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ijdelijke aanduiding voor voettekst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ijdelijke aanduiding voor dianummer 2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29B782C8-2E49-4129-8845-503290ABAB02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ijdelijke aanduiding voor datum 3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8EDE8A59-D021-4EFF-9CEA-0EBC036238D9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ijdelijke aanduiding voor voettekst 3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marL="216000" indent="-21600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Wordt doelspeler tijdens het tellen gehinderd dan indirecte vrije trap voor de doelspeler (GEEL?) ; 4</a:t>
            </a:r>
            <a:r>
              <a:rPr lang="nl-NL" sz="2000" b="0" u="none" strike="noStrike" baseline="30000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nl-N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maal doelspeler dan start de cyclus opnieuw! ; Scheidsrechtersbal wordt hervat op de plaats waar de bal was toen werd gefloten.</a:t>
            </a:r>
            <a:endParaRPr lang="nl-NL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Tijdelijke aanduiding voor dianummer 3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E0325DD7-7F2A-4AE7-9C82-89B16C525FF9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ijdelijke aanduiding voor datum 1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252B4462-0F6C-4229-A57C-63721AAF13C8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ijdelijke aanduiding voor voettekst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ijdelijke aanduiding voor dianummer 3_0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2C8C02D0-1405-4537-9904-D7C50010570C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ijdelijke aanduiding voor datum 1_0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EAECFD65-6657-444D-9247-91F511D980DA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ijdelijke aanduiding voor voettekst 2_0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ijdelijke aanduiding voor dianummer 3_ 2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B09FA84C-2348-4730-AD4C-0F387BF6B03D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ijdelijke aanduiding voor datum 1_ 2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63105AA5-3610-40B9-8DC0-8A8413CFAA66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ijdelijke aanduiding voor voettekst 2_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422280" y="1243080"/>
            <a:ext cx="5955120" cy="335016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ijdelijke aanduiding voor dianummer 3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A112E222-6738-4E9B-A58B-34CE0C3DA8C0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ijdelijke aanduiding voor datum 1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684CE990-6225-46EA-9A6E-9BD6F4E6DFCF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ijdelijke aanduiding voor voettekst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420840" y="1243080"/>
            <a:ext cx="5960160" cy="335160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680400" y="4785480"/>
            <a:ext cx="5439600" cy="3910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ijdelijke aanduiding voor dianummer 3"/>
          <p:cNvSpPr/>
          <p:nvPr/>
        </p:nvSpPr>
        <p:spPr>
          <a:xfrm>
            <a:off x="3854520" y="9444960"/>
            <a:ext cx="29444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2440" tIns="41400" rIns="82440" bIns="41400" anchor="b">
            <a:noAutofit/>
          </a:bodyPr>
          <a:p>
            <a:pPr algn="r">
              <a:lnSpc>
                <a:spcPct val="100000"/>
              </a:lnSpc>
            </a:pPr>
            <a:fld id="{BD62342A-D0FD-40F7-88C6-E81293E6BB16}" type="slidenum">
              <a:rPr lang="nl-NL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&lt;nummer&gt;</a:t>
            </a:fld>
            <a:endParaRPr lang="nl-N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ijdelijke aanduiding voor datum 1"/>
          <p:cNvSpPr/>
          <p:nvPr/>
        </p:nvSpPr>
        <p:spPr>
          <a:xfrm>
            <a:off x="4278960" y="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r">
              <a:lnSpc>
                <a:spcPct val="100000"/>
              </a:lnSpc>
            </a:pPr>
            <a:fld id="{66C32194-52E9-4B8F-986C-9C46093FEFF4}" type="datetime1"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22-08-2026</a:t>
            </a:fld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ijdelijke aanduiding voor voettekst 2"/>
          <p:cNvSpPr/>
          <p:nvPr/>
        </p:nvSpPr>
        <p:spPr>
          <a:xfrm>
            <a:off x="0" y="10157400"/>
            <a:ext cx="327708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>
              <a:lnSpc>
                <a:spcPct val="100000"/>
              </a:lnSpc>
            </a:pPr>
            <a:r>
              <a:rPr lang="nl-N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+mn-ea"/>
              </a:rPr>
              <a:t>SRComm                                                         Opening Seizoen 2024-25</a:t>
            </a:r>
            <a:endParaRPr lang="nl-N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<Relationship Id="rId2" Type="http://schemas.openxmlformats.org/officeDocument/2006/relationships/image" Target="../media/image1.png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tandaard 8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Standaard 9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Standaard 10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Standaard 11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Standaard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Standaard 1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Standaard 2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3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4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ard 5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ard 6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ard 7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tandaard 20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Standaard 21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Standaard 22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Standaard 23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Standaard 12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Standaard 13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Standaard 14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15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16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ard 17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ard 18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ard 19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tandaard 32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Standaard 33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Standaard 34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Standaard 35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Standaard 24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Standaard 25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Standaard 26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27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28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ard 29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ard 30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ard 31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ard 44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tandaard 45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Standaard 46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Standaard 47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Standaard 36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Standaard 37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Standaard 38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Standaard 39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40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41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ard 42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ard 43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hthoek 6"/>
          <p:cNvSpPr/>
          <p:nvPr/>
        </p:nvSpPr>
        <p:spPr>
          <a:xfrm>
            <a:off x="10810800" y="144000"/>
            <a:ext cx="1228680" cy="648720"/>
          </a:xfrm>
          <a:prstGeom prst="rect">
            <a:avLst/>
          </a:prstGeom>
          <a:blipFill rotWithShape="0">
            <a:blip r:embed="rId2"/>
            <a:srcRect/>
            <a:stretch/>
          </a:blip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nl-N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kstvak 7"/>
          <p:cNvSpPr/>
          <p:nvPr/>
        </p:nvSpPr>
        <p:spPr>
          <a:xfrm>
            <a:off x="11042280" y="6356520"/>
            <a:ext cx="1142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 Black"/>
                <a:ea typeface="DejaVu Sans"/>
              </a:rPr>
              <a:t>covs.nl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tandaard 56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Standaard 57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Standaard 58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Standaard 59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Standaard 48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Standaard 49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Standaard 50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51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19999"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ard 52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ard 53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ard 54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ard 55"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titeltekst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FFFFFF"/>
              </a:buClr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Klik om de opmaak van de overzichtstekst te bewerken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Tweede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Vierde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Vijfde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Zesde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nl-NL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Zevende overzichtsniveau</a:t>
            </a: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1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1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6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_1"/>
          <p:cNvSpPr/>
          <p:nvPr/>
        </p:nvSpPr>
        <p:spPr>
          <a:xfrm>
            <a:off x="609480" y="4385160"/>
            <a:ext cx="10912680" cy="130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b">
            <a:normAutofit/>
          </a:bodyPr>
          <a:p>
            <a:pPr>
              <a:lnSpc>
                <a:spcPct val="90000"/>
              </a:lnSpc>
              <a:spcAft>
                <a:spcPts val="601"/>
              </a:spcAft>
              <a:tabLst>
                <a:tab pos="408240" algn="l"/>
              </a:tabLst>
            </a:pPr>
            <a:r>
              <a:rPr lang="en-US" sz="4800" b="1" u="none" strike="noStrike">
                <a:solidFill>
                  <a:srgbClr val="FFC000"/>
                </a:solidFill>
                <a:effectLst/>
                <a:uFillTx/>
                <a:latin typeface="Arial"/>
                <a:ea typeface="DejaVu Sans"/>
              </a:rPr>
              <a:t>Seizoensopening 2026-27</a:t>
            </a:r>
            <a:r>
              <a:rPr lang="en-US" sz="4800" b="1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tabLst>
                <a:tab pos="408240" algn="l"/>
              </a:tabLst>
            </a:pP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Shape 2_2"/>
          <p:cNvSpPr/>
          <p:nvPr/>
        </p:nvSpPr>
        <p:spPr>
          <a:xfrm>
            <a:off x="609480" y="5702760"/>
            <a:ext cx="10912680" cy="51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pos="408240" algn="l"/>
              </a:tabLst>
            </a:pPr>
            <a:r>
              <a:rPr lang="en-US" sz="2400" b="0" u="none" strike="noStrike">
                <a:solidFill>
                  <a:srgbClr val="FFC000"/>
                </a:solidFill>
                <a:effectLst/>
                <a:uFillTx/>
                <a:latin typeface="Arial"/>
                <a:ea typeface="DejaVu Sans"/>
              </a:rPr>
              <a:t>FC Oegstgeest</a:t>
            </a: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7" name="Picture 6_2"/>
          <p:cNvPicPr/>
          <p:nvPr/>
        </p:nvPicPr>
        <p:blipFill>
          <a:blip r:embed="rId1"/>
          <a:srcRect l="0" t="13067" r="0" b="28092"/>
          <a:stretch/>
        </p:blipFill>
        <p:spPr>
          <a:xfrm>
            <a:off x="6095880" y="-720"/>
            <a:ext cx="6085080" cy="424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8" name="Straight Connector 120_2"/>
          <p:cNvSpPr/>
          <p:nvPr/>
        </p:nvSpPr>
        <p:spPr>
          <a:xfrm>
            <a:off x="6095880" y="-360"/>
            <a:ext cx="360" cy="4242240"/>
          </a:xfrm>
          <a:prstGeom prst="line">
            <a:avLst/>
          </a:prstGeom>
          <a:ln w="10152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0" tIns="45000" rIns="0" bIns="45000" anchor="t" anchorCtr="1">
            <a:noAutofit/>
          </a:bodyPr>
          <a:p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Straight Connector 122_2"/>
          <p:cNvSpPr/>
          <p:nvPr/>
        </p:nvSpPr>
        <p:spPr>
          <a:xfrm>
            <a:off x="0" y="4241880"/>
            <a:ext cx="12191760" cy="360"/>
          </a:xfrm>
          <a:prstGeom prst="line">
            <a:avLst/>
          </a:prstGeom>
          <a:ln w="10152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Shape 1_2"/>
          <p:cNvSpPr/>
          <p:nvPr/>
        </p:nvSpPr>
        <p:spPr>
          <a:xfrm>
            <a:off x="846000" y="14760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Agenda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Shape 2_3"/>
          <p:cNvSpPr/>
          <p:nvPr/>
        </p:nvSpPr>
        <p:spPr>
          <a:xfrm>
            <a:off x="720000" y="1537560"/>
            <a:ext cx="10501560" cy="494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12:00 inloop en start lunch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12:15 welkom, voorstellen en bedankt (André)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12:30 sportiviteitsactie (Fons en Edwin)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12:35 scheidsrechterspopulatie (André)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12:40 PupillenSR’s (Edwin &amp; André)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12:45 nieuwe spelregels, toepassen (Erwin)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13:20 slotwoord en openingsAFTRAP (foto &amp; André)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2" name="Picture 6_4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Shape 1_0"/>
          <p:cNvSpPr/>
          <p:nvPr/>
        </p:nvSpPr>
        <p:spPr>
          <a:xfrm>
            <a:off x="846000" y="14760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Welkom &amp; voorstellen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Shape 2_1"/>
          <p:cNvSpPr/>
          <p:nvPr/>
        </p:nvSpPr>
        <p:spPr>
          <a:xfrm>
            <a:off x="846000" y="1494000"/>
            <a:ext cx="10501560" cy="49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&gt;&gt;Kim Rietveld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Bedankt.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50000"/>
              </a:lnSpc>
              <a:spcBef>
                <a:spcPts val="567"/>
              </a:spcBef>
              <a:spcAft>
                <a:spcPts val="567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5" name="Picture 6_1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6" name="Afbeelding 128"/>
          <p:cNvPicPr/>
          <p:nvPr/>
        </p:nvPicPr>
        <p:blipFill>
          <a:blip r:embed="rId2"/>
          <a:stretch/>
        </p:blipFill>
        <p:spPr>
          <a:xfrm>
            <a:off x="9540000" y="4320000"/>
            <a:ext cx="2315520" cy="2315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Shape 1_ 1"/>
          <p:cNvSpPr/>
          <p:nvPr/>
        </p:nvSpPr>
        <p:spPr>
          <a:xfrm>
            <a:off x="846360" y="14796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sportiviteitsactie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Shape 2_ 1"/>
          <p:cNvSpPr/>
          <p:nvPr/>
        </p:nvSpPr>
        <p:spPr>
          <a:xfrm>
            <a:off x="846360" y="1494360"/>
            <a:ext cx="10501560" cy="49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Webformulier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SR’s stemmen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Prijs voor team reikt Fons uit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50000"/>
              </a:lnSpc>
              <a:spcBef>
                <a:spcPts val="567"/>
              </a:spcBef>
              <a:spcAft>
                <a:spcPts val="567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9" name="Picture 6_ 1"/>
          <p:cNvPicPr/>
          <p:nvPr/>
        </p:nvPicPr>
        <p:blipFill>
          <a:blip r:embed="rId1"/>
          <a:stretch/>
        </p:blipFill>
        <p:spPr>
          <a:xfrm>
            <a:off x="10598760" y="20196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Shape 1_ 2"/>
          <p:cNvSpPr/>
          <p:nvPr/>
        </p:nvSpPr>
        <p:spPr>
          <a:xfrm>
            <a:off x="846360" y="14796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scheidsrechterspopulatie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Shape 2_ 3"/>
          <p:cNvSpPr/>
          <p:nvPr/>
        </p:nvSpPr>
        <p:spPr>
          <a:xfrm>
            <a:off x="846360" y="1494360"/>
            <a:ext cx="10501560" cy="49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Vertrokken/gestopt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Kandidaten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Pupillen SR’s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50000"/>
              </a:lnSpc>
              <a:spcBef>
                <a:spcPts val="567"/>
              </a:spcBef>
              <a:spcAft>
                <a:spcPts val="567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2" name="Picture 6_ 3"/>
          <p:cNvPicPr/>
          <p:nvPr/>
        </p:nvPicPr>
        <p:blipFill>
          <a:blip r:embed="rId1"/>
          <a:stretch/>
        </p:blipFill>
        <p:spPr>
          <a:xfrm>
            <a:off x="10598760" y="20196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Shape 1_ 4"/>
          <p:cNvSpPr/>
          <p:nvPr/>
        </p:nvSpPr>
        <p:spPr>
          <a:xfrm>
            <a:off x="846360" y="14796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Pupillenscheidsrechters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Shape 2_ 4"/>
          <p:cNvSpPr/>
          <p:nvPr/>
        </p:nvSpPr>
        <p:spPr>
          <a:xfrm>
            <a:off x="846360" y="1494360"/>
            <a:ext cx="10501560" cy="497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Verplicht &amp; teamevent voor alle JO14 teams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Pupillen SR’s KNVB opleiding @FCO met diploma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Planning &amp; aanstellen via Edwin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Verdana"/>
              </a:rPr>
              <a:t>Wedstrijden leiden van xO11, die ouders gaan helpen begeleiden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5" name="Picture 6_ 4"/>
          <p:cNvPicPr/>
          <p:nvPr/>
        </p:nvPicPr>
        <p:blipFill>
          <a:blip r:embed="rId1"/>
          <a:stretch/>
        </p:blipFill>
        <p:spPr>
          <a:xfrm>
            <a:off x="10598760" y="20196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_3"/>
          <p:cNvSpPr/>
          <p:nvPr/>
        </p:nvSpPr>
        <p:spPr>
          <a:xfrm>
            <a:off x="846000" y="147600"/>
            <a:ext cx="10501560" cy="11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Spelregel-/richtlijn – wijzigingen (1)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Shape 2_4"/>
          <p:cNvSpPr/>
          <p:nvPr/>
        </p:nvSpPr>
        <p:spPr>
          <a:xfrm>
            <a:off x="900000" y="1183680"/>
            <a:ext cx="10501560" cy="511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1. tempo onderbrekingen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Gereedschap om tijdrekken te verhinderen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a 5 seconde regel bij inworp &amp; doeltrap 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b 1 minuut regel bij blessurebehandeling 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c 10 seconde regel bij wissels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15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we moeten dit allemaal meedoen!</a:t>
            </a:r>
            <a:endParaRPr lang="nl-NL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8" name="Picture 6_3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Shape 1_ 3"/>
          <p:cNvSpPr/>
          <p:nvPr/>
        </p:nvSpPr>
        <p:spPr>
          <a:xfrm>
            <a:off x="846000" y="147600"/>
            <a:ext cx="10501560" cy="11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Spelregel-/richtlijn – wijzigingen (2)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Shape 2_ 2"/>
          <p:cNvSpPr/>
          <p:nvPr/>
        </p:nvSpPr>
        <p:spPr>
          <a:xfrm>
            <a:off x="900000" y="1183680"/>
            <a:ext cx="10501560" cy="511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2. aanscherpingen bestaande regels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a accessoires = sieraden &gt; gaat om gevaar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b foutieve inworp &amp; verlenen voordeel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c scheidsrechtersbal i.g.v. contact ASR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d onderbreken duidelijke scoringskans &amp; voordeel en aantal verdedigers en aanvallers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15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we moeten dit allemaal meedoen!</a:t>
            </a:r>
            <a:endParaRPr lang="nl-NL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1" name="Picture 6_ 2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Shape 1_3"/>
          <p:cNvSpPr/>
          <p:nvPr/>
        </p:nvSpPr>
        <p:spPr>
          <a:xfrm>
            <a:off x="846000" y="14760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Spelregelwijzigingen  BLIJFT (3)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Shape 2_4"/>
          <p:cNvSpPr/>
          <p:nvPr/>
        </p:nvSpPr>
        <p:spPr>
          <a:xfrm>
            <a:off x="838080" y="1285560"/>
            <a:ext cx="10501560" cy="549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– 8 secondenregel balbezit doelspeler &gt; </a:t>
            </a: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alleen als de bal in bezit is. Niet als de doelspeler gehinderd wordt. Na de derde seconde gaat SR zichtbaar aftellen. 1</a:t>
            </a:r>
            <a:r>
              <a:rPr lang="nl-NL" sz="2400" b="0" u="none" strike="noStrike" baseline="30000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e</a:t>
            </a: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 maal = hoekschop, 2</a:t>
            </a:r>
            <a:r>
              <a:rPr lang="nl-NL" sz="2400" b="0" u="none" strike="noStrike" baseline="33000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e</a:t>
            </a: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 = hoekschop + vermaning, 3</a:t>
            </a:r>
            <a:r>
              <a:rPr lang="nl-NL" sz="2400" b="0" u="none" strike="noStrike" baseline="33000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e</a:t>
            </a: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= hoekschop + GEEL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– “Alleen de aanvoerder” regel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– uitbal verhindert door teamofficials/wisselspeler &gt; </a:t>
            </a: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reden versnellen spelhervatting = indirecte vrije trap,  opzettelijk (ver)hinderen = GEEL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.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– opstootje op het veld &gt; </a:t>
            </a: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minimaal aanstichters GEEL</a:t>
            </a:r>
            <a:r>
              <a:rPr lang="nl-NL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.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9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– non-verbaal misbaar jegens de SR &gt; </a:t>
            </a:r>
            <a:r>
              <a:rPr lang="nl-NL" sz="24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 GEEL</a:t>
            </a:r>
            <a:r>
              <a:rPr lang="nl-NL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.</a:t>
            </a:r>
            <a:endParaRPr lang="nl-NL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4" name="Picture 6_3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Shape 1_4"/>
          <p:cNvSpPr/>
          <p:nvPr/>
        </p:nvSpPr>
        <p:spPr>
          <a:xfrm>
            <a:off x="846000" y="14760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Nog onbekend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Shape 2_0"/>
          <p:cNvSpPr/>
          <p:nvPr/>
        </p:nvSpPr>
        <p:spPr>
          <a:xfrm>
            <a:off x="838080" y="1285560"/>
            <a:ext cx="10841040" cy="511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#Doeeensnormaal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r>
              <a:rPr lang="nl-NL" sz="15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.</a:t>
            </a:r>
            <a:endParaRPr lang="nl-NL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7" name="Picture 6_0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Shape 1_ 5"/>
          <p:cNvSpPr/>
          <p:nvPr/>
        </p:nvSpPr>
        <p:spPr>
          <a:xfrm>
            <a:off x="846000" y="14760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Activiteiten 2026-27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Shape 2_ 5"/>
          <p:cNvSpPr/>
          <p:nvPr/>
        </p:nvSpPr>
        <p:spPr>
          <a:xfrm>
            <a:off x="838080" y="1285560"/>
            <a:ext cx="10841040" cy="511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endParaRPr lang="nl-N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ASR instructieavond wo. 09-september &amp; wo. 30-september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spelregelroulette 2026-27, met VR-selectie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passencontrole in dWf aangemoedigd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tabLst>
                <a:tab pos="408240" algn="l"/>
              </a:tabLst>
            </a:pPr>
            <a:r>
              <a:rPr lang="nl-NL" sz="15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.</a:t>
            </a:r>
            <a:endParaRPr lang="nl-NL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0" name="Picture 6_ 5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Afbeelding 4" descr="Afbeelding met clipart, schets, silhouet, zwart-wit&#10;&#10;Automatisch gegenereerde beschrijving"/>
          <p:cNvPicPr/>
          <p:nvPr/>
        </p:nvPicPr>
        <p:blipFill>
          <a:blip r:embed="rId1"/>
          <a:stretch/>
        </p:blipFill>
        <p:spPr>
          <a:xfrm>
            <a:off x="8885160" y="2003760"/>
            <a:ext cx="1734120" cy="284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2" name="TextShape 1_3"/>
          <p:cNvSpPr/>
          <p:nvPr/>
        </p:nvSpPr>
        <p:spPr>
          <a:xfrm>
            <a:off x="0" y="2672280"/>
            <a:ext cx="12186720" cy="106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nl-NL" sz="4400" b="1" u="none" strike="noStrike">
                <a:solidFill>
                  <a:srgbClr val="FFFF00"/>
                </a:solidFill>
                <a:effectLst/>
                <a:uFillTx/>
                <a:latin typeface="Calibri Light"/>
                <a:ea typeface="DejaVu Sans"/>
              </a:rPr>
              <a:t>Dank, succes en veel plezier</a:t>
            </a:r>
            <a:endParaRPr lang="nl-NL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3" name="Afbeelding 1" descr="Afbeelding met symbool, embleem, logo, tekst&#10;&#10;Automatisch gegenereerde beschrijving"/>
          <p:cNvPicPr/>
          <p:nvPr/>
        </p:nvPicPr>
        <p:blipFill>
          <a:blip r:embed="rId2"/>
          <a:stretch/>
        </p:blipFill>
        <p:spPr>
          <a:xfrm>
            <a:off x="10528560" y="105840"/>
            <a:ext cx="1220400" cy="147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Shape 1_3"/>
          <p:cNvSpPr/>
          <p:nvPr/>
        </p:nvSpPr>
        <p:spPr>
          <a:xfrm>
            <a:off x="846000" y="147600"/>
            <a:ext cx="10501560" cy="13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nl-NL" sz="4800" b="1" u="none" strike="noStrike">
                <a:solidFill>
                  <a:srgbClr val="FFC000"/>
                </a:solidFill>
                <a:effectLst/>
                <a:uFillTx/>
                <a:latin typeface="Calibri Light"/>
                <a:ea typeface="DejaVu Sans"/>
              </a:rPr>
              <a:t>Plannen 2026-27</a:t>
            </a:r>
            <a:endParaRPr lang="nl-NL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Shape 2_4"/>
          <p:cNvSpPr/>
          <p:nvPr/>
        </p:nvSpPr>
        <p:spPr>
          <a:xfrm>
            <a:off x="838080" y="1357560"/>
            <a:ext cx="10501560" cy="511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STOP inzet leden x19/20 teams op jeugdwedstrijden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heel veel begeleiden &amp; periodiek intern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intern opleiden teams/-leden op verzoek (ASR, clubSR)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intern opleiden JO14 teams (PSR)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- opleiden van VSR’s bij KNVB-cursus bij …..</a:t>
            </a: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endParaRPr lang="nl-N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70000"/>
              </a:lnSpc>
              <a:spcBef>
                <a:spcPts val="850"/>
              </a:spcBef>
              <a:spcAft>
                <a:spcPts val="850"/>
              </a:spcAft>
              <a:tabLst>
                <a:tab pos="408240" algn="l"/>
              </a:tabLst>
            </a:pPr>
            <a:r>
              <a:rPr lang="nl-NL" sz="32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– extra lid SRCommissie,        </a:t>
            </a:r>
            <a:r>
              <a:rPr lang="nl-NL" sz="2000" b="0" u="none" strike="noStrike">
                <a:solidFill>
                  <a:srgbClr val="FFFF00"/>
                </a:solidFill>
                <a:effectLst/>
                <a:uFillTx/>
                <a:latin typeface="Calibri"/>
                <a:ea typeface="DejaVu Sans"/>
              </a:rPr>
              <a:t>bijv.  docent / activiteiten</a:t>
            </a:r>
            <a:endParaRPr lang="nl-NL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6" name="Picture 6_3"/>
          <p:cNvPicPr/>
          <p:nvPr/>
        </p:nvPicPr>
        <p:blipFill>
          <a:blip r:embed="rId1"/>
          <a:stretch/>
        </p:blipFill>
        <p:spPr>
          <a:xfrm>
            <a:off x="10598400" y="201600"/>
            <a:ext cx="1080720" cy="1283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Thema2</Template>
  <TotalTime>89</TotalTime>
  <Application>LibreOffice/26.2.5.2$Windows_X86_64 LibreOffice_project/cd7284b4cbbfeb507e630c1aac019f4157393acb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2020-06-24T13:28:17Z</dcterms:created>
  <dc:creator>joh.suurd@live.nl</dc:creator>
  <dc:description/>
  <dc:language>nl-NL</dc:language>
  <cp:lastModifiedBy/>
  <cp:lastPrinted>2025-08-18T07:15:06Z</cp:lastPrinted>
  <dcterms:modified xsi:type="dcterms:W3CDTF">2026-08-22T14:57:32Z</dcterms:modified>
  <cp:revision>317</cp:revision>
  <dc:subject/>
  <dc:title>Spelregelwijzigingen veldvoetbal 20/21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7</vt:r8>
  </property>
  <property fmtid="{D5CDD505-2E9C-101B-9397-08002B2CF9AE}" pid="3" name="Notes">
    <vt:r8>13</vt:r8>
  </property>
  <property fmtid="{D5CDD505-2E9C-101B-9397-08002B2CF9AE}" pid="4" name="PresentationFormat">
    <vt:lpwstr>Widescreen</vt:lpwstr>
  </property>
  <property fmtid="{D5CDD505-2E9C-101B-9397-08002B2CF9AE}" pid="5" name="Slides">
    <vt:r8>14</vt:r8>
  </property>
</Properties>
</file>