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28"/>
  </p:notesMasterIdLst>
  <p:handoutMasterIdLst>
    <p:handoutMasterId r:id="rId29"/>
  </p:handoutMasterIdLst>
  <p:sldIdLst>
    <p:sldId id="328" r:id="rId2"/>
    <p:sldId id="346" r:id="rId3"/>
    <p:sldId id="387" r:id="rId4"/>
    <p:sldId id="371" r:id="rId5"/>
    <p:sldId id="373" r:id="rId6"/>
    <p:sldId id="372" r:id="rId7"/>
    <p:sldId id="375" r:id="rId8"/>
    <p:sldId id="374" r:id="rId9"/>
    <p:sldId id="369" r:id="rId10"/>
    <p:sldId id="348" r:id="rId11"/>
    <p:sldId id="379" r:id="rId12"/>
    <p:sldId id="359" r:id="rId13"/>
    <p:sldId id="349" r:id="rId14"/>
    <p:sldId id="378" r:id="rId15"/>
    <p:sldId id="380" r:id="rId16"/>
    <p:sldId id="363" r:id="rId17"/>
    <p:sldId id="354" r:id="rId18"/>
    <p:sldId id="367" r:id="rId19"/>
    <p:sldId id="376" r:id="rId20"/>
    <p:sldId id="355" r:id="rId21"/>
    <p:sldId id="366" r:id="rId22"/>
    <p:sldId id="383" r:id="rId23"/>
    <p:sldId id="384" r:id="rId24"/>
    <p:sldId id="385" r:id="rId25"/>
    <p:sldId id="386" r:id="rId26"/>
    <p:sldId id="382" r:id="rId27"/>
  </p:sldIdLst>
  <p:sldSz cx="9144000" cy="6858000" type="screen4x3"/>
  <p:notesSz cx="6797675" cy="987425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615" autoAdjust="0"/>
    <p:restoredTop sz="86477" autoAdjust="0"/>
  </p:normalViewPr>
  <p:slideViewPr>
    <p:cSldViewPr>
      <p:cViewPr varScale="1">
        <p:scale>
          <a:sx n="68" d="100"/>
          <a:sy n="68" d="100"/>
        </p:scale>
        <p:origin x="-95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3" d="100"/>
          <a:sy n="83" d="100"/>
        </p:scale>
        <p:origin x="-948" y="-66"/>
      </p:cViewPr>
      <p:guideLst>
        <p:guide orient="horz" pos="3110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7.xml"/><Relationship Id="rId3" Type="http://schemas.openxmlformats.org/officeDocument/2006/relationships/slide" Target="slides/slide12.xml"/><Relationship Id="rId7" Type="http://schemas.openxmlformats.org/officeDocument/2006/relationships/slide" Target="slides/slide16.xml"/><Relationship Id="rId12" Type="http://schemas.openxmlformats.org/officeDocument/2006/relationships/slide" Target="slides/slide26.xml"/><Relationship Id="rId2" Type="http://schemas.openxmlformats.org/officeDocument/2006/relationships/slide" Target="slides/slide11.xml"/><Relationship Id="rId1" Type="http://schemas.openxmlformats.org/officeDocument/2006/relationships/slide" Target="slides/slide10.xml"/><Relationship Id="rId6" Type="http://schemas.openxmlformats.org/officeDocument/2006/relationships/slide" Target="slides/slide15.xml"/><Relationship Id="rId11" Type="http://schemas.openxmlformats.org/officeDocument/2006/relationships/slide" Target="slides/slide20.xml"/><Relationship Id="rId5" Type="http://schemas.openxmlformats.org/officeDocument/2006/relationships/slide" Target="slides/slide14.xml"/><Relationship Id="rId10" Type="http://schemas.openxmlformats.org/officeDocument/2006/relationships/slide" Target="slides/slide19.xml"/><Relationship Id="rId4" Type="http://schemas.openxmlformats.org/officeDocument/2006/relationships/slide" Target="slides/slide13.xml"/><Relationship Id="rId9" Type="http://schemas.openxmlformats.org/officeDocument/2006/relationships/slide" Target="slides/slide1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016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80537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016" y="9380537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5C57F750-EE84-4511-9FC2-32D63477C825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2016" y="0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31863" y="741363"/>
            <a:ext cx="4933950" cy="37020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357" y="4690269"/>
            <a:ext cx="4984962" cy="444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noProof="0" smtClean="0"/>
              <a:t>Klik om de opmaakprofielen van de modeltekst te bewerken</a:t>
            </a:r>
          </a:p>
          <a:p>
            <a:pPr lvl="1"/>
            <a:r>
              <a:rPr lang="nl-NL" noProof="0" smtClean="0"/>
              <a:t>Tweede niveau</a:t>
            </a:r>
          </a:p>
          <a:p>
            <a:pPr lvl="2"/>
            <a:r>
              <a:rPr lang="nl-NL" noProof="0" smtClean="0"/>
              <a:t>Derde niveau</a:t>
            </a:r>
          </a:p>
          <a:p>
            <a:pPr lvl="3"/>
            <a:r>
              <a:rPr lang="nl-NL" noProof="0" smtClean="0"/>
              <a:t>Vierde niveau</a:t>
            </a:r>
          </a:p>
          <a:p>
            <a:pPr lvl="4"/>
            <a:r>
              <a:rPr lang="nl-NL" noProof="0" smtClean="0"/>
              <a:t>Vijfde niveau</a:t>
            </a:r>
          </a:p>
        </p:txBody>
      </p:sp>
      <p:sp>
        <p:nvSpPr>
          <p:cNvPr id="686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80537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86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2016" y="9380537"/>
            <a:ext cx="2945659" cy="493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46B891F-F344-4FE1-8B8D-E2D27912F442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10"/>
          <p:cNvGrpSpPr>
            <a:grpSpLocks/>
          </p:cNvGrpSpPr>
          <p:nvPr/>
        </p:nvGrpSpPr>
        <p:grpSpPr bwMode="auto">
          <a:xfrm>
            <a:off x="-1035050" y="1552575"/>
            <a:ext cx="10179050" cy="5305425"/>
            <a:chOff x="-652" y="978"/>
            <a:chExt cx="6412" cy="3342"/>
          </a:xfrm>
        </p:grpSpPr>
        <p:sp>
          <p:nvSpPr>
            <p:cNvPr id="5" name="Freeform 3"/>
            <p:cNvSpPr>
              <a:spLocks/>
            </p:cNvSpPr>
            <p:nvPr/>
          </p:nvSpPr>
          <p:spPr bwMode="auto">
            <a:xfrm>
              <a:off x="2061" y="1707"/>
              <a:ext cx="3699" cy="2613"/>
            </a:xfrm>
            <a:custGeom>
              <a:avLst/>
              <a:gdLst/>
              <a:ahLst/>
              <a:cxnLst>
                <a:cxn ang="0">
                  <a:pos x="1523" y="2611"/>
                </a:cxn>
                <a:cxn ang="0">
                  <a:pos x="3698" y="2612"/>
                </a:cxn>
                <a:cxn ang="0">
                  <a:pos x="3698" y="2228"/>
                </a:cxn>
                <a:cxn ang="0">
                  <a:pos x="0" y="0"/>
                </a:cxn>
                <a:cxn ang="0">
                  <a:pos x="160" y="118"/>
                </a:cxn>
                <a:cxn ang="0">
                  <a:pos x="292" y="219"/>
                </a:cxn>
                <a:cxn ang="0">
                  <a:pos x="441" y="347"/>
                </a:cxn>
                <a:cxn ang="0">
                  <a:pos x="585" y="482"/>
                </a:cxn>
                <a:cxn ang="0">
                  <a:pos x="796" y="711"/>
                </a:cxn>
                <a:cxn ang="0">
                  <a:pos x="983" y="955"/>
                </a:cxn>
                <a:cxn ang="0">
                  <a:pos x="1119" y="1168"/>
                </a:cxn>
                <a:cxn ang="0">
                  <a:pos x="1238" y="1388"/>
                </a:cxn>
                <a:cxn ang="0">
                  <a:pos x="1331" y="1608"/>
                </a:cxn>
                <a:cxn ang="0">
                  <a:pos x="1400" y="1809"/>
                </a:cxn>
                <a:cxn ang="0">
                  <a:pos x="1447" y="1979"/>
                </a:cxn>
                <a:cxn ang="0">
                  <a:pos x="1490" y="2190"/>
                </a:cxn>
                <a:cxn ang="0">
                  <a:pos x="1511" y="2374"/>
                </a:cxn>
                <a:cxn ang="0">
                  <a:pos x="1523" y="2611"/>
                </a:cxn>
              </a:cxnLst>
              <a:rect l="0" t="0" r="r" b="b"/>
              <a:pathLst>
                <a:path w="3699" h="2613">
                  <a:moveTo>
                    <a:pt x="1523" y="2611"/>
                  </a:moveTo>
                  <a:lnTo>
                    <a:pt x="3698" y="2612"/>
                  </a:lnTo>
                  <a:lnTo>
                    <a:pt x="3698" y="2228"/>
                  </a:lnTo>
                  <a:lnTo>
                    <a:pt x="0" y="0"/>
                  </a:lnTo>
                  <a:lnTo>
                    <a:pt x="160" y="118"/>
                  </a:lnTo>
                  <a:lnTo>
                    <a:pt x="292" y="219"/>
                  </a:lnTo>
                  <a:lnTo>
                    <a:pt x="441" y="347"/>
                  </a:lnTo>
                  <a:lnTo>
                    <a:pt x="585" y="482"/>
                  </a:lnTo>
                  <a:lnTo>
                    <a:pt x="796" y="711"/>
                  </a:lnTo>
                  <a:lnTo>
                    <a:pt x="983" y="955"/>
                  </a:lnTo>
                  <a:lnTo>
                    <a:pt x="1119" y="1168"/>
                  </a:lnTo>
                  <a:lnTo>
                    <a:pt x="1238" y="1388"/>
                  </a:lnTo>
                  <a:lnTo>
                    <a:pt x="1331" y="1608"/>
                  </a:lnTo>
                  <a:lnTo>
                    <a:pt x="1400" y="1809"/>
                  </a:lnTo>
                  <a:lnTo>
                    <a:pt x="1447" y="1979"/>
                  </a:lnTo>
                  <a:lnTo>
                    <a:pt x="1490" y="2190"/>
                  </a:lnTo>
                  <a:lnTo>
                    <a:pt x="1511" y="2374"/>
                  </a:lnTo>
                  <a:lnTo>
                    <a:pt x="1523" y="2611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nl-NL" dirty="0"/>
            </a:p>
          </p:txBody>
        </p:sp>
        <p:sp>
          <p:nvSpPr>
            <p:cNvPr id="6" name="Arc 4"/>
            <p:cNvSpPr>
              <a:spLocks/>
            </p:cNvSpPr>
            <p:nvPr/>
          </p:nvSpPr>
          <p:spPr bwMode="auto">
            <a:xfrm>
              <a:off x="-652" y="978"/>
              <a:ext cx="4237" cy="3342"/>
            </a:xfrm>
            <a:custGeom>
              <a:avLst/>
              <a:gdLst>
                <a:gd name="G0" fmla="+- 0 0 0"/>
                <a:gd name="G1" fmla="+- 21231 0 0"/>
                <a:gd name="G2" fmla="+- 21600 0 0"/>
                <a:gd name="T0" fmla="*/ 3977 w 21600"/>
                <a:gd name="T1" fmla="*/ 0 h 21231"/>
                <a:gd name="T2" fmla="*/ 21600 w 21600"/>
                <a:gd name="T3" fmla="*/ 21231 h 21231"/>
                <a:gd name="T4" fmla="*/ 0 w 21600"/>
                <a:gd name="T5" fmla="*/ 21231 h 21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231" fill="none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</a:path>
                <a:path w="21600" h="21231" stroke="0" extrusionOk="0">
                  <a:moveTo>
                    <a:pt x="3976" y="0"/>
                  </a:moveTo>
                  <a:cubicBezTo>
                    <a:pt x="14194" y="1914"/>
                    <a:pt x="21600" y="10835"/>
                    <a:pt x="21600" y="21231"/>
                  </a:cubicBezTo>
                  <a:lnTo>
                    <a:pt x="0" y="21231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nl-NL" dirty="0"/>
            </a:p>
          </p:txBody>
        </p:sp>
      </p:grpSp>
      <p:sp>
        <p:nvSpPr>
          <p:cNvPr id="3077" name="Rectangle 5"/>
          <p:cNvSpPr>
            <a:spLocks noGrp="1" noChangeArrowheads="1"/>
          </p:cNvSpPr>
          <p:nvPr>
            <p:ph type="ctrTitle" sz="quarter"/>
          </p:nvPr>
        </p:nvSpPr>
        <p:spPr>
          <a:xfrm>
            <a:off x="1293813" y="762000"/>
            <a:ext cx="77724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lang="nl-NL"/>
              <a:t>Klik om het opmaakprofiel van de modeltitel te bewerken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0" y="3429000"/>
            <a:ext cx="6400800" cy="1752600"/>
          </a:xfrm>
        </p:spPr>
        <p:txBody>
          <a:bodyPr lIns="92075" tIns="46038" rIns="92075" bIns="46038"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nl-NL"/>
              <a:t>Klik om het opmaakprofiel van de modelondertitel te bewerken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EF2C6-3138-464C-B235-6F73B74639F1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1B519-070D-488B-9495-9BA2327E5EB4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D3A496-640D-4700-8EDC-80BEF373E67F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84E15-4894-4655-8DEA-116FA96BE633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AD9AC-7A04-4857-B59F-C2BC37FCE0AC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667F7-0759-452B-BC51-A85C48E949CB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1AB78-5280-4C78-BF30-4469201CAEC5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3CD68-DF28-4201-B925-23B6864B23AD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 dirty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E2D48-E6C6-4322-9ADE-DE71846F9301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F40989-4BC0-415E-9D9D-3002361F49BD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20B734-20C4-4A8B-A2A4-A88E45960556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</p:spTree>
  </p:cSld>
  <p:clrMapOvr>
    <a:masterClrMapping/>
  </p:clrMapOvr>
  <p:transition spd="med"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0"/>
          <p:cNvGrpSpPr>
            <a:grpSpLocks/>
          </p:cNvGrpSpPr>
          <p:nvPr/>
        </p:nvGrpSpPr>
        <p:grpSpPr bwMode="auto">
          <a:xfrm>
            <a:off x="0" y="1588"/>
            <a:ext cx="9132888" cy="6845300"/>
            <a:chOff x="0" y="1"/>
            <a:chExt cx="5753" cy="4312"/>
          </a:xfrm>
        </p:grpSpPr>
        <p:sp>
          <p:nvSpPr>
            <p:cNvPr id="2051" name="Freeform 3"/>
            <p:cNvSpPr>
              <a:spLocks/>
            </p:cNvSpPr>
            <p:nvPr/>
          </p:nvSpPr>
          <p:spPr bwMode="auto">
            <a:xfrm>
              <a:off x="3394" y="999"/>
              <a:ext cx="2359" cy="3314"/>
            </a:xfrm>
            <a:custGeom>
              <a:avLst/>
              <a:gdLst/>
              <a:ahLst/>
              <a:cxnLst>
                <a:cxn ang="0">
                  <a:pos x="1905" y="3312"/>
                </a:cxn>
                <a:cxn ang="0">
                  <a:pos x="2358" y="3313"/>
                </a:cxn>
                <a:cxn ang="0">
                  <a:pos x="2358" y="1437"/>
                </a:cxn>
                <a:cxn ang="0">
                  <a:pos x="0" y="0"/>
                </a:cxn>
                <a:cxn ang="0">
                  <a:pos x="201" y="150"/>
                </a:cxn>
                <a:cxn ang="0">
                  <a:pos x="366" y="279"/>
                </a:cxn>
                <a:cxn ang="0">
                  <a:pos x="552" y="441"/>
                </a:cxn>
                <a:cxn ang="0">
                  <a:pos x="732" y="612"/>
                </a:cxn>
                <a:cxn ang="0">
                  <a:pos x="996" y="903"/>
                </a:cxn>
                <a:cxn ang="0">
                  <a:pos x="1230" y="1212"/>
                </a:cxn>
                <a:cxn ang="0">
                  <a:pos x="1400" y="1482"/>
                </a:cxn>
                <a:cxn ang="0">
                  <a:pos x="1548" y="1761"/>
                </a:cxn>
                <a:cxn ang="0">
                  <a:pos x="1665" y="2040"/>
                </a:cxn>
                <a:cxn ang="0">
                  <a:pos x="1751" y="2295"/>
                </a:cxn>
                <a:cxn ang="0">
                  <a:pos x="1809" y="2511"/>
                </a:cxn>
                <a:cxn ang="0">
                  <a:pos x="1863" y="2778"/>
                </a:cxn>
                <a:cxn ang="0">
                  <a:pos x="1890" y="3012"/>
                </a:cxn>
                <a:cxn ang="0">
                  <a:pos x="1905" y="3312"/>
                </a:cxn>
              </a:cxnLst>
              <a:rect l="0" t="0" r="r" b="b"/>
              <a:pathLst>
                <a:path w="2359" h="3314">
                  <a:moveTo>
                    <a:pt x="1905" y="3312"/>
                  </a:moveTo>
                  <a:lnTo>
                    <a:pt x="2358" y="3313"/>
                  </a:lnTo>
                  <a:lnTo>
                    <a:pt x="2358" y="1437"/>
                  </a:lnTo>
                  <a:lnTo>
                    <a:pt x="0" y="0"/>
                  </a:lnTo>
                  <a:lnTo>
                    <a:pt x="201" y="150"/>
                  </a:lnTo>
                  <a:lnTo>
                    <a:pt x="366" y="279"/>
                  </a:lnTo>
                  <a:lnTo>
                    <a:pt x="552" y="441"/>
                  </a:lnTo>
                  <a:lnTo>
                    <a:pt x="732" y="612"/>
                  </a:lnTo>
                  <a:lnTo>
                    <a:pt x="996" y="903"/>
                  </a:lnTo>
                  <a:lnTo>
                    <a:pt x="1230" y="1212"/>
                  </a:lnTo>
                  <a:lnTo>
                    <a:pt x="1400" y="1482"/>
                  </a:lnTo>
                  <a:lnTo>
                    <a:pt x="1548" y="1761"/>
                  </a:lnTo>
                  <a:lnTo>
                    <a:pt x="1665" y="2040"/>
                  </a:lnTo>
                  <a:lnTo>
                    <a:pt x="1751" y="2295"/>
                  </a:lnTo>
                  <a:lnTo>
                    <a:pt x="1809" y="2511"/>
                  </a:lnTo>
                  <a:lnTo>
                    <a:pt x="1863" y="2778"/>
                  </a:lnTo>
                  <a:lnTo>
                    <a:pt x="1890" y="3012"/>
                  </a:lnTo>
                  <a:lnTo>
                    <a:pt x="1905" y="3312"/>
                  </a:lnTo>
                </a:path>
              </a:pathLst>
            </a:custGeom>
            <a:gradFill rotWithShape="0">
              <a:gsLst>
                <a:gs pos="0">
                  <a:schemeClr val="accent2">
                    <a:gamma/>
                    <a:shade val="46275"/>
                    <a:invGamma/>
                  </a:schemeClr>
                </a:gs>
                <a:gs pos="100000">
                  <a:schemeClr val="accent2"/>
                </a:gs>
              </a:gsLst>
              <a:lin ang="0" scaled="1"/>
            </a:gradFill>
            <a:ln w="9525" cap="rnd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nl-NL" dirty="0"/>
            </a:p>
          </p:txBody>
        </p:sp>
        <p:sp>
          <p:nvSpPr>
            <p:cNvPr id="2052" name="Arc 4"/>
            <p:cNvSpPr>
              <a:spLocks/>
            </p:cNvSpPr>
            <p:nvPr/>
          </p:nvSpPr>
          <p:spPr bwMode="auto">
            <a:xfrm>
              <a:off x="0" y="1"/>
              <a:ext cx="5298" cy="4312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12700" cap="rnd">
              <a:solidFill>
                <a:schemeClr val="accent2"/>
              </a:solidFill>
              <a:round/>
              <a:headEnd type="none" w="sm" len="sm"/>
              <a:tailEnd type="none" w="sm" len="sm"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nl-NL" dirty="0"/>
            </a:p>
          </p:txBody>
        </p:sp>
      </p:grpSp>
      <p:sp>
        <p:nvSpPr>
          <p:cNvPr id="2053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van de modeltitel te bewerken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nl-NL" dirty="0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B9A4F71-BFA9-42DF-A808-8AD90F899A0E}" type="slidenum">
              <a:rPr lang="nl-NL"/>
              <a:pPr>
                <a:defRPr/>
              </a:pPr>
              <a:t>‹nr.›</a:t>
            </a:fld>
            <a:endParaRPr lang="nl-NL" dirty="0"/>
          </a:p>
        </p:txBody>
      </p:sp>
      <p:sp>
        <p:nvSpPr>
          <p:cNvPr id="103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zoom dir="in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l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0000"/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l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nl/imgres?imgurl=http://www.er-timmerwerken.nl/wp-content/gallery/website-illustraties/catoon-timmerman.gif&amp;imgrefurl=http://www.er-timmerwerken.nl/tag/nieuws/&amp;usg=__8FAlv5eckIedRUSiOKsKvip09Hk=&amp;h=420&amp;w=314&amp;sz=44&amp;hl=nl&amp;start=16&amp;zoom=1&amp;tbnid=wfo1NP4QyIbDWM:&amp;tbnh=125&amp;tbnw=93&amp;ei=SV-AToDACc2q-ga4-YmSDQ&amp;prev=/search?q=verbouwing+cartoon&amp;um=1&amp;hl=nl&amp;sa=N&amp;tbm=isch&amp;um=1&amp;itbs=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nl/imgres?imgurl=http://www.er-timmerwerken.nl/wp-content/gallery/website-illustraties/catoon-timmerman.gif&amp;imgrefurl=http://www.er-timmerwerken.nl/tag/nieuws/&amp;usg=__8FAlv5eckIedRUSiOKsKvip09Hk=&amp;h=420&amp;w=314&amp;sz=44&amp;hl=nl&amp;start=16&amp;zoom=1&amp;tbnid=wfo1NP4QyIbDWM:&amp;tbnh=125&amp;tbnw=93&amp;ei=SV-AToDACc2q-ga4-YmSDQ&amp;prev=/search?q=verbouwing+cartoon&amp;um=1&amp;hl=nl&amp;sa=N&amp;tbm=isch&amp;um=1&amp;itbs=1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drugsenzo.jouwweb.nl/upload/9/c/4/drugsenzo/10586-317.large.gif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08" y="928670"/>
            <a:ext cx="5110486" cy="32893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785786" y="4857760"/>
            <a:ext cx="7416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4800" dirty="0" smtClean="0"/>
              <a:t>Stand van zaken nieuwbouw</a:t>
            </a:r>
            <a:endParaRPr lang="nl-NL" sz="48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6" descr="obj6geo7pg1p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428604"/>
            <a:ext cx="3840426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F:\documenten\Everstein\clubgebouw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6182" y="2214554"/>
            <a:ext cx="4465492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Click="0" advTm="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Text Box 3"/>
          <p:cNvSpPr txBox="1">
            <a:spLocks noChangeArrowheads="1"/>
          </p:cNvSpPr>
          <p:nvPr/>
        </p:nvSpPr>
        <p:spPr bwMode="auto">
          <a:xfrm>
            <a:off x="857224" y="5357826"/>
            <a:ext cx="7416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nl-NL" sz="4800" dirty="0" smtClean="0"/>
              <a:t>Stand van zaken nieuwbouw</a:t>
            </a:r>
            <a:endParaRPr lang="nl-NL" sz="4800" dirty="0"/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2941350" y="-1298332"/>
            <a:ext cx="3143272" cy="8597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142844" y="357166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Uitgangspunten nieuwbouw</a:t>
            </a:r>
          </a:p>
        </p:txBody>
      </p:sp>
      <p:sp>
        <p:nvSpPr>
          <p:cNvPr id="8" name="Rectangle 1027"/>
          <p:cNvSpPr txBox="1">
            <a:spLocks noChangeArrowheads="1"/>
          </p:cNvSpPr>
          <p:nvPr/>
        </p:nvSpPr>
        <p:spPr>
          <a:xfrm>
            <a:off x="609600" y="2071678"/>
            <a:ext cx="8534400" cy="4395788"/>
          </a:xfrm>
          <a:prstGeom prst="rect">
            <a:avLst/>
          </a:prstGeom>
        </p:spPr>
        <p:txBody>
          <a:bodyPr/>
          <a:lstStyle/>
          <a:p>
            <a:r>
              <a:rPr lang="nl-NL" sz="3200" dirty="0" smtClean="0"/>
              <a:t>Doel is het binnen de begroting realiseren van een nieuw duurzaam sportcomplex, passend bij de ambities van Sportvereniging Everstein, rekening houdend met toekomstige ontwikkelingen.</a:t>
            </a:r>
            <a:endParaRPr lang="nl-NL" sz="3200" dirty="0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0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Uitgangspunten nieuwbouw</a:t>
            </a:r>
          </a:p>
        </p:txBody>
      </p:sp>
      <p:sp>
        <p:nvSpPr>
          <p:cNvPr id="4" name="Rectangle 1027"/>
          <p:cNvSpPr txBox="1">
            <a:spLocks noChangeArrowheads="1"/>
          </p:cNvSpPr>
          <p:nvPr/>
        </p:nvSpPr>
        <p:spPr>
          <a:xfrm>
            <a:off x="609600" y="1412875"/>
            <a:ext cx="8534400" cy="4395788"/>
          </a:xfrm>
          <a:prstGeom prst="rect">
            <a:avLst/>
          </a:prstGeom>
        </p:spPr>
        <p:txBody>
          <a:bodyPr/>
          <a:lstStyle/>
          <a:p>
            <a:pPr marL="514350" indent="-514350">
              <a:spcBef>
                <a:spcPct val="20000"/>
              </a:spcBef>
              <a:buClr>
                <a:schemeClr val="accent2"/>
              </a:buClr>
              <a:buSzPct val="80000"/>
            </a:pPr>
            <a:r>
              <a:rPr lang="nl-NL" sz="3200" dirty="0" smtClean="0"/>
              <a:t>Begane grond (iets verzonken in de grond)</a:t>
            </a:r>
          </a:p>
          <a:p>
            <a:pPr marL="514350" indent="-514350">
              <a:spcBef>
                <a:spcPct val="20000"/>
              </a:spcBef>
              <a:buClr>
                <a:schemeClr val="accent2"/>
              </a:buClr>
              <a:buSzPct val="80000"/>
              <a:buFont typeface="Arial" pitchFamily="34" charset="0"/>
              <a:buChar char="•"/>
            </a:pPr>
            <a:r>
              <a:rPr lang="nl-NL" sz="3200" dirty="0" smtClean="0"/>
              <a:t>10 kleedkamers (8 standaard en 2 ruimere)</a:t>
            </a:r>
          </a:p>
          <a:p>
            <a:pPr marL="514350" indent="-514350">
              <a:spcBef>
                <a:spcPct val="20000"/>
              </a:spcBef>
              <a:buClr>
                <a:schemeClr val="accent2"/>
              </a:buClr>
              <a:buSzPct val="80000"/>
              <a:buFont typeface="Arial" pitchFamily="34" charset="0"/>
              <a:buChar char="•"/>
            </a:pPr>
            <a:r>
              <a:rPr lang="nl-NL" sz="3200" dirty="0" smtClean="0"/>
              <a:t>3 Scheidsrechterskleedkamers</a:t>
            </a:r>
          </a:p>
          <a:p>
            <a:pPr marL="514350" indent="-514350">
              <a:spcBef>
                <a:spcPct val="20000"/>
              </a:spcBef>
              <a:buClr>
                <a:schemeClr val="accent2"/>
              </a:buClr>
              <a:buSzPct val="80000"/>
              <a:buFont typeface="Arial" pitchFamily="34" charset="0"/>
              <a:buChar char="•"/>
            </a:pPr>
            <a:r>
              <a:rPr lang="nl-NL" sz="3200" dirty="0" smtClean="0"/>
              <a:t>Verzorgingsruimte</a:t>
            </a:r>
          </a:p>
          <a:p>
            <a:pPr marL="514350" indent="-514350">
              <a:spcBef>
                <a:spcPct val="20000"/>
              </a:spcBef>
              <a:buClr>
                <a:schemeClr val="accent2"/>
              </a:buClr>
              <a:buSzPct val="80000"/>
              <a:buFont typeface="Arial" pitchFamily="34" charset="0"/>
              <a:buChar char="•"/>
            </a:pPr>
            <a:r>
              <a:rPr lang="nl-NL" sz="3200" dirty="0" smtClean="0"/>
              <a:t>Kledingruimte</a:t>
            </a:r>
          </a:p>
          <a:p>
            <a:pPr marL="514350" indent="-514350">
              <a:spcBef>
                <a:spcPct val="20000"/>
              </a:spcBef>
              <a:buClr>
                <a:schemeClr val="accent2"/>
              </a:buClr>
              <a:buSzPct val="80000"/>
              <a:buFont typeface="Arial" pitchFamily="34" charset="0"/>
              <a:buChar char="•"/>
            </a:pPr>
            <a:r>
              <a:rPr lang="nl-NL" sz="3200" dirty="0" smtClean="0"/>
              <a:t>Materiaalruimte</a:t>
            </a:r>
          </a:p>
          <a:p>
            <a:pPr marL="514350" indent="-514350">
              <a:spcBef>
                <a:spcPct val="20000"/>
              </a:spcBef>
              <a:buClr>
                <a:schemeClr val="accent2"/>
              </a:buClr>
              <a:buSzPct val="80000"/>
              <a:buFont typeface="Arial" pitchFamily="34" charset="0"/>
              <a:buChar char="•"/>
            </a:pPr>
            <a:r>
              <a:rPr lang="nl-NL" sz="3200" dirty="0" smtClean="0"/>
              <a:t>Technische ruimte</a:t>
            </a:r>
          </a:p>
          <a:p>
            <a:pPr marL="514350" indent="-514350">
              <a:spcBef>
                <a:spcPct val="20000"/>
              </a:spcBef>
              <a:buClr>
                <a:schemeClr val="accent2"/>
              </a:buClr>
              <a:buSzPct val="80000"/>
              <a:buFont typeface="Arial" pitchFamily="34" charset="0"/>
              <a:buChar char="•"/>
            </a:pPr>
            <a:r>
              <a:rPr lang="nl-NL" sz="3200" dirty="0" smtClean="0"/>
              <a:t>Toiletten</a:t>
            </a:r>
          </a:p>
          <a:p>
            <a:pPr marL="514350" indent="-514350">
              <a:spcBef>
                <a:spcPct val="20000"/>
              </a:spcBef>
              <a:buClr>
                <a:schemeClr val="accent2"/>
              </a:buClr>
              <a:buSzPct val="80000"/>
            </a:pPr>
            <a:endParaRPr lang="nl-NL" sz="3200" dirty="0"/>
          </a:p>
        </p:txBody>
      </p:sp>
      <p:pic>
        <p:nvPicPr>
          <p:cNvPr id="5" name="Picture 2" descr="http://t0.gstatic.com/images?q=tbn:ANd9GcSyOSoYUxzHxVs6Kt8fwkEW5NxkP-DzKfI1ytNp9R8QljSPenRoDu2z2T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4071942"/>
            <a:ext cx="1600205" cy="215081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0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Uitgangspunten nieuwbouw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857288" y="1143000"/>
            <a:ext cx="11153775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1027"/>
          <p:cNvSpPr txBox="1">
            <a:spLocks noChangeArrowheads="1"/>
          </p:cNvSpPr>
          <p:nvPr/>
        </p:nvSpPr>
        <p:spPr>
          <a:xfrm>
            <a:off x="609600" y="1412875"/>
            <a:ext cx="8534400" cy="4395788"/>
          </a:xfrm>
          <a:prstGeom prst="rect">
            <a:avLst/>
          </a:prstGeom>
        </p:spPr>
        <p:txBody>
          <a:bodyPr/>
          <a:lstStyle/>
          <a:p>
            <a:pPr marL="514350" indent="-514350">
              <a:spcBef>
                <a:spcPct val="20000"/>
              </a:spcBef>
              <a:buClr>
                <a:schemeClr val="accent2"/>
              </a:buClr>
              <a:buSzPct val="80000"/>
            </a:pPr>
            <a:r>
              <a:rPr lang="nl-NL" sz="3200" dirty="0" smtClean="0"/>
              <a:t>1</a:t>
            </a:r>
            <a:r>
              <a:rPr lang="nl-NL" sz="3200" baseline="30000" dirty="0" smtClean="0"/>
              <a:t>e</a:t>
            </a:r>
            <a:r>
              <a:rPr lang="nl-NL" sz="3200" dirty="0" smtClean="0"/>
              <a:t> etage</a:t>
            </a:r>
          </a:p>
          <a:p>
            <a:pPr marL="514350" indent="-514350">
              <a:spcBef>
                <a:spcPct val="20000"/>
              </a:spcBef>
              <a:buClr>
                <a:schemeClr val="accent2"/>
              </a:buClr>
              <a:buSzPct val="80000"/>
              <a:buFont typeface="Arial" pitchFamily="34" charset="0"/>
              <a:buChar char="•"/>
            </a:pPr>
            <a:r>
              <a:rPr lang="nl-NL" sz="3200" dirty="0" smtClean="0"/>
              <a:t>Kantine/bar</a:t>
            </a:r>
          </a:p>
          <a:p>
            <a:pPr marL="514350" indent="-514350">
              <a:spcBef>
                <a:spcPct val="20000"/>
              </a:spcBef>
              <a:buClr>
                <a:schemeClr val="accent2"/>
              </a:buClr>
              <a:buSzPct val="80000"/>
              <a:buFont typeface="Arial" pitchFamily="34" charset="0"/>
              <a:buChar char="•"/>
            </a:pPr>
            <a:r>
              <a:rPr lang="nl-NL" sz="3200" dirty="0" smtClean="0"/>
              <a:t>Keuken/frituur</a:t>
            </a:r>
          </a:p>
          <a:p>
            <a:pPr marL="514350" indent="-514350">
              <a:spcBef>
                <a:spcPct val="20000"/>
              </a:spcBef>
              <a:buClr>
                <a:schemeClr val="accent2"/>
              </a:buClr>
              <a:buSzPct val="80000"/>
              <a:buFont typeface="Arial" pitchFamily="34" charset="0"/>
              <a:buChar char="•"/>
            </a:pPr>
            <a:r>
              <a:rPr lang="nl-NL" sz="3200" dirty="0" smtClean="0"/>
              <a:t>Bestuur/commissiekamers</a:t>
            </a:r>
          </a:p>
          <a:p>
            <a:pPr marL="514350" indent="-514350">
              <a:spcBef>
                <a:spcPct val="20000"/>
              </a:spcBef>
              <a:buClr>
                <a:schemeClr val="accent2"/>
              </a:buClr>
              <a:buSzPct val="80000"/>
              <a:buFont typeface="Arial" pitchFamily="34" charset="0"/>
              <a:buChar char="•"/>
            </a:pPr>
            <a:r>
              <a:rPr lang="nl-NL" sz="3200" dirty="0" smtClean="0"/>
              <a:t>Verzorgingsruimte</a:t>
            </a:r>
          </a:p>
          <a:p>
            <a:pPr marL="514350" indent="-514350">
              <a:spcBef>
                <a:spcPct val="20000"/>
              </a:spcBef>
              <a:buClr>
                <a:schemeClr val="accent2"/>
              </a:buClr>
              <a:buSzPct val="80000"/>
              <a:buFont typeface="Arial" pitchFamily="34" charset="0"/>
              <a:buChar char="•"/>
            </a:pPr>
            <a:r>
              <a:rPr lang="nl-NL" sz="3200" dirty="0" smtClean="0"/>
              <a:t>Multifunctionele ruimte</a:t>
            </a:r>
          </a:p>
          <a:p>
            <a:pPr marL="514350" indent="-514350">
              <a:spcBef>
                <a:spcPct val="20000"/>
              </a:spcBef>
              <a:buClr>
                <a:schemeClr val="accent2"/>
              </a:buClr>
              <a:buSzPct val="80000"/>
              <a:buFont typeface="Arial" pitchFamily="34" charset="0"/>
              <a:buChar char="•"/>
            </a:pPr>
            <a:r>
              <a:rPr lang="nl-NL" sz="3200" dirty="0" smtClean="0"/>
              <a:t>Terras</a:t>
            </a:r>
          </a:p>
          <a:p>
            <a:pPr marL="514350" indent="-514350">
              <a:spcBef>
                <a:spcPct val="20000"/>
              </a:spcBef>
              <a:buClr>
                <a:schemeClr val="accent2"/>
              </a:buClr>
              <a:buSzPct val="80000"/>
              <a:buFont typeface="Arial" pitchFamily="34" charset="0"/>
              <a:buChar char="•"/>
            </a:pPr>
            <a:r>
              <a:rPr lang="nl-NL" sz="3200" dirty="0" smtClean="0"/>
              <a:t>Toiletten met MIVA-toilet</a:t>
            </a:r>
          </a:p>
          <a:p>
            <a:pPr marL="514350" indent="-514350">
              <a:spcBef>
                <a:spcPct val="20000"/>
              </a:spcBef>
              <a:buClr>
                <a:schemeClr val="accent2"/>
              </a:buClr>
              <a:buSzPct val="80000"/>
              <a:buFont typeface="Arial" pitchFamily="34" charset="0"/>
              <a:buChar char="•"/>
            </a:pPr>
            <a:endParaRPr lang="nl-NL" sz="3200" dirty="0" smtClean="0"/>
          </a:p>
          <a:p>
            <a:pPr marL="514350" indent="-514350">
              <a:spcBef>
                <a:spcPct val="20000"/>
              </a:spcBef>
              <a:buClr>
                <a:schemeClr val="accent2"/>
              </a:buClr>
              <a:buSzPct val="80000"/>
            </a:pPr>
            <a:endParaRPr lang="nl-NL" sz="3200" dirty="0"/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0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Uitgangspunten nieuwbouw</a:t>
            </a:r>
          </a:p>
        </p:txBody>
      </p:sp>
      <p:pic>
        <p:nvPicPr>
          <p:cNvPr id="5" name="Picture 2" descr="http://t0.gstatic.com/images?q=tbn:ANd9GcSyOSoYUxzHxVs6Kt8fwkEW5NxkP-DzKfI1ytNp9R8QljSPenRoDu2z2To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16" y="4071942"/>
            <a:ext cx="1600205" cy="2150813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0" y="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Uitgangspunten nieuwbouw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1357298"/>
            <a:ext cx="10197315" cy="5500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Afbeelding 4"/>
          <p:cNvPicPr/>
          <p:nvPr/>
        </p:nvPicPr>
        <p:blipFill>
          <a:blip r:embed="rId3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tretch>
            <a:fillRect/>
          </a:stretch>
        </p:blipFill>
        <p:spPr>
          <a:xfrm>
            <a:off x="2357422" y="1000085"/>
            <a:ext cx="4286280" cy="5857915"/>
          </a:xfrm>
          <a:prstGeom prst="rect">
            <a:avLst/>
          </a:prstGeom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685800" y="-71462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44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Locatie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7724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nl-NL" u="sng" smtClean="0">
                <a:solidFill>
                  <a:schemeClr val="tx1"/>
                </a:solidFill>
              </a:rPr>
              <a:t>Tot nu toe</a:t>
            </a:r>
            <a:endParaRPr lang="nl-NL" u="sng" dirty="0" smtClean="0">
              <a:solidFill>
                <a:schemeClr val="tx1"/>
              </a:solidFill>
            </a:endParaRPr>
          </a:p>
        </p:txBody>
      </p:sp>
      <p:sp>
        <p:nvSpPr>
          <p:cNvPr id="16386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09600" y="1773238"/>
            <a:ext cx="8534400" cy="4395787"/>
          </a:xfrm>
        </p:spPr>
        <p:txBody>
          <a:bodyPr/>
          <a:lstStyle/>
          <a:p>
            <a:pPr marL="609600" indent="-609600" eaLnBrk="1" hangingPunct="1">
              <a:buNone/>
            </a:pPr>
            <a:r>
              <a:rPr lang="nl-NL" dirty="0" smtClean="0"/>
              <a:t>► Overeenkomst met gemeente </a:t>
            </a:r>
            <a:r>
              <a:rPr lang="nl-NL" dirty="0" smtClean="0"/>
              <a:t>afgerond</a:t>
            </a:r>
            <a:endParaRPr lang="nl-NL" dirty="0" smtClean="0"/>
          </a:p>
          <a:p>
            <a:pPr marL="609600" indent="-609600" eaLnBrk="1" hangingPunct="1">
              <a:buNone/>
            </a:pPr>
            <a:r>
              <a:rPr lang="nl-NL" dirty="0" smtClean="0"/>
              <a:t>► </a:t>
            </a:r>
            <a:r>
              <a:rPr lang="nl-NL" dirty="0" smtClean="0"/>
              <a:t>Garantstelling SWS afgerond</a:t>
            </a:r>
          </a:p>
          <a:p>
            <a:pPr marL="609600" indent="-609600" eaLnBrk="1" hangingPunct="1">
              <a:buNone/>
            </a:pPr>
            <a:r>
              <a:rPr lang="nl-NL" dirty="0" smtClean="0"/>
              <a:t>► 3</a:t>
            </a:r>
            <a:r>
              <a:rPr lang="nl-NL" baseline="30000" dirty="0" smtClean="0"/>
              <a:t>e</a:t>
            </a:r>
            <a:r>
              <a:rPr lang="nl-NL" dirty="0" smtClean="0"/>
              <a:t> partijen gezocht</a:t>
            </a:r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</p:txBody>
      </p:sp>
      <p:pic>
        <p:nvPicPr>
          <p:cNvPr id="16387" name="Picture 1028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http://www.miusa.org/images/fcimagesfolder/italypics/euros/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29454" y="2428868"/>
            <a:ext cx="1857368" cy="2098826"/>
          </a:xfrm>
          <a:prstGeom prst="rect">
            <a:avLst/>
          </a:prstGeom>
          <a:noFill/>
        </p:spPr>
      </p:pic>
      <p:pic>
        <p:nvPicPr>
          <p:cNvPr id="6" name="Afbeelding 5" descr="fysio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488" y="5162568"/>
            <a:ext cx="685800" cy="838200"/>
          </a:xfrm>
          <a:prstGeom prst="rect">
            <a:avLst/>
          </a:prstGeom>
        </p:spPr>
      </p:pic>
      <p:sp>
        <p:nvSpPr>
          <p:cNvPr id="7" name="WordArt 4"/>
          <p:cNvSpPr>
            <a:spLocks noChangeArrowheads="1" noChangeShapeType="1" noTextEdit="1"/>
          </p:cNvSpPr>
          <p:nvPr/>
        </p:nvSpPr>
        <p:spPr bwMode="auto">
          <a:xfrm>
            <a:off x="1071538" y="5305444"/>
            <a:ext cx="154305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nl-NL" sz="3600" kern="10" spc="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De Vries</a:t>
            </a:r>
            <a:endParaRPr lang="nl-NL" sz="3600" kern="10" spc="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sp>
        <p:nvSpPr>
          <p:cNvPr id="8" name="WordArt 4"/>
          <p:cNvSpPr>
            <a:spLocks noChangeArrowheads="1" noChangeShapeType="1" noTextEdit="1"/>
          </p:cNvSpPr>
          <p:nvPr/>
        </p:nvSpPr>
        <p:spPr bwMode="auto">
          <a:xfrm>
            <a:off x="3786182" y="5305444"/>
            <a:ext cx="4714908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nl-NL" sz="36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Praktijk voor fysiotherapie</a:t>
            </a:r>
            <a:endParaRPr lang="nl-NL" sz="3600" kern="10" spc="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00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7724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nl-NL" u="sng" dirty="0" smtClean="0">
                <a:solidFill>
                  <a:schemeClr val="tx1"/>
                </a:solidFill>
              </a:rPr>
              <a:t>Tot nu toe</a:t>
            </a:r>
          </a:p>
        </p:txBody>
      </p:sp>
      <p:sp>
        <p:nvSpPr>
          <p:cNvPr id="16386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09600" y="1773238"/>
            <a:ext cx="8534400" cy="4395787"/>
          </a:xfrm>
        </p:spPr>
        <p:txBody>
          <a:bodyPr/>
          <a:lstStyle/>
          <a:p>
            <a:pPr marL="609600" indent="-609600" eaLnBrk="1" hangingPunct="1">
              <a:buNone/>
            </a:pPr>
            <a:r>
              <a:rPr lang="nl-NL" dirty="0" smtClean="0"/>
              <a:t>► Veel andere verenigingen bezocht</a:t>
            </a:r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r>
              <a:rPr lang="nl-NL" dirty="0" smtClean="0"/>
              <a:t>► Programma van eisen opgesteld</a:t>
            </a:r>
            <a:br>
              <a:rPr lang="nl-NL" dirty="0" smtClean="0"/>
            </a:br>
            <a:endParaRPr lang="nl-NL" dirty="0" smtClean="0"/>
          </a:p>
          <a:p>
            <a:pPr marL="609600" indent="-609600" eaLnBrk="1" hangingPunct="1">
              <a:buNone/>
            </a:pPr>
            <a:r>
              <a:rPr lang="nl-NL" dirty="0" smtClean="0"/>
              <a:t>► 1</a:t>
            </a:r>
            <a:r>
              <a:rPr lang="nl-NL" baseline="30000" dirty="0" smtClean="0"/>
              <a:t>e</a:t>
            </a:r>
            <a:r>
              <a:rPr lang="nl-NL" dirty="0" smtClean="0"/>
              <a:t> begroting opgesteld</a:t>
            </a:r>
            <a:br>
              <a:rPr lang="nl-NL" dirty="0" smtClean="0"/>
            </a:br>
            <a:r>
              <a:rPr lang="nl-NL" dirty="0" smtClean="0"/>
              <a:t>-&gt; conclusie 1</a:t>
            </a:r>
            <a:r>
              <a:rPr lang="nl-NL" baseline="30000" dirty="0" smtClean="0"/>
              <a:t>e</a:t>
            </a:r>
            <a:r>
              <a:rPr lang="nl-NL" dirty="0" smtClean="0"/>
              <a:t> opzet kunnen wij niet betalen</a:t>
            </a:r>
            <a:br>
              <a:rPr lang="nl-NL" dirty="0" smtClean="0"/>
            </a:br>
            <a:r>
              <a:rPr lang="nl-NL" dirty="0" smtClean="0"/>
              <a:t> -&gt; aanpassen programma van eisen</a:t>
            </a:r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r>
              <a:rPr lang="nl-NL" dirty="0" smtClean="0"/>
              <a:t/>
            </a:r>
            <a:br>
              <a:rPr lang="nl-NL" dirty="0" smtClean="0"/>
            </a:b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</p:txBody>
      </p:sp>
      <p:pic>
        <p:nvPicPr>
          <p:cNvPr id="16387" name="Picture 1028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63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7724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nl-NL" u="sng" dirty="0" smtClean="0">
                <a:solidFill>
                  <a:schemeClr val="tx1"/>
                </a:solidFill>
              </a:rPr>
              <a:t>Tot nu toe</a:t>
            </a:r>
          </a:p>
        </p:txBody>
      </p:sp>
      <p:sp>
        <p:nvSpPr>
          <p:cNvPr id="16386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09600" y="1773238"/>
            <a:ext cx="8534400" cy="4395787"/>
          </a:xfrm>
        </p:spPr>
        <p:txBody>
          <a:bodyPr/>
          <a:lstStyle/>
          <a:p>
            <a:pPr marL="609600" indent="-609600" eaLnBrk="1" hangingPunct="1">
              <a:buNone/>
            </a:pPr>
            <a:r>
              <a:rPr lang="nl-NL" dirty="0" smtClean="0"/>
              <a:t>►Elementcode alle werkzaamheden omschreven</a:t>
            </a:r>
          </a:p>
          <a:p>
            <a:pPr marL="609600" indent="-609600" eaLnBrk="1" hangingPunct="1">
              <a:buNone/>
            </a:pPr>
            <a:r>
              <a:rPr lang="nl-NL" dirty="0" smtClean="0"/>
              <a:t>►Uitrekstaat met alle materialen opgesteld</a:t>
            </a:r>
          </a:p>
          <a:p>
            <a:pPr marL="609600" indent="-609600" eaLnBrk="1" hangingPunct="1">
              <a:buNone/>
            </a:pPr>
            <a:r>
              <a:rPr lang="nl-NL" dirty="0" smtClean="0"/>
              <a:t>►Tekeningen gemaakt</a:t>
            </a:r>
          </a:p>
          <a:p>
            <a:pPr marL="609600" indent="-609600" eaLnBrk="1" hangingPunct="1">
              <a:buNone/>
            </a:pPr>
            <a:r>
              <a:rPr lang="nl-NL" dirty="0" smtClean="0"/>
              <a:t>►Staalconstructies berekend</a:t>
            </a:r>
          </a:p>
          <a:p>
            <a:pPr marL="609600" indent="-609600" eaLnBrk="1" hangingPunct="1">
              <a:buNone/>
            </a:pPr>
            <a:r>
              <a:rPr lang="nl-NL" dirty="0" smtClean="0"/>
              <a:t>►Sonderingen laten uitvoeren</a:t>
            </a:r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</p:txBody>
      </p:sp>
      <p:pic>
        <p:nvPicPr>
          <p:cNvPr id="16387" name="Picture 1028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5008" y="4214818"/>
            <a:ext cx="3219985" cy="23955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7724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nl-NL" u="sng" dirty="0" smtClean="0">
                <a:solidFill>
                  <a:schemeClr val="tx1"/>
                </a:solidFill>
              </a:rPr>
              <a:t>Aannemers</a:t>
            </a:r>
          </a:p>
        </p:txBody>
      </p:sp>
      <p:sp>
        <p:nvSpPr>
          <p:cNvPr id="16386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09600" y="1773238"/>
            <a:ext cx="8534400" cy="4395787"/>
          </a:xfrm>
        </p:spPr>
        <p:txBody>
          <a:bodyPr/>
          <a:lstStyle/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Font typeface="Arial" charset="0"/>
              <a:buChar char="•"/>
            </a:pPr>
            <a:r>
              <a:rPr lang="nl-NL" dirty="0" smtClean="0"/>
              <a:t>Plegt-Vos</a:t>
            </a:r>
          </a:p>
          <a:p>
            <a:pPr marL="609600" indent="-609600" eaLnBrk="1" hangingPunct="1">
              <a:buFont typeface="Arial" charset="0"/>
              <a:buChar char="•"/>
            </a:pPr>
            <a:r>
              <a:rPr lang="nl-NL" dirty="0" smtClean="0"/>
              <a:t>Van Arnhem</a:t>
            </a:r>
          </a:p>
          <a:p>
            <a:pPr marL="609600" indent="-609600" eaLnBrk="1" hangingPunct="1">
              <a:buFont typeface="Arial" charset="0"/>
              <a:buChar char="•"/>
            </a:pPr>
            <a:r>
              <a:rPr lang="nl-NL" dirty="0" smtClean="0"/>
              <a:t>JC van Kessel</a:t>
            </a:r>
          </a:p>
          <a:p>
            <a:pPr marL="609600" indent="-609600" eaLnBrk="1" hangingPunct="1">
              <a:buFont typeface="Arial" charset="0"/>
              <a:buChar char="•"/>
            </a:pPr>
            <a:r>
              <a:rPr lang="nl-NL" dirty="0" smtClean="0"/>
              <a:t>Vinkbouw</a:t>
            </a:r>
          </a:p>
        </p:txBody>
      </p:sp>
      <p:pic>
        <p:nvPicPr>
          <p:cNvPr id="16387" name="Picture 1028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Thumbnail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80" y="2500306"/>
            <a:ext cx="2214578" cy="220260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7724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nl-NL" u="sng" dirty="0" smtClean="0">
                <a:solidFill>
                  <a:schemeClr val="tx1"/>
                </a:solidFill>
              </a:rPr>
              <a:t>Tot nu toe</a:t>
            </a:r>
          </a:p>
        </p:txBody>
      </p:sp>
      <p:sp>
        <p:nvSpPr>
          <p:cNvPr id="16386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09600" y="1785926"/>
            <a:ext cx="8534400" cy="4395787"/>
          </a:xfrm>
        </p:spPr>
        <p:txBody>
          <a:bodyPr/>
          <a:lstStyle/>
          <a:p>
            <a:pPr marL="609600" indent="-609600" eaLnBrk="1" hangingPunct="1">
              <a:buNone/>
            </a:pPr>
            <a:r>
              <a:rPr lang="nl-NL" dirty="0" smtClean="0"/>
              <a:t>► Vinkbouw uit Nieuwkoop</a:t>
            </a:r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r>
              <a:rPr lang="nl-NL" dirty="0" smtClean="0"/>
              <a:t>Constructie Vinkbouw/Everstein:</a:t>
            </a:r>
          </a:p>
          <a:p>
            <a:pPr marL="609600" indent="-609600" eaLnBrk="1" hangingPunct="1">
              <a:buFont typeface="Arial" charset="0"/>
              <a:buChar char="•"/>
            </a:pPr>
            <a:r>
              <a:rPr lang="nl-NL" dirty="0" smtClean="0"/>
              <a:t>Besparing door zelfwerkzaamheid</a:t>
            </a:r>
          </a:p>
          <a:p>
            <a:pPr marL="609600" indent="-609600" eaLnBrk="1" hangingPunct="1">
              <a:buFont typeface="Arial" charset="0"/>
              <a:buChar char="•"/>
            </a:pPr>
            <a:r>
              <a:rPr lang="nl-NL" dirty="0" smtClean="0"/>
              <a:t>Besparing door inzet eigen onderaannemers. </a:t>
            </a:r>
            <a:br>
              <a:rPr lang="nl-NL" dirty="0" smtClean="0"/>
            </a:br>
            <a:endParaRPr lang="nl-NL" dirty="0" smtClean="0"/>
          </a:p>
          <a:p>
            <a:pPr marL="609600" indent="-609600" eaLnBrk="1" hangingPunct="1">
              <a:buNone/>
            </a:pPr>
            <a:r>
              <a:rPr lang="nl-NL" dirty="0" smtClean="0"/>
              <a:t>-&gt; Vinkbouw blijft hoofdaannemer</a:t>
            </a:r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</p:txBody>
      </p:sp>
      <p:pic>
        <p:nvPicPr>
          <p:cNvPr id="16387" name="Picture 1028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 descr="logo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00760" y="2143116"/>
            <a:ext cx="2857500" cy="885825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7724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nl-NL" u="sng" dirty="0" smtClean="0">
                <a:solidFill>
                  <a:schemeClr val="tx1"/>
                </a:solidFill>
              </a:rPr>
              <a:t>Tot nu toe</a:t>
            </a:r>
          </a:p>
        </p:txBody>
      </p:sp>
      <p:sp>
        <p:nvSpPr>
          <p:cNvPr id="16386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09600" y="1785926"/>
            <a:ext cx="8534400" cy="4395787"/>
          </a:xfrm>
        </p:spPr>
        <p:txBody>
          <a:bodyPr/>
          <a:lstStyle/>
          <a:p>
            <a:pPr marL="609600" indent="-609600" eaLnBrk="1" hangingPunct="1">
              <a:buNone/>
            </a:pPr>
            <a:r>
              <a:rPr lang="nl-NL" dirty="0" smtClean="0"/>
              <a:t>► Gesprekken met leden en bedrijven gelieerd aan Everstein</a:t>
            </a:r>
            <a:br>
              <a:rPr lang="nl-NL" dirty="0" smtClean="0"/>
            </a:br>
            <a:endParaRPr lang="nl-NL" dirty="0" smtClean="0"/>
          </a:p>
          <a:p>
            <a:pPr marL="609600" indent="-609600" eaLnBrk="1" hangingPunct="1">
              <a:buNone/>
            </a:pPr>
            <a:r>
              <a:rPr lang="nl-NL" dirty="0" smtClean="0"/>
              <a:t>► Vooroverleg welstandscommissie</a:t>
            </a:r>
            <a:br>
              <a:rPr lang="nl-NL" dirty="0" smtClean="0"/>
            </a:br>
            <a:endParaRPr lang="nl-NL" dirty="0" smtClean="0"/>
          </a:p>
          <a:p>
            <a:pPr marL="609600" indent="-609600" eaLnBrk="1" hangingPunct="1">
              <a:buNone/>
            </a:pPr>
            <a:r>
              <a:rPr lang="nl-NL" dirty="0" smtClean="0"/>
              <a:t>► Alle stukken ingediend bij welstandscommissie</a:t>
            </a:r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</p:txBody>
      </p:sp>
      <p:pic>
        <p:nvPicPr>
          <p:cNvPr id="16387" name="Picture 1028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https://vianen.verlorenofgevonden.nl/template/images/logo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86116" y="5214950"/>
            <a:ext cx="2071702" cy="102039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7724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nl-NL" u="sng" dirty="0" smtClean="0">
                <a:solidFill>
                  <a:schemeClr val="tx1"/>
                </a:solidFill>
              </a:rPr>
              <a:t>Tot nu toe</a:t>
            </a:r>
          </a:p>
        </p:txBody>
      </p:sp>
      <p:sp>
        <p:nvSpPr>
          <p:cNvPr id="16386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09600" y="1714488"/>
            <a:ext cx="8534400" cy="4395787"/>
          </a:xfrm>
        </p:spPr>
        <p:txBody>
          <a:bodyPr/>
          <a:lstStyle/>
          <a:p>
            <a:pPr marL="609600" indent="-609600" eaLnBrk="1" hangingPunct="1">
              <a:buNone/>
            </a:pPr>
            <a:r>
              <a:rPr lang="nl-NL" dirty="0" smtClean="0"/>
              <a:t>► Commissie sfeer en uitstraling geformeerd</a:t>
            </a:r>
          </a:p>
          <a:p>
            <a:pPr marL="609600" indent="-609600" eaLnBrk="1" hangingPunct="1">
              <a:buNone/>
            </a:pPr>
            <a:r>
              <a:rPr lang="nl-NL" dirty="0" smtClean="0"/>
              <a:t>► Toezichthouders bouw: Rinus Frasa en Hans Kers</a:t>
            </a:r>
          </a:p>
          <a:p>
            <a:pPr marL="609600" indent="-609600" eaLnBrk="1" hangingPunct="1">
              <a:buNone/>
            </a:pPr>
            <a:r>
              <a:rPr lang="nl-NL" dirty="0" smtClean="0"/>
              <a:t>► Coördinator vrijwilligers: Hans de Leeuw</a:t>
            </a:r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</p:txBody>
      </p:sp>
      <p:pic>
        <p:nvPicPr>
          <p:cNvPr id="16387" name="Picture 1028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http://www.vrijwilligerswerkdrenthe.nl/dewolden/bestanden/44/Vrijwilligerswerk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4000504"/>
            <a:ext cx="3063857" cy="271466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7724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nl-NL" u="sng" dirty="0" smtClean="0">
                <a:solidFill>
                  <a:schemeClr val="tx1"/>
                </a:solidFill>
              </a:rPr>
              <a:t>Vervolg</a:t>
            </a:r>
          </a:p>
        </p:txBody>
      </p:sp>
      <p:pic>
        <p:nvPicPr>
          <p:cNvPr id="16387" name="Picture 1028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027"/>
          <p:cNvSpPr txBox="1">
            <a:spLocks noChangeArrowheads="1"/>
          </p:cNvSpPr>
          <p:nvPr/>
        </p:nvSpPr>
        <p:spPr bwMode="auto">
          <a:xfrm>
            <a:off x="609600" y="1714488"/>
            <a:ext cx="8534400" cy="439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nl-NL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Omgevingsvergunningen verkrijgen</a:t>
            </a:r>
          </a:p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nl-NL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Verwerken gegevens, 2 weken</a:t>
            </a:r>
          </a:p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nl-NL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Bezwaartermijn, 6 weken</a:t>
            </a:r>
          </a:p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None/>
              <a:tabLst/>
              <a:defRPr/>
            </a:pPr>
            <a:r>
              <a:rPr kumimoji="0" lang="nl-NL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Definitieve aanvraag vergunning, 4 weken</a:t>
            </a:r>
          </a:p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nl-NL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nl-NL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Picture 2" descr="http://www.roofvisnet.nl/foto/fi_vergunningen20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4286256"/>
            <a:ext cx="2571768" cy="192882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7724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nl-NL" u="sng" dirty="0" smtClean="0">
                <a:solidFill>
                  <a:schemeClr val="tx1"/>
                </a:solidFill>
              </a:rPr>
              <a:t>Vervolg</a:t>
            </a:r>
          </a:p>
        </p:txBody>
      </p:sp>
      <p:sp>
        <p:nvSpPr>
          <p:cNvPr id="16386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09600" y="1773238"/>
            <a:ext cx="8534400" cy="4395787"/>
          </a:xfrm>
        </p:spPr>
        <p:txBody>
          <a:bodyPr/>
          <a:lstStyle/>
          <a:p>
            <a:pPr marL="609600" indent="-609600" eaLnBrk="1" hangingPunct="1">
              <a:buFont typeface="Arial" charset="0"/>
              <a:buChar char="•"/>
            </a:pPr>
            <a:r>
              <a:rPr lang="nl-NL" dirty="0" smtClean="0"/>
              <a:t>Contract met Vinkbouw afronden</a:t>
            </a:r>
          </a:p>
          <a:p>
            <a:pPr marL="609600" indent="-609600" eaLnBrk="1" hangingPunct="1">
              <a:buFont typeface="Arial" charset="0"/>
              <a:buChar char="•"/>
            </a:pPr>
            <a:r>
              <a:rPr lang="nl-NL" dirty="0" smtClean="0"/>
              <a:t>Alternatief trainingsveld regelen</a:t>
            </a:r>
          </a:p>
          <a:p>
            <a:pPr marL="609600" indent="-609600" eaLnBrk="1" hangingPunct="1">
              <a:buFont typeface="Arial" charset="0"/>
              <a:buChar char="•"/>
            </a:pPr>
            <a:r>
              <a:rPr lang="nl-NL" dirty="0" smtClean="0"/>
              <a:t>Acties sponsorcommissie starten</a:t>
            </a:r>
          </a:p>
          <a:p>
            <a:pPr marL="609600" indent="-609600" eaLnBrk="1" hangingPunct="1">
              <a:buFont typeface="Arial" charset="0"/>
              <a:buChar char="•"/>
            </a:pPr>
            <a:r>
              <a:rPr lang="nl-NL" dirty="0" smtClean="0"/>
              <a:t>Overleg gemeente </a:t>
            </a:r>
            <a:r>
              <a:rPr lang="nl-NL" dirty="0" err="1" smtClean="0"/>
              <a:t>oa</a:t>
            </a:r>
            <a:r>
              <a:rPr lang="nl-NL" dirty="0" smtClean="0"/>
              <a:t> elektriciteit</a:t>
            </a:r>
          </a:p>
          <a:p>
            <a:pPr marL="609600" indent="-609600" eaLnBrk="1" hangingPunct="1">
              <a:buFont typeface="Arial" charset="0"/>
              <a:buChar char="•"/>
            </a:pPr>
            <a:r>
              <a:rPr lang="nl-NL" dirty="0" smtClean="0"/>
              <a:t>Vrijwilligers gaan enthousiasmeren en werven</a:t>
            </a:r>
            <a:br>
              <a:rPr lang="nl-NL" dirty="0" smtClean="0"/>
            </a:br>
            <a:r>
              <a:rPr lang="nl-NL" dirty="0" smtClean="0"/>
              <a:t/>
            </a:r>
            <a:br>
              <a:rPr lang="nl-NL" dirty="0" smtClean="0"/>
            </a:br>
            <a:r>
              <a:rPr lang="nl-NL" dirty="0" smtClean="0"/>
              <a:t>NB Alle leden en ouders van leden worden </a:t>
            </a:r>
            <a:br>
              <a:rPr lang="nl-NL" dirty="0" smtClean="0"/>
            </a:br>
            <a:r>
              <a:rPr lang="nl-NL" dirty="0" smtClean="0"/>
              <a:t>binnenkort benaderd!</a:t>
            </a:r>
            <a:br>
              <a:rPr lang="nl-NL" dirty="0" smtClean="0"/>
            </a:br>
            <a:r>
              <a:rPr lang="nl-NL" dirty="0" smtClean="0"/>
              <a:t>Vrijwilligerscoördinator: Hans de Leeuw</a:t>
            </a:r>
          </a:p>
        </p:txBody>
      </p:sp>
      <p:pic>
        <p:nvPicPr>
          <p:cNvPr id="16387" name="Picture 1028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63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63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allAtOnce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1028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1026"/>
          <p:cNvSpPr>
            <a:spLocks noGrp="1" noChangeArrowheads="1"/>
          </p:cNvSpPr>
          <p:nvPr>
            <p:ph type="title"/>
          </p:nvPr>
        </p:nvSpPr>
        <p:spPr>
          <a:xfrm>
            <a:off x="684213" y="476250"/>
            <a:ext cx="7772400" cy="1143000"/>
          </a:xfrm>
        </p:spPr>
        <p:txBody>
          <a:bodyPr/>
          <a:lstStyle/>
          <a:p>
            <a:pPr algn="l" eaLnBrk="1" hangingPunct="1">
              <a:defRPr/>
            </a:pPr>
            <a:r>
              <a:rPr lang="nl-NL" u="sng" dirty="0" smtClean="0">
                <a:solidFill>
                  <a:schemeClr val="tx1"/>
                </a:solidFill>
              </a:rPr>
              <a:t>Voorb. zelfwerkzaamheid</a:t>
            </a:r>
          </a:p>
        </p:txBody>
      </p:sp>
      <p:sp>
        <p:nvSpPr>
          <p:cNvPr id="8" name="Rectangle 1027"/>
          <p:cNvSpPr txBox="1">
            <a:spLocks noChangeArrowheads="1"/>
          </p:cNvSpPr>
          <p:nvPr/>
        </p:nvSpPr>
        <p:spPr bwMode="auto">
          <a:xfrm>
            <a:off x="609600" y="1773238"/>
            <a:ext cx="8534400" cy="439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Arial" charset="0"/>
              <a:buChar char="•"/>
              <a:tabLst/>
              <a:defRPr/>
            </a:pPr>
            <a:r>
              <a:rPr kumimoji="0" lang="nl-NL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Uitzetten heipiketten tbv grondwerk</a:t>
            </a:r>
          </a:p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Arial" charset="0"/>
              <a:buChar char="•"/>
              <a:tabLst/>
              <a:defRPr/>
            </a:pPr>
            <a:r>
              <a:rPr kumimoji="0" lang="nl-NL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Schilderwerk</a:t>
            </a:r>
          </a:p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Arial" charset="0"/>
              <a:buChar char="•"/>
              <a:tabLst/>
              <a:defRPr/>
            </a:pPr>
            <a:r>
              <a:rPr kumimoji="0" lang="nl-NL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Straten</a:t>
            </a:r>
          </a:p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Arial" charset="0"/>
              <a:buChar char="•"/>
              <a:tabLst/>
              <a:defRPr/>
            </a:pPr>
            <a:r>
              <a:rPr kumimoji="0" lang="nl-NL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Betonvlechten</a:t>
            </a:r>
          </a:p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Arial" charset="0"/>
              <a:buChar char="•"/>
              <a:tabLst/>
              <a:defRPr/>
            </a:pPr>
            <a:r>
              <a:rPr kumimoji="0" lang="nl-NL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Stukadoren</a:t>
            </a:r>
          </a:p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Arial" charset="0"/>
              <a:buChar char="•"/>
              <a:tabLst/>
              <a:defRPr/>
            </a:pPr>
            <a:r>
              <a:rPr kumimoji="0" lang="nl-NL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Wanden plaatsen</a:t>
            </a:r>
          </a:p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Arial" charset="0"/>
              <a:buChar char="•"/>
              <a:tabLst/>
              <a:defRPr/>
            </a:pPr>
            <a:r>
              <a:rPr kumimoji="0" lang="nl-NL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Ondersteuning op diverse andere vlakken, </a:t>
            </a:r>
            <a:br>
              <a:rPr kumimoji="0" lang="nl-NL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nl-NL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opruimen, (stenen) schouwen etc. </a:t>
            </a:r>
          </a:p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nl-NL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609600" marR="0" lvl="0" indent="-609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None/>
              <a:tabLst/>
              <a:defRPr/>
            </a:pPr>
            <a:endParaRPr kumimoji="0" lang="nl-NL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1928794" y="3214686"/>
            <a:ext cx="5643602" cy="869944"/>
          </a:xfrm>
        </p:spPr>
        <p:txBody>
          <a:bodyPr/>
          <a:lstStyle/>
          <a:p>
            <a:pPr>
              <a:buNone/>
            </a:pPr>
            <a:r>
              <a:rPr lang="nl-NL" dirty="0" smtClean="0"/>
              <a:t>Tips, aandachtspunten, vragen?</a:t>
            </a:r>
            <a:br>
              <a:rPr lang="nl-NL" dirty="0" smtClean="0"/>
            </a:b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FontTx/>
              <a:buChar char="-"/>
            </a:pPr>
            <a:endParaRPr lang="nl-NL" dirty="0" smtClean="0"/>
          </a:p>
          <a:p>
            <a:pPr marL="609600" indent="-609600" eaLnBrk="1" hangingPunct="1">
              <a:buFontTx/>
              <a:buChar char="-"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  <a:p>
            <a:pPr marL="609600" indent="-609600" eaLnBrk="1" hangingPunct="1">
              <a:buNone/>
            </a:pPr>
            <a:endParaRPr lang="nl-NL" dirty="0" smtClean="0"/>
          </a:p>
        </p:txBody>
      </p:sp>
      <p:pic>
        <p:nvPicPr>
          <p:cNvPr id="16387" name="Picture 1028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2" descr="Bekijk de afbeelding op ware grootte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8992" y="4500570"/>
            <a:ext cx="2009194" cy="2143140"/>
          </a:xfrm>
          <a:prstGeom prst="rect">
            <a:avLst/>
          </a:prstGeom>
          <a:noFill/>
        </p:spPr>
      </p:pic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571472" y="1571612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Everstein bouwt samen aan een duurzame toekomst</a:t>
            </a: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1571612"/>
            <a:ext cx="8116819" cy="3727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1123" y="1571612"/>
            <a:ext cx="8861754" cy="3714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1285860"/>
            <a:ext cx="8020081" cy="5214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300" y="1785926"/>
            <a:ext cx="8836418" cy="324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44" y="714356"/>
            <a:ext cx="9147543" cy="542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1028" descr="Elogok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43800" y="152400"/>
            <a:ext cx="1447800" cy="93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2" name="Picture 2" descr="https://encrypted-tbn3.gstatic.com/images?q=tbn:ANd9GcRqq1Z6TGQlZ5082OGzA_7STZtGrNQs-h81zCLKfQ6J0jyzoSb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2000240"/>
            <a:ext cx="3467107" cy="259698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liegerdiagram">
  <a:themeElements>
    <a:clrScheme name="">
      <a:dk1>
        <a:srgbClr val="000000"/>
      </a:dk1>
      <a:lt1>
        <a:srgbClr val="FFFFFF"/>
      </a:lt1>
      <a:dk2>
        <a:srgbClr val="FC2704"/>
      </a:dk2>
      <a:lt2>
        <a:srgbClr val="FFCC66"/>
      </a:lt2>
      <a:accent1>
        <a:srgbClr val="00FFFF"/>
      </a:accent1>
      <a:accent2>
        <a:srgbClr val="FFFFFF"/>
      </a:accent2>
      <a:accent3>
        <a:srgbClr val="FDACAA"/>
      </a:accent3>
      <a:accent4>
        <a:srgbClr val="DADADA"/>
      </a:accent4>
      <a:accent5>
        <a:srgbClr val="AAFFFF"/>
      </a:accent5>
      <a:accent6>
        <a:srgbClr val="E7E7E7"/>
      </a:accent6>
      <a:hlink>
        <a:srgbClr val="FF0033"/>
      </a:hlink>
      <a:folHlink>
        <a:srgbClr val="FFFF00"/>
      </a:folHlink>
    </a:clrScheme>
    <a:fontScheme name="Vliegerdiagram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Vliegerdiagram 1">
        <a:dk1>
          <a:srgbClr val="000000"/>
        </a:dk1>
        <a:lt1>
          <a:srgbClr val="FFFFFF"/>
        </a:lt1>
        <a:dk2>
          <a:srgbClr val="0000FF"/>
        </a:dk2>
        <a:lt2>
          <a:srgbClr val="FFCC66"/>
        </a:lt2>
        <a:accent1>
          <a:srgbClr val="00FFFF"/>
        </a:accent1>
        <a:accent2>
          <a:srgbClr val="3366FF"/>
        </a:accent2>
        <a:accent3>
          <a:srgbClr val="AAAAFF"/>
        </a:accent3>
        <a:accent4>
          <a:srgbClr val="DADADA"/>
        </a:accent4>
        <a:accent5>
          <a:srgbClr val="AAFFFF"/>
        </a:accent5>
        <a:accent6>
          <a:srgbClr val="2D5CE7"/>
        </a:accent6>
        <a:hlink>
          <a:srgbClr val="FF0033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iegerdiagram 2">
        <a:dk1>
          <a:srgbClr val="000000"/>
        </a:dk1>
        <a:lt1>
          <a:srgbClr val="FFFFFF"/>
        </a:lt1>
        <a:dk2>
          <a:srgbClr val="000000"/>
        </a:dk2>
        <a:lt2>
          <a:srgbClr val="CCECFF"/>
        </a:lt2>
        <a:accent1>
          <a:srgbClr val="6699FF"/>
        </a:accent1>
        <a:accent2>
          <a:srgbClr val="66CCFF"/>
        </a:accent2>
        <a:accent3>
          <a:srgbClr val="FFFFFF"/>
        </a:accent3>
        <a:accent4>
          <a:srgbClr val="000000"/>
        </a:accent4>
        <a:accent5>
          <a:srgbClr val="B8CAFF"/>
        </a:accent5>
        <a:accent6>
          <a:srgbClr val="5CB9E7"/>
        </a:accent6>
        <a:hlink>
          <a:srgbClr val="CC99FF"/>
        </a:hlink>
        <a:folHlink>
          <a:srgbClr val="00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liegerdiagram 3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CBCBCB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D4D4D4"/>
        </a:accent6>
        <a:hlink>
          <a:srgbClr val="5F5F5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liegerdiagram 4">
        <a:dk1>
          <a:srgbClr val="000000"/>
        </a:dk1>
        <a:lt1>
          <a:srgbClr val="FFFFFF"/>
        </a:lt1>
        <a:dk2>
          <a:srgbClr val="008080"/>
        </a:dk2>
        <a:lt2>
          <a:srgbClr val="FFCC66"/>
        </a:lt2>
        <a:accent1>
          <a:srgbClr val="0099CC"/>
        </a:accent1>
        <a:accent2>
          <a:srgbClr val="009999"/>
        </a:accent2>
        <a:accent3>
          <a:srgbClr val="AAC0C0"/>
        </a:accent3>
        <a:accent4>
          <a:srgbClr val="DADADA"/>
        </a:accent4>
        <a:accent5>
          <a:srgbClr val="AACAE2"/>
        </a:accent5>
        <a:accent6>
          <a:srgbClr val="008A8A"/>
        </a:accent6>
        <a:hlink>
          <a:srgbClr val="6600CC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liegerdiagram 5">
        <a:dk1>
          <a:srgbClr val="000000"/>
        </a:dk1>
        <a:lt1>
          <a:srgbClr val="FFFFFF"/>
        </a:lt1>
        <a:dk2>
          <a:srgbClr val="993300"/>
        </a:dk2>
        <a:lt2>
          <a:srgbClr val="FFCC66"/>
        </a:lt2>
        <a:accent1>
          <a:srgbClr val="FF6633"/>
        </a:accent1>
        <a:accent2>
          <a:srgbClr val="CC6600"/>
        </a:accent2>
        <a:accent3>
          <a:srgbClr val="CAADAA"/>
        </a:accent3>
        <a:accent4>
          <a:srgbClr val="DADADA"/>
        </a:accent4>
        <a:accent5>
          <a:srgbClr val="FFB8AD"/>
        </a:accent5>
        <a:accent6>
          <a:srgbClr val="B95C00"/>
        </a:accent6>
        <a:hlink>
          <a:srgbClr val="CC0000"/>
        </a:hlink>
        <a:folHlink>
          <a:srgbClr val="FFFF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1756</TotalTime>
  <Words>279</Words>
  <Application>Microsoft Office PowerPoint</Application>
  <PresentationFormat>Diavoorstelling (4:3)</PresentationFormat>
  <Paragraphs>110</Paragraphs>
  <Slides>26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26</vt:i4>
      </vt:variant>
    </vt:vector>
  </HeadingPairs>
  <TitlesOfParts>
    <vt:vector size="27" baseType="lpstr">
      <vt:lpstr>Vliegerdiagram</vt:lpstr>
      <vt:lpstr>Dia 1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Tot nu toe</vt:lpstr>
      <vt:lpstr>Tot nu toe</vt:lpstr>
      <vt:lpstr>Tot nu toe</vt:lpstr>
      <vt:lpstr>Aannemers</vt:lpstr>
      <vt:lpstr>Tot nu toe</vt:lpstr>
      <vt:lpstr>Tot nu toe</vt:lpstr>
      <vt:lpstr>Tot nu toe</vt:lpstr>
      <vt:lpstr>Vervolg</vt:lpstr>
      <vt:lpstr>Vervolg</vt:lpstr>
      <vt:lpstr>Voorb. zelfwerkzaamheid</vt:lpstr>
      <vt:lpstr>Dia 20</vt:lpstr>
      <vt:lpstr>Dia 21</vt:lpstr>
      <vt:lpstr>Dia 22</vt:lpstr>
      <vt:lpstr>Dia 23</vt:lpstr>
      <vt:lpstr>Dia 24</vt:lpstr>
      <vt:lpstr>Dia 25</vt:lpstr>
      <vt:lpstr>Dia 26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Ron</dc:creator>
  <cp:lastModifiedBy>rzalva1</cp:lastModifiedBy>
  <cp:revision>310</cp:revision>
  <cp:lastPrinted>1601-01-01T00:00:00Z</cp:lastPrinted>
  <dcterms:created xsi:type="dcterms:W3CDTF">2005-01-04T21:06:21Z</dcterms:created>
  <dcterms:modified xsi:type="dcterms:W3CDTF">2012-10-28T15:46:41Z</dcterms:modified>
</cp:coreProperties>
</file>