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06" r:id="rId2"/>
    <p:sldId id="289" r:id="rId3"/>
    <p:sldId id="310" r:id="rId4"/>
    <p:sldId id="311" r:id="rId5"/>
    <p:sldId id="312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A3"/>
    <a:srgbClr val="94C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5321" autoAdjust="0"/>
  </p:normalViewPr>
  <p:slideViewPr>
    <p:cSldViewPr snapToGrid="0">
      <p:cViewPr>
        <p:scale>
          <a:sx n="79" d="100"/>
          <a:sy n="79" d="100"/>
        </p:scale>
        <p:origin x="-1614" y="-7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4E109-5C63-40E3-9975-4DB636BA09C0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FF4AD-1B2F-4467-8828-115535BD722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072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696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844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87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50" y="535405"/>
            <a:ext cx="14763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642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311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87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71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49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89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3174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3829D-66E1-4AC7-86CB-364D11F95B75}" type="datetimeFigureOut">
              <a:rPr lang="nl-NL" smtClean="0"/>
              <a:pPr/>
              <a:t>29-8-2016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BB669-D0DA-4329-AB93-3B458AD7742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112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359695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6577865"/>
            <a:ext cx="12192000" cy="282575"/>
          </a:xfrm>
          <a:prstGeom prst="rect">
            <a:avLst/>
          </a:prstGeom>
          <a:solidFill>
            <a:srgbClr val="0054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nl-NL" sz="900" b="1" dirty="0" smtClean="0">
                <a:solidFill>
                  <a:srgbClr val="FFFFFF"/>
                </a:solidFill>
                <a:latin typeface="Lato"/>
                <a:ea typeface="Times New Roman" panose="02020603050405020304" pitchFamily="18" charset="0"/>
                <a:cs typeface="Arial" panose="020B0604020202020204" pitchFamily="34" charset="0"/>
              </a:rPr>
              <a:t>ALV BVCB 28 juni 2016                                  				Pagina 3 /21</a:t>
            </a:r>
            <a:endParaRPr lang="nl-NL" sz="1000" b="1" dirty="0">
              <a:latin typeface="Lato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9442" y="390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dirty="0" smtClean="0">
                <a:solidFill>
                  <a:srgbClr val="0053A3"/>
                </a:solidFill>
                <a:latin typeface="Lato"/>
                <a:cs typeface="Arial" panose="020B0604020202020204" pitchFamily="34" charset="0"/>
              </a:rPr>
              <a:t>BVCB Veilig sportklimaat i.s.m</a:t>
            </a:r>
            <a:r>
              <a:rPr lang="nl-NL" sz="4000" b="1" dirty="0">
                <a:solidFill>
                  <a:srgbClr val="0053A3"/>
                </a:solidFill>
                <a:latin typeface="Lato"/>
                <a:cs typeface="Arial" panose="020B0604020202020204" pitchFamily="34" charset="0"/>
              </a:rPr>
              <a:t>. de K.N.V.B</a:t>
            </a: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1431757" y="1825625"/>
            <a:ext cx="100944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altLang="en-US" b="1" dirty="0" smtClean="0">
                <a:solidFill>
                  <a:srgbClr val="0070C0"/>
                </a:solidFill>
                <a:latin typeface="Lato"/>
              </a:rPr>
              <a:t>Inleiding</a:t>
            </a:r>
            <a:r>
              <a:rPr lang="nl-NL" altLang="en-US" dirty="0" smtClean="0">
                <a:solidFill>
                  <a:srgbClr val="0070C0"/>
                </a:solidFill>
                <a:latin typeface="Lato"/>
              </a:rPr>
              <a:t>:</a:t>
            </a:r>
            <a:endParaRPr lang="nl-NL" altLang="en-US" dirty="0">
              <a:solidFill>
                <a:srgbClr val="0070C0"/>
              </a:solidFill>
              <a:latin typeface="Lato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altLang="en-US" sz="2000" dirty="0">
                <a:solidFill>
                  <a:srgbClr val="0070C0"/>
                </a:solidFill>
                <a:latin typeface="Lato"/>
              </a:rPr>
              <a:t>Wat is veilig sportklimaat nu eigenlijk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altLang="en-US" sz="2000" dirty="0">
                <a:solidFill>
                  <a:srgbClr val="0070C0"/>
                </a:solidFill>
                <a:latin typeface="Lato"/>
              </a:rPr>
              <a:t>Eigenlijk niet meer dan een set van leefregels, die we binnen de club gaan vaststellen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altLang="en-US" sz="2000" dirty="0">
                <a:solidFill>
                  <a:srgbClr val="0070C0"/>
                </a:solidFill>
                <a:latin typeface="Lato"/>
              </a:rPr>
              <a:t>Die regels gelden voor iedereen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altLang="en-US" sz="2000" dirty="0">
                <a:solidFill>
                  <a:srgbClr val="0070C0"/>
                </a:solidFill>
                <a:latin typeface="Lato"/>
              </a:rPr>
              <a:t>Spelers, ouders, leiders, trainers, scheidsrechters, bestuursleden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altLang="en-US" sz="2000" dirty="0">
                <a:solidFill>
                  <a:srgbClr val="0070C0"/>
                </a:solidFill>
                <a:latin typeface="Lato"/>
              </a:rPr>
              <a:t>We gaan dat ook handhaven</a:t>
            </a:r>
          </a:p>
          <a:p>
            <a:pPr marL="0" indent="0">
              <a:buNone/>
              <a:defRPr/>
            </a:pPr>
            <a:endParaRPr lang="nl-NL" sz="2000" dirty="0">
              <a:solidFill>
                <a:srgbClr val="0070C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9452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359695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6577865"/>
            <a:ext cx="12192000" cy="282575"/>
          </a:xfrm>
          <a:prstGeom prst="rect">
            <a:avLst/>
          </a:prstGeom>
          <a:solidFill>
            <a:srgbClr val="0054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nl-NL" sz="900" b="1" dirty="0" smtClean="0">
                <a:solidFill>
                  <a:srgbClr val="FFFFFF"/>
                </a:solidFill>
                <a:latin typeface="Lato"/>
                <a:ea typeface="Times New Roman" panose="02020603050405020304" pitchFamily="18" charset="0"/>
                <a:cs typeface="Arial" panose="020B0604020202020204" pitchFamily="34" charset="0"/>
              </a:rPr>
              <a:t>ALV BVCB 28 juni 2016                                  				Pagina 4 /21</a:t>
            </a:r>
            <a:endParaRPr lang="nl-NL" sz="1000" b="1" dirty="0">
              <a:latin typeface="Lato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9442" y="390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dirty="0" smtClean="0">
                <a:solidFill>
                  <a:srgbClr val="0053A3"/>
                </a:solidFill>
                <a:latin typeface="Lato"/>
                <a:cs typeface="Arial" panose="020B0604020202020204" pitchFamily="34" charset="0"/>
              </a:rPr>
              <a:t>Enige </a:t>
            </a:r>
            <a:r>
              <a:rPr lang="nl-NL" sz="4000" b="1" dirty="0">
                <a:solidFill>
                  <a:srgbClr val="0053A3"/>
                </a:solidFill>
                <a:latin typeface="Lato"/>
                <a:cs typeface="Arial" panose="020B0604020202020204" pitchFamily="34" charset="0"/>
              </a:rPr>
              <a:t>officiële tekst voor vandaag</a:t>
            </a: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1431757" y="1825625"/>
            <a:ext cx="100944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altLang="en-US" b="1" dirty="0">
                <a:solidFill>
                  <a:srgbClr val="0070C0"/>
                </a:solidFill>
                <a:latin typeface="Lato"/>
              </a:rPr>
              <a:t>De doelen zijn</a:t>
            </a:r>
            <a:r>
              <a:rPr lang="nl-NL" altLang="en-US" dirty="0">
                <a:solidFill>
                  <a:srgbClr val="0070C0"/>
                </a:solidFill>
                <a:latin typeface="Lato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altLang="en-US" sz="2000" dirty="0" smtClean="0">
                <a:solidFill>
                  <a:srgbClr val="0070C0"/>
                </a:solidFill>
                <a:latin typeface="Lato"/>
              </a:rPr>
              <a:t>Een </a:t>
            </a:r>
            <a:r>
              <a:rPr lang="nl-NL" altLang="en-US" sz="2000" dirty="0">
                <a:solidFill>
                  <a:srgbClr val="0070C0"/>
                </a:solidFill>
                <a:latin typeface="Lato"/>
              </a:rPr>
              <a:t>positief voetbalklimaat creëren voor alle betrokkenen, waarbij iedereen in zijn of haar rol plezier beleeft binnen de club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altLang="en-US" sz="2000" dirty="0">
                <a:solidFill>
                  <a:srgbClr val="0070C0"/>
                </a:solidFill>
                <a:latin typeface="Lato"/>
              </a:rPr>
              <a:t>Het stimuleren van een gezamenlijke aanpak in de club “op één lijn komen”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altLang="en-US" sz="2000" dirty="0">
                <a:solidFill>
                  <a:srgbClr val="0070C0"/>
                </a:solidFill>
                <a:latin typeface="Lato"/>
              </a:rPr>
              <a:t>Bewustwording en actieve betrokkenheid stimuleren: iedereen doet mee in zijn/haar eigen rol (arbiter, trainer/coach; leiders, spelers en ouders</a:t>
            </a:r>
            <a:r>
              <a:rPr lang="nl-NL" altLang="en-US" sz="2000" dirty="0" smtClean="0">
                <a:solidFill>
                  <a:srgbClr val="0070C0"/>
                </a:solidFill>
                <a:latin typeface="Lato"/>
              </a:rPr>
              <a:t>)</a:t>
            </a:r>
            <a:endParaRPr lang="nl-NL" altLang="en-US" sz="2000" dirty="0">
              <a:solidFill>
                <a:srgbClr val="0070C0"/>
              </a:solidFill>
              <a:latin typeface="Lato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altLang="en-US" sz="2000" dirty="0">
                <a:solidFill>
                  <a:srgbClr val="0070C0"/>
                </a:solidFill>
                <a:latin typeface="Lato"/>
              </a:rPr>
              <a:t>Voor elke doelgroep is materiaal aanwezig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altLang="en-US" sz="2000" dirty="0">
                <a:solidFill>
                  <a:srgbClr val="0070C0"/>
                </a:solidFill>
                <a:latin typeface="Lato"/>
              </a:rPr>
              <a:t>Daarvoor is een </a:t>
            </a:r>
            <a:r>
              <a:rPr lang="nl-NL" altLang="en-US" sz="2000" dirty="0" err="1">
                <a:solidFill>
                  <a:srgbClr val="0070C0"/>
                </a:solidFill>
                <a:latin typeface="Lato"/>
              </a:rPr>
              <a:t>verenigingsbox</a:t>
            </a:r>
            <a:r>
              <a:rPr lang="nl-NL" altLang="en-US" sz="2000" dirty="0">
                <a:solidFill>
                  <a:srgbClr val="0070C0"/>
                </a:solidFill>
                <a:latin typeface="Lato"/>
              </a:rPr>
              <a:t> ontwikkeld</a:t>
            </a:r>
          </a:p>
          <a:p>
            <a:pPr marL="0" indent="0">
              <a:buNone/>
              <a:defRPr/>
            </a:pPr>
            <a:endParaRPr lang="nl-NL" sz="2000" dirty="0">
              <a:solidFill>
                <a:srgbClr val="0070C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7950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359695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6577865"/>
            <a:ext cx="12192000" cy="282575"/>
          </a:xfrm>
          <a:prstGeom prst="rect">
            <a:avLst/>
          </a:prstGeom>
          <a:solidFill>
            <a:srgbClr val="0054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nl-NL" sz="900" b="1" dirty="0" smtClean="0">
                <a:solidFill>
                  <a:srgbClr val="FFFFFF"/>
                </a:solidFill>
                <a:latin typeface="Lato"/>
                <a:ea typeface="Times New Roman" panose="02020603050405020304" pitchFamily="18" charset="0"/>
                <a:cs typeface="Arial" panose="020B0604020202020204" pitchFamily="34" charset="0"/>
              </a:rPr>
              <a:t>ALV BVCB 28 juni 2016                                  				Pagina 8 /21</a:t>
            </a:r>
            <a:endParaRPr lang="nl-NL" sz="1000" b="1" dirty="0">
              <a:latin typeface="Lato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9442" y="390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dirty="0">
                <a:solidFill>
                  <a:srgbClr val="0053A3"/>
                </a:solidFill>
                <a:latin typeface="Lato"/>
                <a:cs typeface="Arial" panose="020B0604020202020204" pitchFamily="34" charset="0"/>
              </a:rPr>
              <a:t>Komt het in onze regio voor</a:t>
            </a:r>
            <a:r>
              <a:rPr lang="nl-NL" sz="4000" b="1" dirty="0" smtClean="0">
                <a:solidFill>
                  <a:srgbClr val="0053A3"/>
                </a:solidFill>
                <a:latin typeface="Lato"/>
                <a:cs typeface="Arial" panose="020B0604020202020204" pitchFamily="34" charset="0"/>
              </a:rPr>
              <a:t>?</a:t>
            </a:r>
            <a:endParaRPr lang="nl-NL" sz="4000" b="1" dirty="0">
              <a:solidFill>
                <a:srgbClr val="0053A3"/>
              </a:solidFill>
              <a:latin typeface="Lato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1431757" y="1825625"/>
            <a:ext cx="100944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2000" dirty="0">
                <a:solidFill>
                  <a:srgbClr val="0070C0"/>
                </a:solidFill>
                <a:latin typeface="Lato"/>
              </a:rPr>
              <a:t>Statistieken 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nl-NL" sz="1800" dirty="0">
                <a:solidFill>
                  <a:srgbClr val="0070C0"/>
                </a:solidFill>
                <a:latin typeface="Lato"/>
              </a:rPr>
              <a:t>In 2015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nl-NL" sz="1800" dirty="0">
                <a:solidFill>
                  <a:srgbClr val="0070C0"/>
                </a:solidFill>
                <a:latin typeface="Lato"/>
              </a:rPr>
              <a:t>Landelijk 322 excessen, waarvan 110 in ons district</a:t>
            </a:r>
          </a:p>
          <a:p>
            <a:pPr>
              <a:defRPr/>
            </a:pPr>
            <a:r>
              <a:rPr lang="nl-NL" sz="2000" dirty="0">
                <a:solidFill>
                  <a:srgbClr val="0070C0"/>
                </a:solidFill>
                <a:latin typeface="Lato"/>
              </a:rPr>
              <a:t>Voorbeelden in de club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nl-NL" sz="1800" dirty="0" err="1">
                <a:solidFill>
                  <a:srgbClr val="0070C0"/>
                </a:solidFill>
                <a:latin typeface="Lato"/>
              </a:rPr>
              <a:t>Social</a:t>
            </a:r>
            <a:r>
              <a:rPr lang="nl-NL" sz="1800" dirty="0">
                <a:solidFill>
                  <a:srgbClr val="0070C0"/>
                </a:solidFill>
                <a:latin typeface="Lato"/>
              </a:rPr>
              <a:t> media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nl-NL" sz="1800" dirty="0">
                <a:solidFill>
                  <a:srgbClr val="0070C0"/>
                </a:solidFill>
                <a:latin typeface="Lato"/>
              </a:rPr>
              <a:t>Mailverkeer met club vrijwilligers</a:t>
            </a:r>
          </a:p>
          <a:p>
            <a:pPr>
              <a:defRPr/>
            </a:pPr>
            <a:r>
              <a:rPr lang="nl-NL" sz="2000" dirty="0">
                <a:solidFill>
                  <a:srgbClr val="0070C0"/>
                </a:solidFill>
                <a:latin typeface="Lato"/>
              </a:rPr>
              <a:t>Voorbeelden aanwezigen </a:t>
            </a:r>
          </a:p>
        </p:txBody>
      </p:sp>
    </p:spTree>
    <p:extLst>
      <p:ext uri="{BB962C8B-B14F-4D97-AF65-F5344CB8AC3E}">
        <p14:creationId xmlns:p14="http://schemas.microsoft.com/office/powerpoint/2010/main" val="118015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359695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6577865"/>
            <a:ext cx="12192000" cy="282575"/>
          </a:xfrm>
          <a:prstGeom prst="rect">
            <a:avLst/>
          </a:prstGeom>
          <a:solidFill>
            <a:srgbClr val="0054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nl-NL" sz="900" b="1" dirty="0" smtClean="0">
                <a:solidFill>
                  <a:srgbClr val="FFFFFF"/>
                </a:solidFill>
                <a:latin typeface="Lato"/>
                <a:ea typeface="Times New Roman" panose="02020603050405020304" pitchFamily="18" charset="0"/>
                <a:cs typeface="Arial" panose="020B0604020202020204" pitchFamily="34" charset="0"/>
              </a:rPr>
              <a:t>VSK </a:t>
            </a:r>
            <a:r>
              <a:rPr lang="nl-NL" sz="900" b="1" dirty="0" smtClean="0">
                <a:solidFill>
                  <a:srgbClr val="FFFFFF"/>
                </a:solidFill>
                <a:latin typeface="Lato"/>
                <a:ea typeface="Times New Roman" panose="02020603050405020304" pitchFamily="18" charset="0"/>
                <a:cs typeface="Arial" panose="020B0604020202020204" pitchFamily="34" charset="0"/>
              </a:rPr>
              <a:t>BVCB </a:t>
            </a:r>
            <a:r>
              <a:rPr lang="nl-NL" sz="900" b="1" dirty="0" smtClean="0">
                <a:solidFill>
                  <a:srgbClr val="FFFFFF"/>
                </a:solidFill>
                <a:latin typeface="Lato"/>
                <a:ea typeface="Times New Roman" panose="02020603050405020304" pitchFamily="18" charset="0"/>
                <a:cs typeface="Arial" panose="020B0604020202020204" pitchFamily="34" charset="0"/>
              </a:rPr>
              <a:t>2016                                  </a:t>
            </a:r>
            <a:r>
              <a:rPr lang="nl-NL" sz="900" b="1" dirty="0" smtClean="0">
                <a:solidFill>
                  <a:srgbClr val="FFFFFF"/>
                </a:solidFill>
                <a:latin typeface="Lato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endParaRPr lang="nl-NL" sz="1000" b="1" dirty="0">
              <a:latin typeface="Lato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9442" y="390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dirty="0" smtClean="0">
                <a:solidFill>
                  <a:srgbClr val="0053A3"/>
                </a:solidFill>
                <a:latin typeface="Lato"/>
                <a:cs typeface="Arial" panose="020B0604020202020204" pitchFamily="34" charset="0"/>
              </a:rPr>
              <a:t>Video 1</a:t>
            </a:r>
            <a:endParaRPr lang="nl-NL" sz="4000" b="1" dirty="0">
              <a:solidFill>
                <a:srgbClr val="0053A3"/>
              </a:solidFill>
              <a:latin typeface="Lato"/>
              <a:cs typeface="Arial" panose="020B0604020202020204" pitchFamily="34" charset="0"/>
            </a:endParaRPr>
          </a:p>
        </p:txBody>
      </p:sp>
      <p:pic>
        <p:nvPicPr>
          <p:cNvPr id="2" name="VSK 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3552" y="1377616"/>
            <a:ext cx="8907379" cy="50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4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359695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6577865"/>
            <a:ext cx="12192000" cy="282575"/>
          </a:xfrm>
          <a:prstGeom prst="rect">
            <a:avLst/>
          </a:prstGeom>
          <a:solidFill>
            <a:srgbClr val="0054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nl-NL" sz="900" b="1" dirty="0" smtClean="0">
                <a:solidFill>
                  <a:srgbClr val="FFFFFF"/>
                </a:solidFill>
                <a:latin typeface="Lato"/>
                <a:ea typeface="Times New Roman" panose="02020603050405020304" pitchFamily="18" charset="0"/>
                <a:cs typeface="Arial" panose="020B0604020202020204" pitchFamily="34" charset="0"/>
              </a:rPr>
              <a:t>ALV BVCB 28 juni 2016                                  				Pagina 8 /21</a:t>
            </a:r>
            <a:endParaRPr lang="nl-NL" sz="1000" b="1" dirty="0">
              <a:latin typeface="Lato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9442" y="390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dirty="0" smtClean="0">
                <a:solidFill>
                  <a:srgbClr val="0053A3"/>
                </a:solidFill>
                <a:latin typeface="Lato"/>
                <a:cs typeface="Arial" panose="020B0604020202020204" pitchFamily="34" charset="0"/>
              </a:rPr>
              <a:t>Video 2</a:t>
            </a:r>
            <a:endParaRPr lang="nl-NL" sz="4000" b="1" dirty="0">
              <a:solidFill>
                <a:srgbClr val="0053A3"/>
              </a:solidFill>
              <a:latin typeface="Lato"/>
              <a:cs typeface="Arial" panose="020B0604020202020204" pitchFamily="34" charset="0"/>
            </a:endParaRPr>
          </a:p>
        </p:txBody>
      </p:sp>
      <p:pic>
        <p:nvPicPr>
          <p:cNvPr id="2" name="VSK 0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4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Gro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189</Words>
  <Application>Microsoft Office PowerPoint</Application>
  <PresentationFormat>Aangepast</PresentationFormat>
  <Paragraphs>29</Paragraphs>
  <Slides>5</Slides>
  <Notes>0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6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Martijn Hogenboom</dc:creator>
  <cp:lastModifiedBy>Edwin</cp:lastModifiedBy>
  <cp:revision>299</cp:revision>
  <cp:lastPrinted>2016-06-28T08:47:19Z</cp:lastPrinted>
  <dcterms:created xsi:type="dcterms:W3CDTF">2013-08-28T06:50:12Z</dcterms:created>
  <dcterms:modified xsi:type="dcterms:W3CDTF">2016-08-29T15:37:08Z</dcterms:modified>
</cp:coreProperties>
</file>