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61" r:id="rId2"/>
    <p:sldId id="262" r:id="rId3"/>
    <p:sldId id="263" r:id="rId4"/>
    <p:sldId id="266" r:id="rId5"/>
    <p:sldId id="267" r:id="rId6"/>
    <p:sldId id="264" r:id="rId7"/>
    <p:sldId id="265" r:id="rId8"/>
    <p:sldId id="273"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0000"/>
    <a:srgbClr val="FC0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86" d="100"/>
          <a:sy n="86" d="100"/>
        </p:scale>
        <p:origin x="422" y="58"/>
      </p:cViewPr>
      <p:guideLst/>
    </p:cSldViewPr>
  </p:slideViewPr>
  <p:notesTextViewPr>
    <p:cViewPr>
      <p:scale>
        <a:sx n="1" d="1"/>
        <a:sy n="1" d="1"/>
      </p:scale>
      <p:origin x="0" y="0"/>
    </p:cViewPr>
  </p:notesTextViewPr>
  <p:notesViewPr>
    <p:cSldViewPr snapToGrid="0">
      <p:cViewPr varScale="1">
        <p:scale>
          <a:sx n="85" d="100"/>
          <a:sy n="85" d="100"/>
        </p:scale>
        <p:origin x="3144"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83E2325-DB2C-4008-B6FF-756816787A26}" type="datetimeFigureOut">
              <a:rPr lang="en-US" smtClean="0"/>
              <a:t>10/16/2020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1CF1B1-900F-4560-A73B-6562472D300F}" type="slidenum">
              <a:rPr lang="en-US" smtClean="0"/>
              <a:t>‹nr.›</a:t>
            </a:fld>
            <a:endParaRPr lang="en-US"/>
          </a:p>
        </p:txBody>
      </p:sp>
    </p:spTree>
    <p:extLst>
      <p:ext uri="{BB962C8B-B14F-4D97-AF65-F5344CB8AC3E}">
        <p14:creationId xmlns:p14="http://schemas.microsoft.com/office/powerpoint/2010/main" val="3681532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931C4-88F5-4220-B22F-CF78206C3B60}" type="datetimeFigureOut">
              <a:rPr lang="en-US" smtClean="0"/>
              <a:t>10/16/2020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0A4583-A9B8-4562-8C4C-3E56943FE4CC}" type="slidenum">
              <a:rPr lang="en-US" smtClean="0"/>
              <a:t>‹nr.›</a:t>
            </a:fld>
            <a:endParaRPr lang="en-US"/>
          </a:p>
        </p:txBody>
      </p:sp>
    </p:spTree>
    <p:extLst>
      <p:ext uri="{BB962C8B-B14F-4D97-AF65-F5344CB8AC3E}">
        <p14:creationId xmlns:p14="http://schemas.microsoft.com/office/powerpoint/2010/main" val="767293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u="sng" dirty="0"/>
              <a:t>Pedagogiek,</a:t>
            </a:r>
            <a:r>
              <a:rPr lang="nl-NL" u="sng" baseline="0" dirty="0"/>
              <a:t> kwaliteit en zorgstructuur</a:t>
            </a:r>
            <a:endParaRPr lang="nl-NL" u="sng" dirty="0"/>
          </a:p>
          <a:p>
            <a:r>
              <a:rPr lang="nl-NL" dirty="0"/>
              <a:t>Antoinette</a:t>
            </a:r>
            <a:r>
              <a:rPr lang="nl-NL" baseline="0" dirty="0"/>
              <a:t> Vos, Paula van de Mheen (</a:t>
            </a:r>
            <a:r>
              <a:rPr lang="nl-NL" baseline="0" dirty="0" err="1"/>
              <a:t>wasko</a:t>
            </a:r>
            <a:r>
              <a:rPr lang="nl-NL" baseline="0" dirty="0"/>
              <a:t>)</a:t>
            </a:r>
          </a:p>
          <a:p>
            <a:r>
              <a:rPr lang="nl-NL" baseline="0" dirty="0"/>
              <a:t>Sanne en Lenie (Loopplank)</a:t>
            </a:r>
          </a:p>
          <a:p>
            <a:r>
              <a:rPr lang="nl-NL" baseline="0" dirty="0"/>
              <a:t>Kartrekker: Ruthli</a:t>
            </a:r>
          </a:p>
          <a:p>
            <a:endParaRPr lang="nl-NL" baseline="0" dirty="0"/>
          </a:p>
          <a:p>
            <a:r>
              <a:rPr lang="nl-NL" u="sng" baseline="0" dirty="0"/>
              <a:t>P&amp;O inhoud en communicatie</a:t>
            </a:r>
            <a:r>
              <a:rPr lang="nl-NL" baseline="0" dirty="0"/>
              <a:t>: Els en Ruthli</a:t>
            </a:r>
          </a:p>
          <a:p>
            <a:endParaRPr lang="nl-NL" baseline="0" dirty="0"/>
          </a:p>
          <a:p>
            <a:r>
              <a:rPr lang="nl-NL" u="sng" baseline="0" dirty="0"/>
              <a:t>Financiën, bedrijfsvoering </a:t>
            </a:r>
            <a:r>
              <a:rPr lang="nl-NL" baseline="0" dirty="0"/>
              <a:t>(</a:t>
            </a:r>
            <a:r>
              <a:rPr lang="nl-NL" baseline="0" dirty="0" err="1"/>
              <a:t>incl</a:t>
            </a:r>
            <a:r>
              <a:rPr lang="nl-NL" baseline="0" dirty="0"/>
              <a:t> </a:t>
            </a:r>
            <a:r>
              <a:rPr lang="nl-NL" baseline="0" dirty="0" err="1"/>
              <a:t>bedrijfsvoeringsdeel</a:t>
            </a:r>
            <a:r>
              <a:rPr lang="nl-NL" baseline="0" dirty="0"/>
              <a:t> P&amp;O): Ad, Marina, Max en Ronald</a:t>
            </a:r>
          </a:p>
          <a:p>
            <a:endParaRPr lang="nl-NL" baseline="0" dirty="0"/>
          </a:p>
          <a:p>
            <a:r>
              <a:rPr lang="nl-NL" u="sng" baseline="0" dirty="0"/>
              <a:t>Stuurgroep</a:t>
            </a:r>
            <a:r>
              <a:rPr lang="nl-NL" baseline="0" dirty="0"/>
              <a:t>: Ruthli, Max, Els en Ronald</a:t>
            </a:r>
          </a:p>
          <a:p>
            <a:endParaRPr lang="nl-NL" baseline="0" dirty="0"/>
          </a:p>
          <a:p>
            <a:endParaRPr lang="en-US" dirty="0"/>
          </a:p>
        </p:txBody>
      </p:sp>
      <p:sp>
        <p:nvSpPr>
          <p:cNvPr id="4" name="Tijdelijke aanduiding voor dianummer 3"/>
          <p:cNvSpPr>
            <a:spLocks noGrp="1"/>
          </p:cNvSpPr>
          <p:nvPr>
            <p:ph type="sldNum" sz="quarter" idx="10"/>
          </p:nvPr>
        </p:nvSpPr>
        <p:spPr/>
        <p:txBody>
          <a:bodyPr/>
          <a:lstStyle/>
          <a:p>
            <a:fld id="{F8DAF968-B8C4-466E-8733-EAC7FF2DBE20}" type="slidenum">
              <a:rPr lang="en-US" smtClean="0"/>
              <a:pPr/>
              <a:t>9</a:t>
            </a:fld>
            <a:endParaRPr lang="en-US"/>
          </a:p>
        </p:txBody>
      </p:sp>
    </p:spTree>
    <p:extLst>
      <p:ext uri="{BB962C8B-B14F-4D97-AF65-F5344CB8AC3E}">
        <p14:creationId xmlns:p14="http://schemas.microsoft.com/office/powerpoint/2010/main" val="3979959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r>
              <a:rPr lang="en-US"/>
              <a:t>Ledenvergadering 25 september 2015</a:t>
            </a:r>
            <a:endParaRPr lang="en-US" dirty="0"/>
          </a:p>
        </p:txBody>
      </p:sp>
      <p:sp>
        <p:nvSpPr>
          <p:cNvPr id="6" name="Slide Number Placeholder 5"/>
          <p:cNvSpPr>
            <a:spLocks noGrp="1"/>
          </p:cNvSpPr>
          <p:nvPr>
            <p:ph type="sldNum" sz="quarter" idx="12"/>
          </p:nvPr>
        </p:nvSpPr>
        <p:spPr/>
        <p:txBody>
          <a:bodyPr/>
          <a:lstStyle/>
          <a:p>
            <a:fld id="{D0A81A10-A4D1-4B1A-A747-8A1551A08750}" type="slidenum">
              <a:rPr lang="en-US" smtClean="0"/>
              <a:t>‹nr.›</a:t>
            </a:fld>
            <a:endParaRPr lang="en-US"/>
          </a:p>
        </p:txBody>
      </p:sp>
    </p:spTree>
    <p:extLst>
      <p:ext uri="{BB962C8B-B14F-4D97-AF65-F5344CB8AC3E}">
        <p14:creationId xmlns:p14="http://schemas.microsoft.com/office/powerpoint/2010/main" val="1869111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r>
              <a:rPr lang="en-US"/>
              <a:t>Ledenvergadering 25 september 2015</a:t>
            </a:r>
          </a:p>
        </p:txBody>
      </p:sp>
      <p:sp>
        <p:nvSpPr>
          <p:cNvPr id="6" name="Slide Number Placeholder 5"/>
          <p:cNvSpPr>
            <a:spLocks noGrp="1"/>
          </p:cNvSpPr>
          <p:nvPr>
            <p:ph type="sldNum" sz="quarter" idx="12"/>
          </p:nvPr>
        </p:nvSpPr>
        <p:spPr/>
        <p:txBody>
          <a:bodyPr/>
          <a:lstStyle/>
          <a:p>
            <a:fld id="{D0A81A10-A4D1-4B1A-A747-8A1551A08750}" type="slidenum">
              <a:rPr lang="en-US" smtClean="0"/>
              <a:t>‹nr.›</a:t>
            </a:fld>
            <a:endParaRPr lang="en-US"/>
          </a:p>
        </p:txBody>
      </p:sp>
    </p:spTree>
    <p:extLst>
      <p:ext uri="{BB962C8B-B14F-4D97-AF65-F5344CB8AC3E}">
        <p14:creationId xmlns:p14="http://schemas.microsoft.com/office/powerpoint/2010/main" val="681985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r>
              <a:rPr lang="en-US"/>
              <a:t>Ledenvergadering 25 september 2015</a:t>
            </a:r>
          </a:p>
        </p:txBody>
      </p:sp>
      <p:sp>
        <p:nvSpPr>
          <p:cNvPr id="6" name="Slide Number Placeholder 5"/>
          <p:cNvSpPr>
            <a:spLocks noGrp="1"/>
          </p:cNvSpPr>
          <p:nvPr>
            <p:ph type="sldNum" sz="quarter" idx="12"/>
          </p:nvPr>
        </p:nvSpPr>
        <p:spPr/>
        <p:txBody>
          <a:bodyPr/>
          <a:lstStyle/>
          <a:p>
            <a:fld id="{D0A81A10-A4D1-4B1A-A747-8A1551A08750}" type="slidenum">
              <a:rPr lang="en-US" smtClean="0"/>
              <a:t>‹nr.›</a:t>
            </a:fld>
            <a:endParaRPr lang="en-US"/>
          </a:p>
        </p:txBody>
      </p:sp>
    </p:spTree>
    <p:extLst>
      <p:ext uri="{BB962C8B-B14F-4D97-AF65-F5344CB8AC3E}">
        <p14:creationId xmlns:p14="http://schemas.microsoft.com/office/powerpoint/2010/main" val="1995554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sz="28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845127" y="6356350"/>
            <a:ext cx="4114800" cy="365125"/>
          </a:xfrm>
          <a:prstGeom prst="rect">
            <a:avLst/>
          </a:prstGeom>
        </p:spPr>
        <p:txBody>
          <a:bodyPr/>
          <a:lstStyle>
            <a:lvl1pPr>
              <a:defRPr sz="1100">
                <a:solidFill>
                  <a:schemeClr val="bg1">
                    <a:lumMod val="50000"/>
                  </a:schemeClr>
                </a:solidFill>
              </a:defRPr>
            </a:lvl1pPr>
          </a:lstStyle>
          <a:p>
            <a:r>
              <a:rPr lang="en-US" dirty="0" err="1"/>
              <a:t>Ledenvergadering</a:t>
            </a:r>
            <a:r>
              <a:rPr lang="en-US" dirty="0"/>
              <a:t> 25 </a:t>
            </a:r>
            <a:r>
              <a:rPr lang="en-US" dirty="0" err="1"/>
              <a:t>september</a:t>
            </a:r>
            <a:r>
              <a:rPr lang="en-US" dirty="0"/>
              <a:t> 2015</a:t>
            </a:r>
          </a:p>
        </p:txBody>
      </p:sp>
      <p:sp>
        <p:nvSpPr>
          <p:cNvPr id="6" name="Slide Number Placeholder 5"/>
          <p:cNvSpPr>
            <a:spLocks noGrp="1"/>
          </p:cNvSpPr>
          <p:nvPr>
            <p:ph type="sldNum" sz="quarter" idx="12"/>
          </p:nvPr>
        </p:nvSpPr>
        <p:spPr/>
        <p:txBody>
          <a:bodyPr/>
          <a:lstStyle>
            <a:lvl1pPr>
              <a:defRPr>
                <a:solidFill>
                  <a:schemeClr val="bg1">
                    <a:lumMod val="50000"/>
                  </a:schemeClr>
                </a:solidFill>
              </a:defRPr>
            </a:lvl1pPr>
          </a:lstStyle>
          <a:p>
            <a:fld id="{D0A81A10-A4D1-4B1A-A747-8A1551A08750}" type="slidenum">
              <a:rPr lang="en-US" smtClean="0"/>
              <a:pPr/>
              <a:t>‹nr.›</a:t>
            </a:fld>
            <a:endParaRPr lang="en-US" dirty="0"/>
          </a:p>
        </p:txBody>
      </p:sp>
    </p:spTree>
    <p:extLst>
      <p:ext uri="{BB962C8B-B14F-4D97-AF65-F5344CB8AC3E}">
        <p14:creationId xmlns:p14="http://schemas.microsoft.com/office/powerpoint/2010/main" val="442863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n-US"/>
              <a:t>Click to edit Master title style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r>
              <a:rPr lang="en-US"/>
              <a:t>Ledenvergadering 25 september 2015</a:t>
            </a:r>
          </a:p>
        </p:txBody>
      </p:sp>
      <p:sp>
        <p:nvSpPr>
          <p:cNvPr id="6" name="Slide Number Placeholder 5"/>
          <p:cNvSpPr>
            <a:spLocks noGrp="1"/>
          </p:cNvSpPr>
          <p:nvPr>
            <p:ph type="sldNum" sz="quarter" idx="12"/>
          </p:nvPr>
        </p:nvSpPr>
        <p:spPr/>
        <p:txBody>
          <a:bodyPr/>
          <a:lstStyle/>
          <a:p>
            <a:fld id="{D0A81A10-A4D1-4B1A-A747-8A1551A08750}" type="slidenum">
              <a:rPr lang="en-US" smtClean="0"/>
              <a:t>‹nr.›</a:t>
            </a:fld>
            <a:endParaRPr lang="en-US"/>
          </a:p>
        </p:txBody>
      </p:sp>
    </p:spTree>
    <p:extLst>
      <p:ext uri="{BB962C8B-B14F-4D97-AF65-F5344CB8AC3E}">
        <p14:creationId xmlns:p14="http://schemas.microsoft.com/office/powerpoint/2010/main" val="848269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r>
              <a:rPr lang="en-US"/>
              <a:t>Ledenvergadering 25 september 2015</a:t>
            </a:r>
          </a:p>
        </p:txBody>
      </p:sp>
      <p:sp>
        <p:nvSpPr>
          <p:cNvPr id="7" name="Slide Number Placeholder 6"/>
          <p:cNvSpPr>
            <a:spLocks noGrp="1"/>
          </p:cNvSpPr>
          <p:nvPr>
            <p:ph type="sldNum" sz="quarter" idx="12"/>
          </p:nvPr>
        </p:nvSpPr>
        <p:spPr/>
        <p:txBody>
          <a:bodyPr/>
          <a:lstStyle/>
          <a:p>
            <a:fld id="{D0A81A10-A4D1-4B1A-A747-8A1551A08750}" type="slidenum">
              <a:rPr lang="en-US" smtClean="0"/>
              <a:t>‹nr.›</a:t>
            </a:fld>
            <a:endParaRPr lang="en-US"/>
          </a:p>
        </p:txBody>
      </p:sp>
    </p:spTree>
    <p:extLst>
      <p:ext uri="{BB962C8B-B14F-4D97-AF65-F5344CB8AC3E}">
        <p14:creationId xmlns:p14="http://schemas.microsoft.com/office/powerpoint/2010/main" val="2113358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5127" y="2507550"/>
            <a:ext cx="5156200" cy="3680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7550"/>
            <a:ext cx="5181601" cy="3680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r>
              <a:rPr lang="en-US"/>
              <a:t>Ledenvergadering 25 september 2015</a:t>
            </a:r>
          </a:p>
        </p:txBody>
      </p:sp>
      <p:sp>
        <p:nvSpPr>
          <p:cNvPr id="9" name="Slide Number Placeholder 8"/>
          <p:cNvSpPr>
            <a:spLocks noGrp="1"/>
          </p:cNvSpPr>
          <p:nvPr>
            <p:ph type="sldNum" sz="quarter" idx="12"/>
          </p:nvPr>
        </p:nvSpPr>
        <p:spPr/>
        <p:txBody>
          <a:bodyPr/>
          <a:lstStyle/>
          <a:p>
            <a:fld id="{D0A81A10-A4D1-4B1A-A747-8A1551A08750}" type="slidenum">
              <a:rPr lang="en-US" smtClean="0"/>
              <a:t>‹nr.›</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698992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r>
              <a:rPr lang="en-US"/>
              <a:t>Ledenvergadering 25 september 2015</a:t>
            </a:r>
          </a:p>
        </p:txBody>
      </p:sp>
      <p:sp>
        <p:nvSpPr>
          <p:cNvPr id="5" name="Slide Number Placeholder 4"/>
          <p:cNvSpPr>
            <a:spLocks noGrp="1"/>
          </p:cNvSpPr>
          <p:nvPr>
            <p:ph type="sldNum" sz="quarter" idx="12"/>
          </p:nvPr>
        </p:nvSpPr>
        <p:spPr/>
        <p:txBody>
          <a:bodyPr/>
          <a:lstStyle/>
          <a:p>
            <a:fld id="{D0A81A10-A4D1-4B1A-A747-8A1551A08750}" type="slidenum">
              <a:rPr lang="en-US" smtClean="0"/>
              <a:t>‹nr.›</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10747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r>
              <a:rPr lang="en-US"/>
              <a:t>Ledenvergadering 25 september 2015</a:t>
            </a:r>
          </a:p>
        </p:txBody>
      </p:sp>
      <p:sp>
        <p:nvSpPr>
          <p:cNvPr id="4" name="Slide Number Placeholder 3"/>
          <p:cNvSpPr>
            <a:spLocks noGrp="1"/>
          </p:cNvSpPr>
          <p:nvPr>
            <p:ph type="sldNum" sz="quarter" idx="12"/>
          </p:nvPr>
        </p:nvSpPr>
        <p:spPr/>
        <p:txBody>
          <a:bodyPr/>
          <a:lstStyle/>
          <a:p>
            <a:fld id="{D0A81A10-A4D1-4B1A-A747-8A1551A08750}" type="slidenum">
              <a:rPr lang="en-US" smtClean="0"/>
              <a:t>‹nr.›</a:t>
            </a:fld>
            <a:endParaRPr lang="en-US"/>
          </a:p>
        </p:txBody>
      </p:sp>
    </p:spTree>
    <p:extLst>
      <p:ext uri="{BB962C8B-B14F-4D97-AF65-F5344CB8AC3E}">
        <p14:creationId xmlns:p14="http://schemas.microsoft.com/office/powerpoint/2010/main" val="898960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n-US"/>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r>
              <a:rPr lang="en-US"/>
              <a:t>Ledenvergadering 25 september 2015</a:t>
            </a:r>
          </a:p>
        </p:txBody>
      </p:sp>
      <p:sp>
        <p:nvSpPr>
          <p:cNvPr id="7" name="Slide Number Placeholder 6"/>
          <p:cNvSpPr>
            <a:spLocks noGrp="1"/>
          </p:cNvSpPr>
          <p:nvPr>
            <p:ph type="sldNum" sz="quarter" idx="12"/>
          </p:nvPr>
        </p:nvSpPr>
        <p:spPr/>
        <p:txBody>
          <a:bodyPr/>
          <a:lstStyle/>
          <a:p>
            <a:fld id="{D0A81A10-A4D1-4B1A-A747-8A1551A08750}" type="slidenum">
              <a:rPr lang="en-US" smtClean="0"/>
              <a:t>‹nr.›</a:t>
            </a:fld>
            <a:endParaRPr lang="en-US"/>
          </a:p>
        </p:txBody>
      </p:sp>
    </p:spTree>
    <p:extLst>
      <p:ext uri="{BB962C8B-B14F-4D97-AF65-F5344CB8AC3E}">
        <p14:creationId xmlns:p14="http://schemas.microsoft.com/office/powerpoint/2010/main" val="85855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r>
              <a:rPr lang="en-US"/>
              <a:t>Ledenvergadering 25 september 2015</a:t>
            </a:r>
          </a:p>
        </p:txBody>
      </p:sp>
      <p:sp>
        <p:nvSpPr>
          <p:cNvPr id="7" name="Slide Number Placeholder 6"/>
          <p:cNvSpPr>
            <a:spLocks noGrp="1"/>
          </p:cNvSpPr>
          <p:nvPr>
            <p:ph type="sldNum" sz="quarter" idx="12"/>
          </p:nvPr>
        </p:nvSpPr>
        <p:spPr/>
        <p:txBody>
          <a:bodyPr/>
          <a:lstStyle/>
          <a:p>
            <a:fld id="{D0A81A10-A4D1-4B1A-A747-8A1551A08750}" type="slidenum">
              <a:rPr lang="en-US" smtClean="0"/>
              <a:t>‹nr.›</a:t>
            </a:fld>
            <a:endParaRPr lang="en-US"/>
          </a:p>
        </p:txBody>
      </p:sp>
    </p:spTree>
    <p:extLst>
      <p:ext uri="{BB962C8B-B14F-4D97-AF65-F5344CB8AC3E}">
        <p14:creationId xmlns:p14="http://schemas.microsoft.com/office/powerpoint/2010/main" val="3012126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latin typeface="Franklin Gothic Medium" panose="020B0603020102020204" pitchFamily="34" charset="0"/>
              </a:defRPr>
            </a:lvl1pPr>
          </a:lstStyle>
          <a:p>
            <a:fld id="{D0A81A10-A4D1-4B1A-A747-8A1551A08750}" type="slidenum">
              <a:rPr lang="en-US" smtClean="0"/>
              <a:pPr/>
              <a:t>‹nr.›</a:t>
            </a:fld>
            <a:endParaRPr lang="en-US" dirty="0"/>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246017" y="580227"/>
            <a:ext cx="2114710" cy="1072360"/>
          </a:xfrm>
          <a:prstGeom prst="rect">
            <a:avLst/>
          </a:prstGeom>
        </p:spPr>
      </p:pic>
      <p:cxnSp>
        <p:nvCxnSpPr>
          <p:cNvPr id="9" name="Straight Connector 8"/>
          <p:cNvCxnSpPr/>
          <p:nvPr userDrawn="1"/>
        </p:nvCxnSpPr>
        <p:spPr>
          <a:xfrm>
            <a:off x="1981" y="6274073"/>
            <a:ext cx="10419276" cy="0"/>
          </a:xfrm>
          <a:prstGeom prst="line">
            <a:avLst/>
          </a:prstGeom>
          <a:ln w="38100">
            <a:solidFill>
              <a:srgbClr val="FC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 name="Footer Placeholder 4"/>
          <p:cNvSpPr>
            <a:spLocks noGrp="1"/>
          </p:cNvSpPr>
          <p:nvPr>
            <p:ph type="ftr" sz="quarter" idx="3"/>
          </p:nvPr>
        </p:nvSpPr>
        <p:spPr>
          <a:xfrm>
            <a:off x="845127" y="6356350"/>
            <a:ext cx="4114800" cy="365125"/>
          </a:xfrm>
          <a:prstGeom prst="rect">
            <a:avLst/>
          </a:prstGeom>
        </p:spPr>
        <p:txBody>
          <a:bodyPr/>
          <a:lstStyle>
            <a:lvl1pPr>
              <a:defRPr sz="1100">
                <a:solidFill>
                  <a:schemeClr val="bg1">
                    <a:lumMod val="50000"/>
                  </a:schemeClr>
                </a:solidFill>
                <a:latin typeface="Franklin Gothic Medium" panose="020B0603020102020204" pitchFamily="34" charset="0"/>
              </a:defRPr>
            </a:lvl1pPr>
          </a:lstStyle>
          <a:p>
            <a:r>
              <a:rPr lang="en-US" dirty="0" err="1"/>
              <a:t>Ledenvergadering</a:t>
            </a:r>
            <a:r>
              <a:rPr lang="en-US" dirty="0"/>
              <a:t> 25 </a:t>
            </a:r>
            <a:r>
              <a:rPr lang="en-US" dirty="0" err="1"/>
              <a:t>september</a:t>
            </a:r>
            <a:r>
              <a:rPr lang="en-US" dirty="0"/>
              <a:t> 2015</a:t>
            </a:r>
          </a:p>
        </p:txBody>
      </p:sp>
      <p:sp>
        <p:nvSpPr>
          <p:cNvPr id="12" name="Date Placeholder 11"/>
          <p:cNvSpPr>
            <a:spLocks noGrp="1"/>
          </p:cNvSpPr>
          <p:nvPr>
            <p:ph type="dt" sz="half" idx="2"/>
          </p:nvPr>
        </p:nvSpPr>
        <p:spPr>
          <a:xfrm>
            <a:off x="5211619"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903383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Franklin Gothic Demi Cond" panose="020B0706030402020204" pitchFamily="34" charset="0"/>
          <a:ea typeface="+mj-ea"/>
          <a:cs typeface="Arabic Typesetting" panose="03020402040406030203" pitchFamily="66" charset="-78"/>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Franklin Gothic Medium" panose="020B0603020102020204" pitchFamily="34" charset="0"/>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US" dirty="0" err="1"/>
              <a:t>Jaarplan</a:t>
            </a:r>
            <a:r>
              <a:rPr lang="en-US" dirty="0"/>
              <a:t> </a:t>
            </a:r>
            <a:r>
              <a:rPr lang="en-US" dirty="0" err="1"/>
              <a:t>Albatros</a:t>
            </a:r>
            <a:r>
              <a:rPr lang="en-US" dirty="0"/>
              <a:t> 2020-2021</a:t>
            </a:r>
            <a:endParaRPr lang="nl-NL" dirty="0"/>
          </a:p>
        </p:txBody>
      </p:sp>
      <p:sp>
        <p:nvSpPr>
          <p:cNvPr id="3" name="Ondertitel 2"/>
          <p:cNvSpPr>
            <a:spLocks noGrp="1"/>
          </p:cNvSpPr>
          <p:nvPr>
            <p:ph type="subTitle" idx="1"/>
          </p:nvPr>
        </p:nvSpPr>
        <p:spPr/>
        <p:txBody>
          <a:bodyPr>
            <a:normAutofit/>
          </a:bodyPr>
          <a:lstStyle/>
          <a:p>
            <a:r>
              <a:rPr lang="en-US" sz="3600" dirty="0"/>
              <a:t>In </a:t>
            </a:r>
            <a:r>
              <a:rPr lang="en-US" sz="3600" dirty="0" err="1"/>
              <a:t>vogelvlucht</a:t>
            </a:r>
            <a:endParaRPr lang="nl-NL" sz="3600" dirty="0"/>
          </a:p>
        </p:txBody>
      </p:sp>
      <p:sp>
        <p:nvSpPr>
          <p:cNvPr id="7" name="Tijdelijke aanduiding voor voettekst 6"/>
          <p:cNvSpPr>
            <a:spLocks noGrp="1"/>
          </p:cNvSpPr>
          <p:nvPr>
            <p:ph type="ftr" sz="quarter" idx="11"/>
          </p:nvPr>
        </p:nvSpPr>
        <p:spPr>
          <a:xfrm>
            <a:off x="683580" y="6356350"/>
            <a:ext cx="3756093" cy="365125"/>
          </a:xfrm>
        </p:spPr>
        <p:txBody>
          <a:bodyPr/>
          <a:lstStyle/>
          <a:p>
            <a:r>
              <a:rPr lang="en-US" dirty="0"/>
              <a:t>        </a:t>
            </a:r>
            <a:r>
              <a:rPr lang="en-US" dirty="0" err="1"/>
              <a:t>Ledenvergadering</a:t>
            </a:r>
            <a:r>
              <a:rPr lang="en-US" dirty="0"/>
              <a:t> 9 </a:t>
            </a:r>
            <a:r>
              <a:rPr lang="en-US" dirty="0" err="1"/>
              <a:t>oktober</a:t>
            </a:r>
            <a:r>
              <a:rPr lang="en-US" dirty="0"/>
              <a:t> 2020 </a:t>
            </a:r>
            <a:endParaRPr lang="nl-NL" dirty="0"/>
          </a:p>
        </p:txBody>
      </p:sp>
      <p:sp>
        <p:nvSpPr>
          <p:cNvPr id="8" name="Tijdelijke aanduiding voor dianummer 7"/>
          <p:cNvSpPr>
            <a:spLocks noGrp="1"/>
          </p:cNvSpPr>
          <p:nvPr>
            <p:ph type="sldNum" sz="quarter" idx="12"/>
          </p:nvPr>
        </p:nvSpPr>
        <p:spPr/>
        <p:txBody>
          <a:bodyPr/>
          <a:lstStyle/>
          <a:p>
            <a:fld id="{AC2F9B2A-D02A-4843-8DF1-A39598E074D9}" type="slidenum">
              <a:rPr lang="nl-NL" smtClean="0"/>
              <a:pPr/>
              <a:t>1</a:t>
            </a:fld>
            <a:endParaRPr lang="nl-NL"/>
          </a:p>
        </p:txBody>
      </p:sp>
      <p:sp>
        <p:nvSpPr>
          <p:cNvPr id="19458" name="AutoShape 2" descr="Wasko - logo (RGB)"/>
          <p:cNvSpPr>
            <a:spLocks noChangeAspect="1" noChangeArrowheads="1"/>
          </p:cNvSpPr>
          <p:nvPr/>
        </p:nvSpPr>
        <p:spPr bwMode="auto">
          <a:xfrm>
            <a:off x="1679575" y="-661988"/>
            <a:ext cx="1390650" cy="1390651"/>
          </a:xfrm>
          <a:prstGeom prst="rect">
            <a:avLst/>
          </a:prstGeom>
          <a:noFill/>
        </p:spPr>
        <p:txBody>
          <a:bodyPr vert="horz" wrap="square" lIns="91440" tIns="45720" rIns="91440" bIns="45720" numCol="1" anchor="t" anchorCtr="0" compatLnSpc="1">
            <a:prstTxWarp prst="textNoShape">
              <a:avLst/>
            </a:prstTxWarp>
          </a:bodyPr>
          <a:lstStyle/>
          <a:p>
            <a:endParaRPr lang="nl-NL"/>
          </a:p>
        </p:txBody>
      </p:sp>
      <p:sp>
        <p:nvSpPr>
          <p:cNvPr id="19460" name="AutoShape 4" descr="Wasko - logo (RGB)"/>
          <p:cNvSpPr>
            <a:spLocks noChangeAspect="1" noChangeArrowheads="1"/>
          </p:cNvSpPr>
          <p:nvPr/>
        </p:nvSpPr>
        <p:spPr bwMode="auto">
          <a:xfrm>
            <a:off x="1679575" y="-661988"/>
            <a:ext cx="1390650" cy="1390651"/>
          </a:xfrm>
          <a:prstGeom prst="rect">
            <a:avLst/>
          </a:prstGeom>
          <a:noFill/>
        </p:spPr>
        <p:txBody>
          <a:bodyPr vert="horz" wrap="square" lIns="91440" tIns="45720" rIns="91440" bIns="45720" numCol="1" anchor="t" anchorCtr="0" compatLnSpc="1">
            <a:prstTxWarp prst="textNoShape">
              <a:avLst/>
            </a:prstTxWarp>
          </a:bodyPr>
          <a:lstStyle/>
          <a:p>
            <a:endParaRPr lang="nl-NL"/>
          </a:p>
        </p:txBody>
      </p:sp>
      <p:sp>
        <p:nvSpPr>
          <p:cNvPr id="19462" name="AutoShape 6" descr="Wasko - logo (RGB)"/>
          <p:cNvSpPr>
            <a:spLocks noChangeAspect="1" noChangeArrowheads="1"/>
          </p:cNvSpPr>
          <p:nvPr/>
        </p:nvSpPr>
        <p:spPr bwMode="auto">
          <a:xfrm>
            <a:off x="1679575" y="-661988"/>
            <a:ext cx="1390650" cy="1390651"/>
          </a:xfrm>
          <a:prstGeom prst="rect">
            <a:avLst/>
          </a:prstGeom>
          <a:noFill/>
        </p:spPr>
        <p:txBody>
          <a:bodyPr vert="horz" wrap="square" lIns="91440" tIns="45720" rIns="91440" bIns="45720" numCol="1" anchor="t" anchorCtr="0" compatLnSpc="1">
            <a:prstTxWarp prst="textNoShape">
              <a:avLst/>
            </a:prstTxWarp>
          </a:bodyPr>
          <a:lstStyle/>
          <a:p>
            <a:endParaRPr lang="nl-NL"/>
          </a:p>
        </p:txBody>
      </p:sp>
    </p:spTree>
    <p:extLst>
      <p:ext uri="{BB962C8B-B14F-4D97-AF65-F5344CB8AC3E}">
        <p14:creationId xmlns:p14="http://schemas.microsoft.com/office/powerpoint/2010/main" val="3800791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a:t>Wat </a:t>
            </a:r>
            <a:r>
              <a:rPr lang="en-US" dirty="0" err="1"/>
              <a:t>hebben</a:t>
            </a:r>
            <a:r>
              <a:rPr lang="en-US" dirty="0"/>
              <a:t> we </a:t>
            </a:r>
            <a:r>
              <a:rPr lang="en-US" dirty="0" err="1"/>
              <a:t>behaald</a:t>
            </a:r>
            <a:r>
              <a:rPr lang="en-US" dirty="0"/>
              <a:t> in 2019-2020</a:t>
            </a:r>
            <a:endParaRPr lang="nl-NL" dirty="0"/>
          </a:p>
        </p:txBody>
      </p:sp>
      <p:sp>
        <p:nvSpPr>
          <p:cNvPr id="3" name="Tijdelijke aanduiding voor inhoud 2"/>
          <p:cNvSpPr>
            <a:spLocks noGrp="1"/>
          </p:cNvSpPr>
          <p:nvPr>
            <p:ph idx="1"/>
          </p:nvPr>
        </p:nvSpPr>
        <p:spPr/>
        <p:txBody>
          <a:bodyPr>
            <a:normAutofit/>
          </a:bodyPr>
          <a:lstStyle/>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De basis van </a:t>
            </a:r>
            <a:r>
              <a:rPr lang="en-US" sz="2000" dirty="0" err="1">
                <a:latin typeface="Arial" panose="020B0604020202020204" pitchFamily="34" charset="0"/>
                <a:cs typeface="Arial" panose="020B0604020202020204" pitchFamily="34" charset="0"/>
              </a:rPr>
              <a:t>dynamisch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korfbal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heeft</a:t>
            </a:r>
            <a:r>
              <a:rPr lang="en-US" sz="2000" dirty="0">
                <a:latin typeface="Arial" panose="020B0604020202020204" pitchFamily="34" charset="0"/>
                <a:cs typeface="Arial" panose="020B0604020202020204" pitchFamily="34" charset="0"/>
              </a:rPr>
              <a:t> met name </a:t>
            </a:r>
            <a:r>
              <a:rPr lang="en-US" sz="2000" dirty="0" err="1">
                <a:latin typeface="Arial" panose="020B0604020202020204" pitchFamily="34" charset="0"/>
                <a:cs typeface="Arial" panose="020B0604020202020204" pitchFamily="34" charset="0"/>
              </a:rPr>
              <a:t>bij</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jeugd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vorm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gekregen</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De </a:t>
            </a:r>
            <a:r>
              <a:rPr lang="en-US" sz="2000" dirty="0" err="1">
                <a:latin typeface="Arial" panose="020B0604020202020204" pitchFamily="34" charset="0"/>
                <a:cs typeface="Arial" panose="020B0604020202020204" pitchFamily="34" charset="0"/>
              </a:rPr>
              <a:t>speelwijze</a:t>
            </a:r>
            <a:r>
              <a:rPr lang="en-US" sz="2000" dirty="0">
                <a:latin typeface="Arial" panose="020B0604020202020204" pitchFamily="34" charset="0"/>
                <a:cs typeface="Arial" panose="020B0604020202020204" pitchFamily="34" charset="0"/>
              </a:rPr>
              <a:t> is </a:t>
            </a:r>
            <a:r>
              <a:rPr lang="en-US" sz="2000" dirty="0" err="1">
                <a:latin typeface="Arial" panose="020B0604020202020204" pitchFamily="34" charset="0"/>
                <a:cs typeface="Arial" panose="020B0604020202020204" pitchFamily="34" charset="0"/>
              </a:rPr>
              <a:t>zichtbaar</a:t>
            </a:r>
            <a:r>
              <a:rPr lang="en-US" sz="2000" dirty="0">
                <a:latin typeface="Arial" panose="020B0604020202020204" pitchFamily="34" charset="0"/>
                <a:cs typeface="Arial" panose="020B0604020202020204" pitchFamily="34" charset="0"/>
              </a:rPr>
              <a:t> en de </a:t>
            </a:r>
            <a:r>
              <a:rPr lang="en-US" sz="2000" dirty="0" err="1">
                <a:latin typeface="Arial" panose="020B0604020202020204" pitchFamily="34" charset="0"/>
                <a:cs typeface="Arial" panose="020B0604020202020204" pitchFamily="34" charset="0"/>
              </a:rPr>
              <a:t>sportieve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ambities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worden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waargemaakt</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Er </a:t>
            </a:r>
            <a:r>
              <a:rPr lang="en-US" sz="2000" dirty="0" err="1">
                <a:latin typeface="Arial" panose="020B0604020202020204" pitchFamily="34" charset="0"/>
                <a:cs typeface="Arial" panose="020B0604020202020204" pitchFamily="34" charset="0"/>
              </a:rPr>
              <a:t>worden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nieuwe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stappen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gezet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richting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professionalisering</a:t>
            </a:r>
            <a:r>
              <a:rPr lang="en-US" sz="2000" dirty="0">
                <a:latin typeface="Arial" panose="020B0604020202020204" pitchFamily="34" charset="0"/>
                <a:cs typeface="Arial" panose="020B0604020202020204" pitchFamily="34" charset="0"/>
              </a:rPr>
              <a:t> van </a:t>
            </a:r>
            <a:r>
              <a:rPr lang="en-US" sz="2000" dirty="0" err="1">
                <a:latin typeface="Arial" panose="020B0604020202020204" pitchFamily="34" charset="0"/>
                <a:cs typeface="Arial" panose="020B0604020202020204" pitchFamily="34" charset="0"/>
              </a:rPr>
              <a:t>ons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korfbal</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Het </a:t>
            </a:r>
            <a:r>
              <a:rPr lang="en-US" sz="2000" dirty="0" err="1">
                <a:latin typeface="Arial" panose="020B0604020202020204" pitchFamily="34" charset="0"/>
                <a:cs typeface="Arial" panose="020B0604020202020204" pitchFamily="34" charset="0"/>
              </a:rPr>
              <a:t>opleiden</a:t>
            </a:r>
            <a:r>
              <a:rPr lang="en-US" sz="2000" dirty="0">
                <a:latin typeface="Arial" panose="020B0604020202020204" pitchFamily="34" charset="0"/>
                <a:cs typeface="Arial" panose="020B0604020202020204" pitchFamily="34" charset="0"/>
              </a:rPr>
              <a:t> van KNKV-</a:t>
            </a:r>
            <a:r>
              <a:rPr lang="en-US" sz="2000" dirty="0" err="1">
                <a:latin typeface="Arial" panose="020B0604020202020204" pitchFamily="34" charset="0"/>
                <a:cs typeface="Arial" panose="020B0604020202020204" pitchFamily="34" charset="0"/>
              </a:rPr>
              <a:t>scheidsrechters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heeft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een</a:t>
            </a:r>
            <a:r>
              <a:rPr lang="en-US" sz="2000" dirty="0">
                <a:latin typeface="Arial" panose="020B0604020202020204" pitchFamily="34" charset="0"/>
                <a:cs typeface="Arial" panose="020B0604020202020204" pitchFamily="34" charset="0"/>
              </a:rPr>
              <a:t> boost </a:t>
            </a:r>
            <a:r>
              <a:rPr lang="en-US" sz="2000" dirty="0" err="1">
                <a:latin typeface="Arial" panose="020B0604020202020204" pitchFamily="34" charset="0"/>
                <a:cs typeface="Arial" panose="020B0604020202020204" pitchFamily="34" charset="0"/>
              </a:rPr>
              <a:t>gekregen</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78% van </a:t>
            </a:r>
            <a:r>
              <a:rPr lang="en-US" sz="2000" dirty="0" err="1">
                <a:latin typeface="Arial" panose="020B0604020202020204" pitchFamily="34" charset="0"/>
                <a:cs typeface="Arial" panose="020B0604020202020204" pitchFamily="34" charset="0"/>
              </a:rPr>
              <a:t>onze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spelende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senioren</a:t>
            </a:r>
            <a:r>
              <a:rPr lang="en-US" sz="2000" dirty="0">
                <a:latin typeface="Arial" panose="020B0604020202020204" pitchFamily="34" charset="0"/>
                <a:cs typeface="Arial" panose="020B0604020202020204" pitchFamily="34" charset="0"/>
              </a:rPr>
              <a:t> en A-</a:t>
            </a:r>
            <a:r>
              <a:rPr lang="en-US" sz="2000" dirty="0" err="1">
                <a:latin typeface="Arial" panose="020B0604020202020204" pitchFamily="34" charset="0"/>
                <a:cs typeface="Arial" panose="020B0604020202020204" pitchFamily="34" charset="0"/>
              </a:rPr>
              <a:t>jeugd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heeft</a:t>
            </a:r>
            <a:r>
              <a:rPr lang="en-US" sz="2000" dirty="0">
                <a:latin typeface="Arial" panose="020B0604020202020204" pitchFamily="34" charset="0"/>
                <a:cs typeface="Arial" panose="020B0604020202020204" pitchFamily="34" charset="0"/>
              </a:rPr>
              <a:t> het </a:t>
            </a:r>
            <a:r>
              <a:rPr lang="en-US" sz="2000" dirty="0" err="1">
                <a:latin typeface="Arial" panose="020B0604020202020204" pitchFamily="34" charset="0"/>
                <a:cs typeface="Arial" panose="020B0604020202020204" pitchFamily="34" charset="0"/>
              </a:rPr>
              <a:t>spelregelbewijs</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Het </a:t>
            </a:r>
            <a:r>
              <a:rPr lang="en-US" sz="2000" dirty="0" err="1">
                <a:latin typeface="Arial" panose="020B0604020202020204" pitchFamily="34" charset="0"/>
                <a:cs typeface="Arial" panose="020B0604020202020204" pitchFamily="34" charset="0"/>
              </a:rPr>
              <a:t>bestuur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heeft</a:t>
            </a:r>
            <a:r>
              <a:rPr lang="en-US" sz="2000" dirty="0">
                <a:latin typeface="Arial" panose="020B0604020202020204" pitchFamily="34" charset="0"/>
                <a:cs typeface="Arial" panose="020B0604020202020204" pitchFamily="34" charset="0"/>
              </a:rPr>
              <a:t> in </a:t>
            </a:r>
            <a:r>
              <a:rPr lang="en-US" sz="2000" dirty="0" err="1">
                <a:latin typeface="Arial" panose="020B0604020202020204" pitchFamily="34" charset="0"/>
                <a:cs typeface="Arial" panose="020B0604020202020204" pitchFamily="34" charset="0"/>
              </a:rPr>
              <a:t>samenspraak</a:t>
            </a:r>
            <a:r>
              <a:rPr lang="en-US" sz="2000" dirty="0">
                <a:latin typeface="Arial" panose="020B0604020202020204" pitchFamily="34" charset="0"/>
                <a:cs typeface="Arial" panose="020B0604020202020204" pitchFamily="34" charset="0"/>
              </a:rPr>
              <a:t> met de </a:t>
            </a:r>
            <a:r>
              <a:rPr lang="en-US" sz="2000" dirty="0" err="1">
                <a:latin typeface="Arial" panose="020B0604020202020204" pitchFamily="34" charset="0"/>
                <a:cs typeface="Arial" panose="020B0604020202020204" pitchFamily="34" charset="0"/>
              </a:rPr>
              <a:t>sponsorcommissie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een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missie</a:t>
            </a:r>
            <a:r>
              <a:rPr lang="en-US" sz="2000" dirty="0">
                <a:latin typeface="Arial" panose="020B0604020202020204" pitchFamily="34" charset="0"/>
                <a:cs typeface="Arial" panose="020B0604020202020204" pitchFamily="34" charset="0"/>
              </a:rPr>
              <a:t> en </a:t>
            </a:r>
            <a:r>
              <a:rPr lang="en-US" sz="2000" dirty="0" err="1">
                <a:latin typeface="Arial" panose="020B0604020202020204" pitchFamily="34" charset="0"/>
                <a:cs typeface="Arial" panose="020B0604020202020204" pitchFamily="34" charset="0"/>
              </a:rPr>
              <a:t>visie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geformuleerd</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De </a:t>
            </a:r>
            <a:r>
              <a:rPr lang="en-US" sz="2000" dirty="0" err="1">
                <a:latin typeface="Arial" panose="020B0604020202020204" pitchFamily="34" charset="0"/>
                <a:cs typeface="Arial" panose="020B0604020202020204" pitchFamily="34" charset="0"/>
              </a:rPr>
              <a:t>fondsenwerving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wordt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naar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een</a:t>
            </a:r>
            <a:r>
              <a:rPr lang="en-US" sz="2000" dirty="0">
                <a:latin typeface="Arial" panose="020B0604020202020204" pitchFamily="34" charset="0"/>
                <a:cs typeface="Arial" panose="020B0604020202020204" pitchFamily="34" charset="0"/>
              </a:rPr>
              <a:t> steeds </a:t>
            </a:r>
            <a:r>
              <a:rPr lang="en-US" sz="2000" dirty="0" err="1">
                <a:latin typeface="Arial" panose="020B0604020202020204" pitchFamily="34" charset="0"/>
                <a:cs typeface="Arial" panose="020B0604020202020204" pitchFamily="34" charset="0"/>
              </a:rPr>
              <a:t>hoger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niveau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getild</a:t>
            </a:r>
            <a:endParaRPr lang="en-US" sz="2000" dirty="0"/>
          </a:p>
          <a:p>
            <a:endParaRPr lang="en-US" sz="4000" dirty="0"/>
          </a:p>
          <a:p>
            <a:endParaRPr lang="en-US" sz="4000" dirty="0"/>
          </a:p>
        </p:txBody>
      </p:sp>
      <p:sp>
        <p:nvSpPr>
          <p:cNvPr id="4" name="Tijdelijke aanduiding voor voettekst 3"/>
          <p:cNvSpPr>
            <a:spLocks noGrp="1"/>
          </p:cNvSpPr>
          <p:nvPr>
            <p:ph type="ftr" sz="quarter" idx="11"/>
          </p:nvPr>
        </p:nvSpPr>
        <p:spPr/>
        <p:txBody>
          <a:bodyPr/>
          <a:lstStyle/>
          <a:p>
            <a:r>
              <a:rPr lang="en-US" dirty="0" err="1"/>
              <a:t>Ledenvergadering</a:t>
            </a:r>
            <a:r>
              <a:rPr lang="en-US" dirty="0"/>
              <a:t> 9 </a:t>
            </a:r>
            <a:r>
              <a:rPr lang="en-US" dirty="0" err="1"/>
              <a:t>oktober</a:t>
            </a:r>
            <a:r>
              <a:rPr lang="en-US" dirty="0"/>
              <a:t> 2020</a:t>
            </a:r>
            <a:endParaRPr lang="nl-NL" dirty="0"/>
          </a:p>
        </p:txBody>
      </p:sp>
      <p:sp>
        <p:nvSpPr>
          <p:cNvPr id="5" name="Tijdelijke aanduiding voor dianummer 4"/>
          <p:cNvSpPr>
            <a:spLocks noGrp="1"/>
          </p:cNvSpPr>
          <p:nvPr>
            <p:ph type="sldNum" sz="quarter" idx="12"/>
          </p:nvPr>
        </p:nvSpPr>
        <p:spPr/>
        <p:txBody>
          <a:bodyPr/>
          <a:lstStyle/>
          <a:p>
            <a:fld id="{AC2F9B2A-D02A-4843-8DF1-A39598E074D9}" type="slidenum">
              <a:rPr lang="nl-NL" smtClean="0"/>
              <a:pPr/>
              <a:t>2</a:t>
            </a:fld>
            <a:endParaRPr lang="nl-NL" dirty="0"/>
          </a:p>
        </p:txBody>
      </p:sp>
    </p:spTree>
    <p:extLst>
      <p:ext uri="{BB962C8B-B14F-4D97-AF65-F5344CB8AC3E}">
        <p14:creationId xmlns:p14="http://schemas.microsoft.com/office/powerpoint/2010/main" val="618931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Missie en visie	</a:t>
            </a:r>
          </a:p>
        </p:txBody>
      </p:sp>
      <p:sp>
        <p:nvSpPr>
          <p:cNvPr id="3" name="Tijdelijke aanduiding voor inhoud 2"/>
          <p:cNvSpPr>
            <a:spLocks noGrp="1"/>
          </p:cNvSpPr>
          <p:nvPr>
            <p:ph idx="1"/>
          </p:nvPr>
        </p:nvSpPr>
        <p:spPr>
          <a:xfrm>
            <a:off x="578678" y="1216093"/>
            <a:ext cx="10021260" cy="4925144"/>
          </a:xfrm>
        </p:spPr>
        <p:txBody>
          <a:bodyPr>
            <a:normAutofit/>
          </a:bodyPr>
          <a:lstStyle/>
          <a:p>
            <a:pPr algn="just">
              <a:lnSpc>
                <a:spcPct val="107000"/>
              </a:lnSpc>
              <a:spcAft>
                <a:spcPts val="800"/>
              </a:spcAft>
            </a:pPr>
            <a:endPar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nl-NL" sz="17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De Christelijke korfbalvereniging Albatros wil in Zwijndrecht en omstreken de korfbalsport aanbieden en laten beoefenen in al haar verschijningsvormen.</a:t>
            </a:r>
            <a:endParaRPr lang="nl-NL" sz="17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nl-NL" sz="17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Het uitgangspunt hierbij is om iedereen korfbal aan te bieden op zijn/haar eigen niveau, zowel gericht op prestatie als op recreatie. Plezier en prestatie gaan hierbij hand in hand.</a:t>
            </a:r>
            <a:endParaRPr lang="nl-NL" sz="1700" dirty="0">
              <a:latin typeface="Calibri" panose="020F0502020204030204" pitchFamily="34" charset="0"/>
              <a:ea typeface="Times New Roman" panose="02020603050405020304" pitchFamily="18" charset="0"/>
              <a:cs typeface="Times New Roman" panose="02020603050405020304" pitchFamily="18" charset="0"/>
            </a:endParaRPr>
          </a:p>
          <a:p>
            <a:pPr marL="457200" lvl="1" indent="0" algn="just">
              <a:lnSpc>
                <a:spcPct val="107000"/>
              </a:lnSpc>
              <a:spcAft>
                <a:spcPts val="800"/>
              </a:spcAft>
              <a:buNone/>
            </a:pPr>
            <a:br>
              <a:rPr lang="nl-NL" sz="1600" u="sng" dirty="0">
                <a:solidFill>
                  <a:srgbClr val="222222"/>
                </a:solidFill>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br>
            <a:r>
              <a:rPr lang="nl-NL" sz="1600" u="sng"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De visie wordt vorm gegeven in vijf hoofdonderwerpen en aandachtspunten:</a:t>
            </a:r>
          </a:p>
          <a:p>
            <a:pPr lvl="1">
              <a:lnSpc>
                <a:spcPct val="107000"/>
              </a:lnSpc>
              <a:spcAft>
                <a:spcPts val="800"/>
              </a:spcAft>
              <a:buFont typeface="Wingdings" panose="05000000000000000000" pitchFamily="2" charset="2"/>
              <a:buChar char="Ø"/>
            </a:pPr>
            <a:r>
              <a:rPr lang="nl-NL" sz="16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Sportieve ambities</a:t>
            </a:r>
          </a:p>
          <a:p>
            <a:pPr lvl="1">
              <a:lnSpc>
                <a:spcPct val="107000"/>
              </a:lnSpc>
              <a:spcAft>
                <a:spcPts val="800"/>
              </a:spcAft>
              <a:buFont typeface="Wingdings" panose="05000000000000000000" pitchFamily="2" charset="2"/>
              <a:buChar char="Ø"/>
            </a:pPr>
            <a:r>
              <a:rPr lang="nl-NL" sz="16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C</a:t>
            </a:r>
            <a:r>
              <a:rPr lang="nl-NL" sz="16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ultuur en uitstraling</a:t>
            </a:r>
          </a:p>
          <a:p>
            <a:pPr lvl="1">
              <a:lnSpc>
                <a:spcPct val="107000"/>
              </a:lnSpc>
              <a:spcAft>
                <a:spcPts val="800"/>
              </a:spcAft>
              <a:buFont typeface="Wingdings" panose="05000000000000000000" pitchFamily="2" charset="2"/>
              <a:buChar char="Ø"/>
            </a:pPr>
            <a:r>
              <a:rPr lang="nl-NL" sz="16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Binding en vrijwilligers</a:t>
            </a:r>
          </a:p>
          <a:p>
            <a:pPr lvl="1">
              <a:lnSpc>
                <a:spcPct val="107000"/>
              </a:lnSpc>
              <a:spcAft>
                <a:spcPts val="800"/>
              </a:spcAft>
              <a:buFont typeface="Wingdings" panose="05000000000000000000" pitchFamily="2" charset="2"/>
              <a:buChar char="Ø"/>
            </a:pPr>
            <a:r>
              <a:rPr lang="nl-NL" sz="16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Veilig sportklimaat</a:t>
            </a:r>
          </a:p>
          <a:p>
            <a:pPr lvl="1">
              <a:lnSpc>
                <a:spcPct val="107000"/>
              </a:lnSpc>
              <a:spcAft>
                <a:spcPts val="800"/>
              </a:spcAft>
              <a:buFont typeface="Wingdings" panose="05000000000000000000" pitchFamily="2" charset="2"/>
              <a:buChar char="Ø"/>
            </a:pPr>
            <a:r>
              <a:rPr lang="nl-NL" sz="16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Gezonde bedrijfsvoering</a:t>
            </a:r>
          </a:p>
          <a:p>
            <a:pPr marL="0" indent="0">
              <a:buNone/>
            </a:pPr>
            <a:endParaRPr lang="en-US" dirty="0"/>
          </a:p>
          <a:p>
            <a:pPr marL="0" indent="0">
              <a:buNone/>
            </a:pPr>
            <a:endParaRPr lang="en-US" dirty="0"/>
          </a:p>
          <a:p>
            <a:endParaRPr lang="en-US" dirty="0"/>
          </a:p>
          <a:p>
            <a:endParaRPr lang="en-US" dirty="0"/>
          </a:p>
          <a:p>
            <a:endParaRPr lang="nl-NL" sz="4000" dirty="0"/>
          </a:p>
        </p:txBody>
      </p:sp>
      <p:sp>
        <p:nvSpPr>
          <p:cNvPr id="4" name="Tijdelijke aanduiding voor voettekst 3"/>
          <p:cNvSpPr>
            <a:spLocks noGrp="1"/>
          </p:cNvSpPr>
          <p:nvPr>
            <p:ph type="ftr" sz="quarter" idx="11"/>
          </p:nvPr>
        </p:nvSpPr>
        <p:spPr/>
        <p:txBody>
          <a:bodyPr/>
          <a:lstStyle/>
          <a:p>
            <a:r>
              <a:rPr lang="en-US" dirty="0" err="1"/>
              <a:t>Ledenvergadering</a:t>
            </a:r>
            <a:r>
              <a:rPr lang="en-US" dirty="0"/>
              <a:t> 9 </a:t>
            </a:r>
            <a:r>
              <a:rPr lang="en-US" dirty="0" err="1"/>
              <a:t>oktober</a:t>
            </a:r>
            <a:r>
              <a:rPr lang="en-US" dirty="0"/>
              <a:t> 2020</a:t>
            </a:r>
            <a:endParaRPr lang="nl-NL" dirty="0"/>
          </a:p>
        </p:txBody>
      </p:sp>
      <p:sp>
        <p:nvSpPr>
          <p:cNvPr id="5" name="Tijdelijke aanduiding voor dianummer 4"/>
          <p:cNvSpPr>
            <a:spLocks noGrp="1"/>
          </p:cNvSpPr>
          <p:nvPr>
            <p:ph type="sldNum" sz="quarter" idx="12"/>
          </p:nvPr>
        </p:nvSpPr>
        <p:spPr/>
        <p:txBody>
          <a:bodyPr/>
          <a:lstStyle/>
          <a:p>
            <a:fld id="{AC2F9B2A-D02A-4843-8DF1-A39598E074D9}" type="slidenum">
              <a:rPr lang="nl-NL" smtClean="0"/>
              <a:pPr/>
              <a:t>3</a:t>
            </a:fld>
            <a:endParaRPr lang="nl-NL" dirty="0"/>
          </a:p>
        </p:txBody>
      </p:sp>
    </p:spTree>
    <p:extLst>
      <p:ext uri="{BB962C8B-B14F-4D97-AF65-F5344CB8AC3E}">
        <p14:creationId xmlns:p14="http://schemas.microsoft.com/office/powerpoint/2010/main" val="955915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a:t>Sportieve</a:t>
            </a:r>
            <a:r>
              <a:rPr lang="en-US" dirty="0"/>
              <a:t> </a:t>
            </a:r>
            <a:r>
              <a:rPr lang="en-US" dirty="0" err="1"/>
              <a:t>ambities</a:t>
            </a:r>
            <a:r>
              <a:rPr lang="en-US" dirty="0"/>
              <a:t> </a:t>
            </a:r>
            <a:r>
              <a:rPr lang="en-US" dirty="0" err="1"/>
              <a:t>senioren</a:t>
            </a:r>
            <a:r>
              <a:rPr lang="en-US" dirty="0"/>
              <a:t>:</a:t>
            </a:r>
            <a:endParaRPr lang="nl-NL" dirty="0"/>
          </a:p>
        </p:txBody>
      </p:sp>
      <p:sp>
        <p:nvSpPr>
          <p:cNvPr id="3" name="Tijdelijke aanduiding voor inhoud 2"/>
          <p:cNvSpPr>
            <a:spLocks noGrp="1"/>
          </p:cNvSpPr>
          <p:nvPr>
            <p:ph idx="1"/>
          </p:nvPr>
        </p:nvSpPr>
        <p:spPr/>
        <p:txBody>
          <a:bodyPr>
            <a:normAutofit/>
          </a:bodyPr>
          <a:lstStyle/>
          <a:p>
            <a:pPr marL="0" indent="0">
              <a:lnSpc>
                <a:spcPct val="107000"/>
              </a:lnSpc>
              <a:spcAft>
                <a:spcPts val="1800"/>
              </a:spcAft>
              <a:buNone/>
            </a:pPr>
            <a:b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br>
            <a:r>
              <a:rPr lang="nl-NL" sz="1800" b="1"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Doel/ambitie: </a:t>
            </a: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een stabiel </a:t>
            </a:r>
            <a:r>
              <a:rPr lang="nl-NL" sz="1800" dirty="0" err="1">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Overgangsklasseschap</a:t>
            </a: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 voor het eerste seniorenteam en een lineair aflopend niveau voor de onderliggende wedstrijdkorfbalteams.</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1800"/>
              </a:spcAft>
            </a:pP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Dit willen wij bereiken door: </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Aft>
                <a:spcPts val="800"/>
              </a:spcAft>
              <a:buSzPts val="1000"/>
              <a:buFont typeface="Wingdings" panose="05000000000000000000" pitchFamily="2" charset="2"/>
              <a:buChar char="Ø"/>
              <a:tabLst>
                <a:tab pos="457200" algn="l"/>
              </a:tabLst>
            </a:pP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het aanstellen van bijzondere kwaliteit in de begeleiding van de selectie </a:t>
            </a:r>
          </a:p>
          <a:p>
            <a:pPr lvl="1" algn="just">
              <a:lnSpc>
                <a:spcPct val="107000"/>
              </a:lnSpc>
              <a:spcAft>
                <a:spcPts val="800"/>
              </a:spcAft>
              <a:buSzPts val="1000"/>
              <a:buFont typeface="Wingdings" panose="05000000000000000000" pitchFamily="2" charset="2"/>
              <a:buChar char="Ø"/>
              <a:tabLst>
                <a:tab pos="457200" algn="l"/>
              </a:tabLst>
            </a:pP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het optimaliseren van de faciliteiten en omstandigheden voor deze groep</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Aft>
                <a:spcPts val="800"/>
              </a:spcAft>
              <a:buSzPts val="1000"/>
              <a:buFont typeface="Wingdings" panose="05000000000000000000" pitchFamily="2" charset="2"/>
              <a:buChar char="Ø"/>
              <a:tabLst>
                <a:tab pos="457200" algn="l"/>
              </a:tabLst>
            </a:pP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aandacht geven aan begeleiding, faciliteiten en omstandigheden voor de overige teams</a:t>
            </a:r>
          </a:p>
          <a:p>
            <a:pPr marL="457200" lvl="1" indent="0" algn="just">
              <a:lnSpc>
                <a:spcPct val="107000"/>
              </a:lnSpc>
              <a:spcAft>
                <a:spcPts val="800"/>
              </a:spcAft>
              <a:buSzPts val="1000"/>
              <a:buNone/>
              <a:tabLst>
                <a:tab pos="457200" algn="l"/>
              </a:tabLst>
            </a:pPr>
            <a:br>
              <a:rPr lang="nl-NL" sz="1800" b="1" dirty="0">
                <a:solidFill>
                  <a:srgbClr val="303030"/>
                </a:solidFill>
                <a:effectLst/>
                <a:latin typeface="Arial" panose="020B0604020202020204" pitchFamily="34" charset="0"/>
                <a:ea typeface="Times New Roman" panose="02020603050405020304" pitchFamily="18" charset="0"/>
              </a:rPr>
            </a:br>
            <a:endParaRPr lang="en-US" dirty="0"/>
          </a:p>
          <a:p>
            <a:pPr>
              <a:buNone/>
            </a:pPr>
            <a:endParaRPr lang="nl-NL" dirty="0"/>
          </a:p>
        </p:txBody>
      </p:sp>
      <p:sp>
        <p:nvSpPr>
          <p:cNvPr id="4" name="Tijdelijke aanduiding voor voettekst 3"/>
          <p:cNvSpPr>
            <a:spLocks noGrp="1"/>
          </p:cNvSpPr>
          <p:nvPr>
            <p:ph type="ftr" sz="quarter" idx="11"/>
          </p:nvPr>
        </p:nvSpPr>
        <p:spPr/>
        <p:txBody>
          <a:bodyPr/>
          <a:lstStyle/>
          <a:p>
            <a:r>
              <a:rPr lang="en-US" dirty="0" err="1"/>
              <a:t>Ledenvergadering</a:t>
            </a:r>
            <a:r>
              <a:rPr lang="en-US" dirty="0"/>
              <a:t> 9 </a:t>
            </a:r>
            <a:r>
              <a:rPr lang="en-US" dirty="0" err="1"/>
              <a:t>oktober</a:t>
            </a:r>
            <a:r>
              <a:rPr lang="en-US" dirty="0"/>
              <a:t> 2020</a:t>
            </a:r>
            <a:endParaRPr lang="nl-NL" dirty="0"/>
          </a:p>
        </p:txBody>
      </p:sp>
      <p:sp>
        <p:nvSpPr>
          <p:cNvPr id="5" name="Tijdelijke aanduiding voor dianummer 4"/>
          <p:cNvSpPr>
            <a:spLocks noGrp="1"/>
          </p:cNvSpPr>
          <p:nvPr>
            <p:ph type="sldNum" sz="quarter" idx="12"/>
          </p:nvPr>
        </p:nvSpPr>
        <p:spPr/>
        <p:txBody>
          <a:bodyPr/>
          <a:lstStyle/>
          <a:p>
            <a:fld id="{AC2F9B2A-D02A-4843-8DF1-A39598E074D9}" type="slidenum">
              <a:rPr lang="nl-NL" smtClean="0"/>
              <a:pPr/>
              <a:t>4</a:t>
            </a:fld>
            <a:endParaRPr lang="nl-NL"/>
          </a:p>
        </p:txBody>
      </p:sp>
    </p:spTree>
    <p:extLst>
      <p:ext uri="{BB962C8B-B14F-4D97-AF65-F5344CB8AC3E}">
        <p14:creationId xmlns:p14="http://schemas.microsoft.com/office/powerpoint/2010/main" val="678378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a:t>Sportieve</a:t>
            </a:r>
            <a:r>
              <a:rPr lang="en-US" dirty="0"/>
              <a:t> </a:t>
            </a:r>
            <a:r>
              <a:rPr lang="en-US" dirty="0" err="1"/>
              <a:t>ambities</a:t>
            </a:r>
            <a:r>
              <a:rPr lang="en-US" dirty="0"/>
              <a:t> </a:t>
            </a:r>
            <a:r>
              <a:rPr lang="en-US" dirty="0" err="1"/>
              <a:t>jeugd</a:t>
            </a:r>
            <a:r>
              <a:rPr lang="en-US" dirty="0"/>
              <a:t>:</a:t>
            </a:r>
            <a:endParaRPr lang="nl-NL" dirty="0"/>
          </a:p>
        </p:txBody>
      </p:sp>
      <p:sp>
        <p:nvSpPr>
          <p:cNvPr id="3" name="Tijdelijke aanduiding voor inhoud 2"/>
          <p:cNvSpPr>
            <a:spLocks noGrp="1"/>
          </p:cNvSpPr>
          <p:nvPr>
            <p:ph idx="1"/>
          </p:nvPr>
        </p:nvSpPr>
        <p:spPr>
          <a:xfrm>
            <a:off x="845127" y="1828800"/>
            <a:ext cx="9932364" cy="4351337"/>
          </a:xfrm>
        </p:spPr>
        <p:txBody>
          <a:bodyPr>
            <a:normAutofit/>
          </a:bodyPr>
          <a:lstStyle/>
          <a:p>
            <a:pPr algn="just">
              <a:lnSpc>
                <a:spcPct val="107000"/>
              </a:lnSpc>
              <a:spcAft>
                <a:spcPts val="1800"/>
              </a:spcAft>
            </a:pPr>
            <a:r>
              <a:rPr lang="nl-NL" sz="1800" b="1"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Doel/ambitie: </a:t>
            </a: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de selectieteams van de ABCD-jeugd spelen op het hoogste landelijke niveau of op het niveau dat aansluit op de ambitie van het eerste seniorenteam.</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1800"/>
              </a:spcAft>
            </a:pP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Dit willen wij bereiken door:</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Aft>
                <a:spcPts val="800"/>
              </a:spcAft>
              <a:buSzPts val="1000"/>
              <a:buFont typeface="Wingdings" panose="05000000000000000000" pitchFamily="2" charset="2"/>
              <a:buChar char="Ø"/>
              <a:tabLst>
                <a:tab pos="457200" algn="l"/>
              </a:tabLst>
            </a:pP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het inzetten van deskundig kader op- en langs het veld</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Aft>
                <a:spcPts val="800"/>
              </a:spcAft>
              <a:buSzPts val="1000"/>
              <a:buFont typeface="Wingdings" panose="05000000000000000000" pitchFamily="2" charset="2"/>
              <a:buChar char="Ø"/>
              <a:tabLst>
                <a:tab pos="457200" algn="l"/>
              </a:tabLst>
            </a:pP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het </a:t>
            </a:r>
            <a:r>
              <a:rPr lang="nl-NL" sz="1800" dirty="0">
                <a:solidFill>
                  <a:srgbClr val="303030"/>
                </a:solidFill>
                <a:latin typeface="Arial" panose="020B0604020202020204" pitchFamily="34" charset="0"/>
                <a:ea typeface="Times New Roman" panose="02020603050405020304" pitchFamily="18" charset="0"/>
                <a:cs typeface="Times New Roman" panose="02020603050405020304" pitchFamily="18" charset="0"/>
              </a:rPr>
              <a:t>koesteren</a:t>
            </a: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 van een goede technische structuur waarbij talent herkend, ontwikkeld, gestimuleerd en behouden kan worden</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Aft>
                <a:spcPts val="800"/>
              </a:spcAft>
              <a:buSzPts val="1000"/>
              <a:buFont typeface="Wingdings" panose="05000000000000000000" pitchFamily="2" charset="2"/>
              <a:buChar char="Ø"/>
              <a:tabLst>
                <a:tab pos="457200" algn="l"/>
              </a:tabLst>
            </a:pP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het faciliteren van randvoorwaarden en hulpmiddelen zoals het </a:t>
            </a:r>
            <a:r>
              <a:rPr lang="nl-NL" sz="1800" dirty="0" err="1">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analyze</a:t>
            </a: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-systeem, </a:t>
            </a:r>
            <a:r>
              <a:rPr lang="nl-NL" sz="1800" dirty="0">
                <a:solidFill>
                  <a:srgbClr val="303030"/>
                </a:solidFill>
                <a:latin typeface="Arial" panose="020B0604020202020204" pitchFamily="34" charset="0"/>
                <a:ea typeface="Calibri" panose="020F0502020204030204" pitchFamily="34" charset="0"/>
                <a:cs typeface="Times New Roman" panose="02020603050405020304" pitchFamily="18" charset="0"/>
              </a:rPr>
              <a:t> </a:t>
            </a:r>
            <a:r>
              <a:rPr lang="nl-NL" sz="1800" dirty="0" err="1">
                <a:solidFill>
                  <a:srgbClr val="303030"/>
                </a:solidFill>
                <a:latin typeface="Arial" panose="020B0604020202020204" pitchFamily="34" charset="0"/>
                <a:ea typeface="Calibri" panose="020F0502020204030204" pitchFamily="34" charset="0"/>
                <a:cs typeface="Times New Roman" panose="02020603050405020304" pitchFamily="18" charset="0"/>
              </a:rPr>
              <a:t>clinics</a:t>
            </a:r>
            <a:r>
              <a:rPr lang="nl-NL" sz="1800" dirty="0">
                <a:solidFill>
                  <a:srgbClr val="303030"/>
                </a:solidFill>
                <a:latin typeface="Arial" panose="020B0604020202020204" pitchFamily="34" charset="0"/>
                <a:ea typeface="Calibri" panose="020F0502020204030204" pitchFamily="34" charset="0"/>
                <a:cs typeface="Times New Roman" panose="02020603050405020304" pitchFamily="18" charset="0"/>
              </a:rPr>
              <a:t>, opleidingen e.d.</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a:buNone/>
            </a:pPr>
            <a:endParaRPr lang="en-US" sz="3000" dirty="0"/>
          </a:p>
        </p:txBody>
      </p:sp>
      <p:sp>
        <p:nvSpPr>
          <p:cNvPr id="4" name="Tijdelijke aanduiding voor voettekst 3"/>
          <p:cNvSpPr>
            <a:spLocks noGrp="1"/>
          </p:cNvSpPr>
          <p:nvPr>
            <p:ph type="ftr" sz="quarter" idx="11"/>
          </p:nvPr>
        </p:nvSpPr>
        <p:spPr/>
        <p:txBody>
          <a:bodyPr/>
          <a:lstStyle/>
          <a:p>
            <a:r>
              <a:rPr lang="en-US" dirty="0" err="1"/>
              <a:t>Ledenvergadering</a:t>
            </a:r>
            <a:r>
              <a:rPr lang="en-US" dirty="0"/>
              <a:t> 9 </a:t>
            </a:r>
            <a:r>
              <a:rPr lang="en-US" dirty="0" err="1"/>
              <a:t>oktober</a:t>
            </a:r>
            <a:r>
              <a:rPr lang="en-US" dirty="0"/>
              <a:t> 2020</a:t>
            </a:r>
            <a:endParaRPr lang="nl-NL" dirty="0"/>
          </a:p>
        </p:txBody>
      </p:sp>
      <p:sp>
        <p:nvSpPr>
          <p:cNvPr id="5" name="Tijdelijke aanduiding voor dianummer 4"/>
          <p:cNvSpPr>
            <a:spLocks noGrp="1"/>
          </p:cNvSpPr>
          <p:nvPr>
            <p:ph type="sldNum" sz="quarter" idx="12"/>
          </p:nvPr>
        </p:nvSpPr>
        <p:spPr/>
        <p:txBody>
          <a:bodyPr/>
          <a:lstStyle/>
          <a:p>
            <a:fld id="{AC2F9B2A-D02A-4843-8DF1-A39598E074D9}" type="slidenum">
              <a:rPr lang="nl-NL" smtClean="0"/>
              <a:pPr/>
              <a:t>5</a:t>
            </a:fld>
            <a:endParaRPr lang="nl-NL"/>
          </a:p>
        </p:txBody>
      </p:sp>
    </p:spTree>
    <p:extLst>
      <p:ext uri="{BB962C8B-B14F-4D97-AF65-F5344CB8AC3E}">
        <p14:creationId xmlns:p14="http://schemas.microsoft.com/office/powerpoint/2010/main" val="339598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a:t>Cultuur</a:t>
            </a:r>
            <a:r>
              <a:rPr lang="en-US" dirty="0"/>
              <a:t> en </a:t>
            </a:r>
            <a:r>
              <a:rPr lang="en-US" dirty="0" err="1"/>
              <a:t>uitstraling</a:t>
            </a:r>
            <a:endParaRPr lang="nl-NL" dirty="0"/>
          </a:p>
        </p:txBody>
      </p:sp>
      <p:sp>
        <p:nvSpPr>
          <p:cNvPr id="3" name="Tijdelijke aanduiding voor inhoud 2"/>
          <p:cNvSpPr>
            <a:spLocks noGrp="1"/>
          </p:cNvSpPr>
          <p:nvPr>
            <p:ph idx="1"/>
          </p:nvPr>
        </p:nvSpPr>
        <p:spPr/>
        <p:txBody>
          <a:bodyPr vert="horz" lIns="91440" tIns="45720" rIns="91440" bIns="45720" rtlCol="0" anchor="t">
            <a:normAutofit/>
          </a:bodyPr>
          <a:lstStyle/>
          <a:p>
            <a:pPr marL="0" indent="0">
              <a:lnSpc>
                <a:spcPct val="107000"/>
              </a:lnSpc>
              <a:spcAft>
                <a:spcPts val="1800"/>
              </a:spcAft>
              <a:buNone/>
            </a:pPr>
            <a:r>
              <a:rPr lang="nl-NL" sz="2000" b="1"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Plezier en uitstraling</a:t>
            </a:r>
            <a:endParaRPr lang="nl-NL"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1800"/>
              </a:spcAft>
            </a:pPr>
            <a:r>
              <a:rPr lang="nl-NL" sz="1800" b="1"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Doel/ambitie</a:t>
            </a: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 zorgen dat alle leden plezier beleven aan hun sportbeoefening bij de vereniging. </a:t>
            </a:r>
            <a:b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br>
            <a:b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b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Dit willen wij bereiken door:</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Aft>
                <a:spcPts val="800"/>
              </a:spcAft>
              <a:buSzPts val="1000"/>
              <a:buFont typeface="Wingdings" panose="05000000000000000000" pitchFamily="2" charset="2"/>
              <a:buChar char="Ø"/>
              <a:tabLst>
                <a:tab pos="457200" algn="l"/>
              </a:tabLst>
            </a:pPr>
            <a:r>
              <a:rPr lang="nl-NL" sz="16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het organiseren van verschillende activiteiten rondom en naast het korfbal</a:t>
            </a:r>
          </a:p>
          <a:p>
            <a:pPr lvl="1" algn="just">
              <a:lnSpc>
                <a:spcPct val="107000"/>
              </a:lnSpc>
              <a:spcAft>
                <a:spcPts val="800"/>
              </a:spcAft>
              <a:buSzPts val="1000"/>
              <a:buFont typeface="Wingdings" panose="05000000000000000000" pitchFamily="2" charset="2"/>
              <a:buChar char="Ø"/>
              <a:tabLst>
                <a:tab pos="457200" algn="l"/>
              </a:tabLst>
            </a:pPr>
            <a:r>
              <a:rPr lang="nl-NL" sz="16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iedereen de kans te bieden, goed georganiseerd en gefaciliteerd, op zijn of haar eigen niveau te spelen</a:t>
            </a:r>
          </a:p>
          <a:p>
            <a:pPr lvl="1" algn="just">
              <a:lnSpc>
                <a:spcPct val="107000"/>
              </a:lnSpc>
              <a:spcAft>
                <a:spcPts val="800"/>
              </a:spcAft>
              <a:buSzPts val="1000"/>
              <a:buFont typeface="Wingdings" panose="05000000000000000000" pitchFamily="2" charset="2"/>
              <a:buChar char="Ø"/>
              <a:tabLst>
                <a:tab pos="457200" algn="l"/>
              </a:tabLst>
            </a:pPr>
            <a:r>
              <a:rPr lang="nl-NL" sz="1600" dirty="0">
                <a:solidFill>
                  <a:srgbClr val="303030"/>
                </a:solidFill>
                <a:effectLst/>
                <a:latin typeface="Arial" panose="020B0604020202020204" pitchFamily="34" charset="0"/>
                <a:ea typeface="Calibri" panose="020F0502020204030204" pitchFamily="34" charset="0"/>
                <a:cs typeface="Times New Roman" panose="02020603050405020304" pitchFamily="18" charset="0"/>
              </a:rPr>
              <a:t>de </a:t>
            </a:r>
            <a:r>
              <a:rPr lang="nl-NL" sz="1600" dirty="0">
                <a:solidFill>
                  <a:srgbClr val="303030"/>
                </a:solidFill>
                <a:latin typeface="Arial" panose="020B0604020202020204" pitchFamily="34" charset="0"/>
                <a:ea typeface="Calibri" panose="020F0502020204030204" pitchFamily="34" charset="0"/>
                <a:cs typeface="Times New Roman" panose="02020603050405020304" pitchFamily="18" charset="0"/>
              </a:rPr>
              <a:t>normen en waarden van de vereniging een plek geven in hoe we met elkaar sporten en omgaan</a:t>
            </a:r>
          </a:p>
          <a:p>
            <a:pPr lvl="1" algn="just">
              <a:lnSpc>
                <a:spcPct val="107000"/>
              </a:lnSpc>
              <a:spcAft>
                <a:spcPts val="800"/>
              </a:spcAft>
              <a:buSzPts val="1000"/>
              <a:buFont typeface="Wingdings" panose="05000000000000000000" pitchFamily="2" charset="2"/>
              <a:buChar char="Ø"/>
              <a:tabLst>
                <a:tab pos="457200" algn="l"/>
              </a:tabLst>
            </a:pPr>
            <a:r>
              <a:rPr lang="nl-NL" sz="1600" dirty="0">
                <a:solidFill>
                  <a:srgbClr val="303030"/>
                </a:solidFill>
                <a:effectLst/>
                <a:latin typeface="Arial" panose="020B0604020202020204" pitchFamily="34" charset="0"/>
                <a:ea typeface="Calibri" panose="020F0502020204030204" pitchFamily="34" charset="0"/>
                <a:cs typeface="Times New Roman" panose="02020603050405020304" pitchFamily="18" charset="0"/>
              </a:rPr>
              <a:t>Albatros de gezellige </a:t>
            </a:r>
            <a:r>
              <a:rPr lang="nl-NL" sz="1600" dirty="0">
                <a:solidFill>
                  <a:srgbClr val="303030"/>
                </a:solidFill>
                <a:latin typeface="Arial" panose="020B0604020202020204" pitchFamily="34" charset="0"/>
                <a:ea typeface="Calibri" panose="020F0502020204030204" pitchFamily="34" charset="0"/>
                <a:cs typeface="Times New Roman" panose="02020603050405020304" pitchFamily="18" charset="0"/>
              </a:rPr>
              <a:t>vereniging laten zijn waar we al 66 jaar om bekend staan</a:t>
            </a:r>
            <a:endParaRPr lang="nl-NL" sz="16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SzPts val="1000"/>
              <a:buNone/>
              <a:tabLst>
                <a:tab pos="457200" algn="l"/>
              </a:tabLst>
            </a:pPr>
            <a:r>
              <a:rPr lang="nl-NL" sz="1800" dirty="0">
                <a:solidFill>
                  <a:srgbClr val="303030"/>
                </a:solidFill>
                <a:effectLst/>
                <a:latin typeface="Calibri" panose="020F0502020204030204" pitchFamily="34" charset="0"/>
                <a:ea typeface="Calibri" panose="020F0502020204030204" pitchFamily="34" charset="0"/>
                <a:cs typeface="Times New Roman" panose="02020603050405020304" pitchFamily="18" charset="0"/>
              </a:rPr>
              <a:t> </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latin typeface="Franklin Gothic Medium"/>
            </a:endParaRPr>
          </a:p>
          <a:p>
            <a:pPr marL="0" indent="0">
              <a:buNone/>
            </a:pPr>
            <a:endParaRPr lang="en-US" dirty="0"/>
          </a:p>
          <a:p>
            <a:pPr marL="0" indent="0">
              <a:buNone/>
            </a:pPr>
            <a:endParaRPr lang="nl-NL" dirty="0"/>
          </a:p>
        </p:txBody>
      </p:sp>
      <p:sp>
        <p:nvSpPr>
          <p:cNvPr id="4" name="Tijdelijke aanduiding voor voettekst 3"/>
          <p:cNvSpPr>
            <a:spLocks noGrp="1"/>
          </p:cNvSpPr>
          <p:nvPr>
            <p:ph type="ftr" sz="quarter" idx="11"/>
          </p:nvPr>
        </p:nvSpPr>
        <p:spPr/>
        <p:txBody>
          <a:bodyPr/>
          <a:lstStyle/>
          <a:p>
            <a:r>
              <a:rPr lang="en-US" dirty="0" err="1"/>
              <a:t>Ledenvergadering</a:t>
            </a:r>
            <a:r>
              <a:rPr lang="en-US" dirty="0"/>
              <a:t> 9 </a:t>
            </a:r>
            <a:r>
              <a:rPr lang="en-US" dirty="0" err="1"/>
              <a:t>oktober</a:t>
            </a:r>
            <a:r>
              <a:rPr lang="en-US" dirty="0"/>
              <a:t> 2020</a:t>
            </a:r>
            <a:endParaRPr lang="nl-NL" dirty="0"/>
          </a:p>
        </p:txBody>
      </p:sp>
      <p:sp>
        <p:nvSpPr>
          <p:cNvPr id="5" name="Tijdelijke aanduiding voor dianummer 4"/>
          <p:cNvSpPr>
            <a:spLocks noGrp="1"/>
          </p:cNvSpPr>
          <p:nvPr>
            <p:ph type="sldNum" sz="quarter" idx="12"/>
          </p:nvPr>
        </p:nvSpPr>
        <p:spPr/>
        <p:txBody>
          <a:bodyPr/>
          <a:lstStyle/>
          <a:p>
            <a:fld id="{AC2F9B2A-D02A-4843-8DF1-A39598E074D9}" type="slidenum">
              <a:rPr lang="nl-NL" smtClean="0"/>
              <a:pPr/>
              <a:t>6</a:t>
            </a:fld>
            <a:endParaRPr lang="nl-NL"/>
          </a:p>
        </p:txBody>
      </p:sp>
    </p:spTree>
    <p:extLst>
      <p:ext uri="{BB962C8B-B14F-4D97-AF65-F5344CB8AC3E}">
        <p14:creationId xmlns:p14="http://schemas.microsoft.com/office/powerpoint/2010/main" val="1462453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Binding en </a:t>
            </a:r>
            <a:r>
              <a:rPr lang="en-US" dirty="0" err="1"/>
              <a:t>vrijwilligers</a:t>
            </a:r>
            <a:endParaRPr lang="nl-NL" dirty="0"/>
          </a:p>
        </p:txBody>
      </p:sp>
      <p:sp>
        <p:nvSpPr>
          <p:cNvPr id="3" name="Tijdelijke aanduiding voor inhoud 2"/>
          <p:cNvSpPr>
            <a:spLocks noGrp="1"/>
          </p:cNvSpPr>
          <p:nvPr>
            <p:ph idx="1"/>
          </p:nvPr>
        </p:nvSpPr>
        <p:spPr>
          <a:xfrm>
            <a:off x="845127" y="1597982"/>
            <a:ext cx="10109918" cy="4582156"/>
          </a:xfrm>
        </p:spPr>
        <p:txBody>
          <a:bodyPr vert="horz" lIns="91440" tIns="45720" rIns="91440" bIns="45720" rtlCol="0" anchor="t">
            <a:normAutofit lnSpcReduction="10000"/>
          </a:bodyPr>
          <a:lstStyle/>
          <a:p>
            <a:pPr marL="0" indent="0">
              <a:lnSpc>
                <a:spcPct val="107000"/>
              </a:lnSpc>
              <a:spcAft>
                <a:spcPts val="1800"/>
              </a:spcAft>
              <a:buNone/>
            </a:pPr>
            <a:r>
              <a:rPr lang="nl-NL" sz="1800" b="1"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Doel/ambitie</a:t>
            </a: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 het in </a:t>
            </a:r>
            <a:r>
              <a:rPr lang="nl-NL" sz="1800" dirty="0">
                <a:solidFill>
                  <a:srgbClr val="303030"/>
                </a:solidFill>
                <a:latin typeface="Arial" panose="020B0604020202020204" pitchFamily="34" charset="0"/>
                <a:ea typeface="Times New Roman" panose="02020603050405020304" pitchFamily="18" charset="0"/>
                <a:cs typeface="Times New Roman" panose="02020603050405020304" pitchFamily="18" charset="0"/>
              </a:rPr>
              <a:t>stand houde</a:t>
            </a: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n van een goedlopende vereniging die wordt gerund vóór en dóór de leden</a:t>
            </a:r>
            <a:r>
              <a:rPr lang="nl-NL" sz="19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 </a:t>
            </a:r>
          </a:p>
          <a:p>
            <a:pPr marL="457200" lvl="1" indent="0" algn="just">
              <a:lnSpc>
                <a:spcPct val="107000"/>
              </a:lnSpc>
              <a:spcAft>
                <a:spcPts val="1800"/>
              </a:spcAft>
              <a:buNone/>
            </a:pPr>
            <a:r>
              <a:rPr lang="nl-NL" sz="17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Binding betekent dat we trots zijn op elkaar, op onze prestaties en activiteiten, de manier waarop we de club samen vorm geven. Wanneer leden zich gezien en gewaardeerd voelen, zullen zij bereid zijn om iets voor elkaar en voor de vereniging te willen betekenen</a:t>
            </a:r>
            <a:r>
              <a:rPr lang="nl-NL" sz="1700" dirty="0">
                <a:solidFill>
                  <a:srgbClr val="303030"/>
                </a:solidFill>
                <a:latin typeface="Arial" panose="020B0604020202020204" pitchFamily="34" charset="0"/>
                <a:ea typeface="Times New Roman" panose="02020603050405020304" pitchFamily="18" charset="0"/>
                <a:cs typeface="Times New Roman" panose="02020603050405020304" pitchFamily="18" charset="0"/>
              </a:rPr>
              <a:t>. Samen zijn we Albatros.</a:t>
            </a:r>
            <a:endParaRPr lang="nl-NL" sz="17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1800"/>
              </a:spcAft>
              <a:buNone/>
            </a:pPr>
            <a:r>
              <a:rPr lang="nl-NL" sz="19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Dit willen we bereiken door:</a:t>
            </a:r>
            <a:endParaRPr lang="nl-NL" sz="19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buFont typeface="Wingdings" panose="05000000000000000000" pitchFamily="2" charset="2"/>
              <a:buChar char="Ø"/>
              <a:tabLst>
                <a:tab pos="457200" algn="l"/>
              </a:tabLst>
            </a:pPr>
            <a:r>
              <a:rPr lang="nl-NL" sz="19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te werken met vrijwilligers</a:t>
            </a:r>
            <a:endParaRPr lang="nl-NL" sz="19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buFont typeface="Wingdings" panose="05000000000000000000" pitchFamily="2" charset="2"/>
              <a:buChar char="Ø"/>
              <a:tabLst>
                <a:tab pos="457200" algn="l"/>
              </a:tabLst>
            </a:pPr>
            <a:r>
              <a:rPr lang="nl-NL" sz="19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in te zetten op zowel een haal- als brengplicht van onze leden </a:t>
            </a:r>
            <a:endParaRPr lang="nl-NL" sz="19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buFont typeface="Wingdings" panose="05000000000000000000" pitchFamily="2" charset="2"/>
              <a:buChar char="Ø"/>
              <a:tabLst>
                <a:tab pos="457200" algn="l"/>
              </a:tabLst>
            </a:pPr>
            <a:r>
              <a:rPr lang="nl-NL" sz="19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gebruik te maken van de aanwezige kwaliteiten/talenten van de leden van de club</a:t>
            </a:r>
            <a:endParaRPr lang="nl-NL" sz="19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buFont typeface="Wingdings" panose="05000000000000000000" pitchFamily="2" charset="2"/>
              <a:buChar char="Ø"/>
              <a:tabLst>
                <a:tab pos="457200" algn="l"/>
              </a:tabLst>
            </a:pPr>
            <a:r>
              <a:rPr lang="nl-NL" sz="19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ouders wegwijs te maken binnen onze club en te enthousiasmeren om te participeren</a:t>
            </a:r>
            <a:endParaRPr lang="nl-NL" sz="1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l-NL" dirty="0"/>
          </a:p>
        </p:txBody>
      </p:sp>
      <p:sp>
        <p:nvSpPr>
          <p:cNvPr id="4" name="Tijdelijke aanduiding voor voettekst 3"/>
          <p:cNvSpPr>
            <a:spLocks noGrp="1"/>
          </p:cNvSpPr>
          <p:nvPr>
            <p:ph type="ftr" sz="quarter" idx="11"/>
          </p:nvPr>
        </p:nvSpPr>
        <p:spPr/>
        <p:txBody>
          <a:bodyPr/>
          <a:lstStyle/>
          <a:p>
            <a:r>
              <a:rPr lang="en-US" dirty="0" err="1"/>
              <a:t>Ledenvergadering</a:t>
            </a:r>
            <a:r>
              <a:rPr lang="en-US" dirty="0"/>
              <a:t> 9 </a:t>
            </a:r>
            <a:r>
              <a:rPr lang="en-US" dirty="0" err="1"/>
              <a:t>oktober</a:t>
            </a:r>
            <a:r>
              <a:rPr lang="en-US" dirty="0"/>
              <a:t> 2020</a:t>
            </a:r>
            <a:endParaRPr lang="nl-NL" dirty="0"/>
          </a:p>
        </p:txBody>
      </p:sp>
      <p:sp>
        <p:nvSpPr>
          <p:cNvPr id="5" name="Tijdelijke aanduiding voor dianummer 4"/>
          <p:cNvSpPr>
            <a:spLocks noGrp="1"/>
          </p:cNvSpPr>
          <p:nvPr>
            <p:ph type="sldNum" sz="quarter" idx="12"/>
          </p:nvPr>
        </p:nvSpPr>
        <p:spPr/>
        <p:txBody>
          <a:bodyPr/>
          <a:lstStyle/>
          <a:p>
            <a:fld id="{AC2F9B2A-D02A-4843-8DF1-A39598E074D9}" type="slidenum">
              <a:rPr lang="nl-NL" smtClean="0"/>
              <a:pPr/>
              <a:t>7</a:t>
            </a:fld>
            <a:endParaRPr lang="nl-NL"/>
          </a:p>
        </p:txBody>
      </p:sp>
    </p:spTree>
    <p:extLst>
      <p:ext uri="{BB962C8B-B14F-4D97-AF65-F5344CB8AC3E}">
        <p14:creationId xmlns:p14="http://schemas.microsoft.com/office/powerpoint/2010/main" val="2908299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a:extLst>
              <a:ext uri="{FF2B5EF4-FFF2-40B4-BE49-F238E27FC236}">
                <a16:creationId xmlns:a16="http://schemas.microsoft.com/office/drawing/2014/main" id="{7E4AE2FD-1762-4294-9D91-29E562435CE4}"/>
              </a:ext>
            </a:extLst>
          </p:cNvPr>
          <p:cNvSpPr>
            <a:spLocks noGrp="1"/>
          </p:cNvSpPr>
          <p:nvPr>
            <p:ph type="ftr" sz="quarter" idx="11"/>
          </p:nvPr>
        </p:nvSpPr>
        <p:spPr>
          <a:xfrm>
            <a:off x="976545" y="6356350"/>
            <a:ext cx="7176855" cy="365125"/>
          </a:xfrm>
        </p:spPr>
        <p:txBody>
          <a:bodyPr/>
          <a:lstStyle/>
          <a:p>
            <a:r>
              <a:rPr lang="en-US" dirty="0" err="1"/>
              <a:t>Ledenvergadering</a:t>
            </a:r>
            <a:r>
              <a:rPr lang="en-US" dirty="0"/>
              <a:t> 9 </a:t>
            </a:r>
            <a:r>
              <a:rPr lang="en-US" dirty="0" err="1"/>
              <a:t>oktober</a:t>
            </a:r>
            <a:r>
              <a:rPr lang="en-US" dirty="0"/>
              <a:t> 2020</a:t>
            </a:r>
          </a:p>
          <a:p>
            <a:endParaRPr lang="en-US" dirty="0"/>
          </a:p>
        </p:txBody>
      </p:sp>
      <p:sp>
        <p:nvSpPr>
          <p:cNvPr id="4" name="Tekstvak 3">
            <a:extLst>
              <a:ext uri="{FF2B5EF4-FFF2-40B4-BE49-F238E27FC236}">
                <a16:creationId xmlns:a16="http://schemas.microsoft.com/office/drawing/2014/main" id="{D0BD670F-30EE-470B-A950-58B5B01CB384}"/>
              </a:ext>
            </a:extLst>
          </p:cNvPr>
          <p:cNvSpPr txBox="1"/>
          <p:nvPr/>
        </p:nvSpPr>
        <p:spPr>
          <a:xfrm>
            <a:off x="976545" y="905522"/>
            <a:ext cx="9552372" cy="5510098"/>
          </a:xfrm>
          <a:prstGeom prst="rect">
            <a:avLst/>
          </a:prstGeom>
          <a:noFill/>
        </p:spPr>
        <p:txBody>
          <a:bodyPr wrap="square">
            <a:spAutoFit/>
          </a:bodyPr>
          <a:lstStyle/>
          <a:p>
            <a:pPr marL="0" indent="0">
              <a:lnSpc>
                <a:spcPct val="107000"/>
              </a:lnSpc>
              <a:spcAft>
                <a:spcPts val="800"/>
              </a:spcAft>
              <a:buNone/>
            </a:pPr>
            <a:r>
              <a:rPr lang="nl-NL" sz="4000" b="1" dirty="0">
                <a:solidFill>
                  <a:srgbClr val="222222"/>
                </a:solidFill>
                <a:effectLst/>
                <a:latin typeface="Franklin Gothic Medium Cond" panose="020B0606030402020204" pitchFamily="34" charset="0"/>
                <a:ea typeface="Times New Roman" panose="02020603050405020304" pitchFamily="18" charset="0"/>
                <a:cs typeface="Times New Roman" panose="02020603050405020304" pitchFamily="18" charset="0"/>
              </a:rPr>
              <a:t>Veilig </a:t>
            </a:r>
            <a:r>
              <a:rPr lang="nl-NL" sz="4400" b="1" dirty="0">
                <a:solidFill>
                  <a:srgbClr val="222222"/>
                </a:solidFill>
                <a:effectLst/>
                <a:latin typeface="Franklin Gothic Medium Cond" panose="020B0606030402020204" pitchFamily="34" charset="0"/>
                <a:ea typeface="Times New Roman" panose="02020603050405020304" pitchFamily="18" charset="0"/>
                <a:cs typeface="Times New Roman" panose="02020603050405020304" pitchFamily="18" charset="0"/>
              </a:rPr>
              <a:t>sportklimaat</a:t>
            </a:r>
            <a:br>
              <a:rPr lang="nl-NL" sz="4000" dirty="0">
                <a:latin typeface="Calibri" panose="020F0502020204030204" pitchFamily="34" charset="0"/>
                <a:ea typeface="Times New Roman" panose="02020603050405020304" pitchFamily="18" charset="0"/>
                <a:cs typeface="Times New Roman" panose="02020603050405020304" pitchFamily="18" charset="0"/>
              </a:rPr>
            </a:br>
            <a:br>
              <a:rPr lang="nl-NL" sz="2000" dirty="0">
                <a:latin typeface="Calibri" panose="020F0502020204030204" pitchFamily="34" charset="0"/>
                <a:ea typeface="Times New Roman" panose="02020603050405020304" pitchFamily="18" charset="0"/>
                <a:cs typeface="Times New Roman" panose="02020603050405020304" pitchFamily="18" charset="0"/>
              </a:rPr>
            </a:br>
            <a:r>
              <a:rPr lang="nl-NL" sz="18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Doel/ambitie</a:t>
            </a:r>
            <a: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Albatros streeft naar een continue veilig en plezierig sportklimaat waarin onderling respect en waardering aanwezig zijn en geen onderscheid gemaakt wordt op grond van godsdienst, levensovertuiging of persoonsgebonden kenmerken.</a:t>
            </a:r>
          </a:p>
          <a:p>
            <a:pPr marL="0" indent="0">
              <a:lnSpc>
                <a:spcPct val="107000"/>
              </a:lnSpc>
              <a:spcAft>
                <a:spcPts val="800"/>
              </a:spcAft>
              <a:buNone/>
            </a:pPr>
            <a:br>
              <a:rPr lang="nl-NL" dirty="0">
                <a:solidFill>
                  <a:srgbClr val="222222"/>
                </a:solidFill>
                <a:latin typeface="Arial" panose="020B0604020202020204" pitchFamily="34" charset="0"/>
                <a:ea typeface="Calibri" panose="020F0502020204030204" pitchFamily="34" charset="0"/>
                <a:cs typeface="Times New Roman" panose="02020603050405020304" pitchFamily="18" charset="0"/>
              </a:rPr>
            </a:br>
            <a:r>
              <a:rPr lang="nl-NL" sz="18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Dit willen we bereiken door:</a:t>
            </a:r>
          </a:p>
          <a:p>
            <a:pPr marL="742950" lvl="1" indent="-285750">
              <a:lnSpc>
                <a:spcPct val="107000"/>
              </a:lnSpc>
              <a:spcAft>
                <a:spcPts val="800"/>
              </a:spcAft>
              <a:buFont typeface="Wingdings" panose="05000000000000000000" pitchFamily="2" charset="2"/>
              <a:buChar char="Ø"/>
            </a:pPr>
            <a:r>
              <a:rPr lang="nl-NL" dirty="0">
                <a:solidFill>
                  <a:srgbClr val="222222"/>
                </a:solidFill>
                <a:latin typeface="Arial" panose="020B0604020202020204" pitchFamily="34" charset="0"/>
                <a:ea typeface="Calibri" panose="020F0502020204030204" pitchFamily="34" charset="0"/>
                <a:cs typeface="Times New Roman" panose="02020603050405020304" pitchFamily="18" charset="0"/>
              </a:rPr>
              <a:t>Onze normen en waarden delen, borgen en waarmaken</a:t>
            </a:r>
          </a:p>
          <a:p>
            <a:pPr marL="742950" lvl="1" indent="-285750">
              <a:lnSpc>
                <a:spcPct val="107000"/>
              </a:lnSpc>
              <a:spcAft>
                <a:spcPts val="800"/>
              </a:spcAft>
              <a:buFont typeface="Wingdings" panose="05000000000000000000" pitchFamily="2" charset="2"/>
              <a:buChar char="Ø"/>
            </a:pPr>
            <a:r>
              <a:rPr lang="nl-NL" dirty="0">
                <a:solidFill>
                  <a:srgbClr val="222222"/>
                </a:solidFill>
                <a:latin typeface="Arial" panose="020B0604020202020204" pitchFamily="34" charset="0"/>
                <a:ea typeface="Calibri" panose="020F0502020204030204" pitchFamily="34" charset="0"/>
                <a:cs typeface="Times New Roman" panose="02020603050405020304" pitchFamily="18" charset="0"/>
              </a:rPr>
              <a:t>Ongewenst gedrag niet te tolereren</a:t>
            </a:r>
          </a:p>
          <a:p>
            <a:pPr marL="742950" lvl="1" indent="-285750">
              <a:lnSpc>
                <a:spcPct val="107000"/>
              </a:lnSpc>
              <a:spcAft>
                <a:spcPts val="800"/>
              </a:spcAft>
              <a:buFont typeface="Wingdings" panose="05000000000000000000" pitchFamily="2" charset="2"/>
              <a:buChar char="Ø"/>
            </a:pPr>
            <a:r>
              <a:rPr lang="nl-NL" dirty="0">
                <a:solidFill>
                  <a:srgbClr val="222222"/>
                </a:solidFill>
                <a:latin typeface="Arial" panose="020B0604020202020204" pitchFamily="34" charset="0"/>
                <a:ea typeface="Calibri" panose="020F0502020204030204" pitchFamily="34" charset="0"/>
                <a:cs typeface="Times New Roman" panose="02020603050405020304" pitchFamily="18" charset="0"/>
              </a:rPr>
              <a:t>Het hebben van een VOG voor de vrijwilligers die met de jeugd omgaan</a:t>
            </a:r>
          </a:p>
          <a:p>
            <a:pPr marL="742950" lvl="1" indent="-285750">
              <a:lnSpc>
                <a:spcPct val="107000"/>
              </a:lnSpc>
              <a:spcAft>
                <a:spcPts val="800"/>
              </a:spcAft>
              <a:buFont typeface="Wingdings" panose="05000000000000000000" pitchFamily="2" charset="2"/>
              <a:buChar char="Ø"/>
            </a:pPr>
            <a:r>
              <a:rPr lang="nl-NL" dirty="0">
                <a:solidFill>
                  <a:srgbClr val="222222"/>
                </a:solidFill>
                <a:latin typeface="Arial" panose="020B0604020202020204" pitchFamily="34" charset="0"/>
                <a:ea typeface="Calibri" panose="020F0502020204030204" pitchFamily="34" charset="0"/>
                <a:cs typeface="Times New Roman" panose="02020603050405020304" pitchFamily="18" charset="0"/>
              </a:rPr>
              <a:t>Preventief beleid opstarten m.b.t. gebruik stimulerende middelen</a:t>
            </a:r>
          </a:p>
          <a:p>
            <a:pPr marL="0" indent="0">
              <a:lnSpc>
                <a:spcPct val="107000"/>
              </a:lnSpc>
              <a:spcAft>
                <a:spcPts val="800"/>
              </a:spcAft>
              <a:buNone/>
            </a:pPr>
            <a:endParaRPr lang="nl-NL"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nl-NL" sz="18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6806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a:t>Gezonde</a:t>
            </a:r>
            <a:r>
              <a:rPr lang="en-US" dirty="0"/>
              <a:t> </a:t>
            </a:r>
            <a:r>
              <a:rPr lang="en-US" dirty="0" err="1"/>
              <a:t>bedrijfsvoering</a:t>
            </a:r>
            <a:r>
              <a:rPr lang="en-US" dirty="0"/>
              <a:t>:</a:t>
            </a:r>
            <a:endParaRPr lang="nl-NL" dirty="0"/>
          </a:p>
        </p:txBody>
      </p:sp>
      <p:sp>
        <p:nvSpPr>
          <p:cNvPr id="3" name="Tijdelijke aanduiding voor inhoud 2"/>
          <p:cNvSpPr>
            <a:spLocks noGrp="1"/>
          </p:cNvSpPr>
          <p:nvPr>
            <p:ph idx="1"/>
          </p:nvPr>
        </p:nvSpPr>
        <p:spPr>
          <a:xfrm>
            <a:off x="845127" y="1828800"/>
            <a:ext cx="9843588" cy="4351337"/>
          </a:xfrm>
        </p:spPr>
        <p:txBody>
          <a:bodyPr>
            <a:normAutofit/>
          </a:bodyPr>
          <a:lstStyle/>
          <a:p>
            <a:pPr marL="0" indent="0" algn="just">
              <a:lnSpc>
                <a:spcPct val="107000"/>
              </a:lnSpc>
              <a:spcAft>
                <a:spcPts val="1800"/>
              </a:spcAft>
              <a:buNone/>
            </a:pPr>
            <a:r>
              <a:rPr lang="nl-NL" sz="1800" b="1"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Ambitie/doel</a:t>
            </a: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 het realiseren van een stabiele, gezonde en toekomstbestendige organisatie</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1800"/>
              </a:spcAft>
              <a:buNone/>
            </a:pP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Dit willen we bereiken door:</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Aft>
                <a:spcPts val="800"/>
              </a:spcAft>
              <a:buSzPts val="1000"/>
              <a:buFont typeface="Wingdings" panose="05000000000000000000" pitchFamily="2" charset="2"/>
              <a:buChar char="Ø"/>
              <a:tabLst>
                <a:tab pos="457200" algn="l"/>
              </a:tabLst>
            </a:pPr>
            <a:r>
              <a:rPr lang="nl-NL" sz="1800" dirty="0">
                <a:solidFill>
                  <a:srgbClr val="303030"/>
                </a:solidFill>
                <a:effectLst/>
                <a:latin typeface="Arial" panose="020B0604020202020204" pitchFamily="34" charset="0"/>
                <a:ea typeface="Times New Roman" panose="02020603050405020304" pitchFamily="18" charset="0"/>
                <a:cs typeface="Times New Roman" panose="02020603050405020304" pitchFamily="18" charset="0"/>
              </a:rPr>
              <a:t>de verschillende bestuursfuncties volledig in te vullen en tijd vrij te maken voor de verdere ontwikkeling van de club</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lnSpc>
                <a:spcPct val="107000"/>
              </a:lnSpc>
              <a:spcAft>
                <a:spcPts val="800"/>
              </a:spcAft>
              <a:buSzPts val="1000"/>
              <a:buFont typeface="Wingdings" panose="05000000000000000000" pitchFamily="2" charset="2"/>
              <a:buChar char="Ø"/>
              <a:tabLst>
                <a:tab pos="457200" algn="l"/>
              </a:tabLst>
            </a:pPr>
            <a:r>
              <a:rPr lang="nl-NL"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zorg te dragen voor een sluitende begroting en waar mogelijk geldbronnen aanboren om de vereniging sportief en organisatorisch op een hoger uitgaveniveau te brengen</a:t>
            </a:r>
          </a:p>
          <a:p>
            <a:pPr lvl="1" algn="just">
              <a:lnSpc>
                <a:spcPct val="107000"/>
              </a:lnSpc>
              <a:spcAft>
                <a:spcPts val="800"/>
              </a:spcAft>
              <a:buSzPts val="1000"/>
              <a:buFont typeface="Wingdings" panose="05000000000000000000" pitchFamily="2" charset="2"/>
              <a:buChar char="Ø"/>
              <a:tabLst>
                <a:tab pos="457200" algn="l"/>
              </a:tabLst>
            </a:pPr>
            <a:r>
              <a:rPr lang="nl-NL" sz="1800" dirty="0">
                <a:solidFill>
                  <a:srgbClr val="222222"/>
                </a:solidFill>
                <a:latin typeface="Arial" panose="020B0604020202020204" pitchFamily="34" charset="0"/>
                <a:ea typeface="Calibri" panose="020F0502020204030204" pitchFamily="34" charset="0"/>
                <a:cs typeface="Times New Roman" panose="02020603050405020304" pitchFamily="18" charset="0"/>
              </a:rPr>
              <a:t>in een meerjarenplan de doelstellingen formuleren met de daarbij benodigde middelen</a:t>
            </a:r>
          </a:p>
          <a:p>
            <a:pPr lvl="1" algn="just">
              <a:lnSpc>
                <a:spcPct val="107000"/>
              </a:lnSpc>
              <a:spcAft>
                <a:spcPts val="800"/>
              </a:spcAft>
              <a:buSzPts val="1000"/>
              <a:buFont typeface="Wingdings" panose="05000000000000000000" pitchFamily="2" charset="2"/>
              <a:buChar char="Ø"/>
              <a:tabLst>
                <a:tab pos="457200" algn="l"/>
              </a:tabLst>
            </a:pPr>
            <a:r>
              <a:rPr lang="nl-NL" sz="1800" dirty="0">
                <a:solidFill>
                  <a:srgbClr val="222222"/>
                </a:solidFill>
                <a:latin typeface="Arial" panose="020B0604020202020204" pitchFamily="34" charset="0"/>
                <a:ea typeface="Calibri" panose="020F0502020204030204" pitchFamily="34" charset="0"/>
                <a:cs typeface="Times New Roman" panose="02020603050405020304" pitchFamily="18" charset="0"/>
              </a:rPr>
              <a:t>zorgvuldig en duurzaam om te gaan met onze accommodatie en materialen</a:t>
            </a:r>
          </a:p>
          <a:p>
            <a:pPr marL="0" lvl="0" indent="0" algn="just">
              <a:lnSpc>
                <a:spcPct val="107000"/>
              </a:lnSpc>
              <a:spcAft>
                <a:spcPts val="800"/>
              </a:spcAft>
              <a:buSzPts val="1000"/>
              <a:buNone/>
              <a:tabLst>
                <a:tab pos="457200" algn="l"/>
              </a:tabLst>
            </a:pP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l-NL" dirty="0"/>
          </a:p>
        </p:txBody>
      </p:sp>
      <p:sp>
        <p:nvSpPr>
          <p:cNvPr id="4" name="Tijdelijke aanduiding voor voettekst 3"/>
          <p:cNvSpPr>
            <a:spLocks noGrp="1"/>
          </p:cNvSpPr>
          <p:nvPr>
            <p:ph type="ftr" sz="quarter" idx="11"/>
          </p:nvPr>
        </p:nvSpPr>
        <p:spPr/>
        <p:txBody>
          <a:bodyPr/>
          <a:lstStyle/>
          <a:p>
            <a:r>
              <a:rPr lang="en-US" dirty="0"/>
              <a:t>  </a:t>
            </a:r>
            <a:r>
              <a:rPr lang="en-US" dirty="0" err="1"/>
              <a:t>Ledenvergadering</a:t>
            </a:r>
            <a:r>
              <a:rPr lang="en-US" dirty="0"/>
              <a:t> 9 </a:t>
            </a:r>
            <a:r>
              <a:rPr lang="en-US" dirty="0" err="1"/>
              <a:t>oktober</a:t>
            </a:r>
            <a:r>
              <a:rPr lang="en-US" dirty="0"/>
              <a:t> 2020</a:t>
            </a:r>
            <a:endParaRPr lang="nl-NL" dirty="0"/>
          </a:p>
        </p:txBody>
      </p:sp>
      <p:sp>
        <p:nvSpPr>
          <p:cNvPr id="5" name="Tijdelijke aanduiding voor dianummer 4"/>
          <p:cNvSpPr>
            <a:spLocks noGrp="1"/>
          </p:cNvSpPr>
          <p:nvPr>
            <p:ph type="sldNum" sz="quarter" idx="12"/>
          </p:nvPr>
        </p:nvSpPr>
        <p:spPr/>
        <p:txBody>
          <a:bodyPr/>
          <a:lstStyle/>
          <a:p>
            <a:fld id="{AC2F9B2A-D02A-4843-8DF1-A39598E074D9}" type="slidenum">
              <a:rPr lang="nl-NL" smtClean="0"/>
              <a:pPr/>
              <a:t>9</a:t>
            </a:fld>
            <a:endParaRPr lang="nl-NL"/>
          </a:p>
        </p:txBody>
      </p:sp>
    </p:spTree>
    <p:extLst>
      <p:ext uri="{BB962C8B-B14F-4D97-AF65-F5344CB8AC3E}">
        <p14:creationId xmlns:p14="http://schemas.microsoft.com/office/powerpoint/2010/main" val="4138869872"/>
      </p:ext>
    </p:extLst>
  </p:cSld>
  <p:clrMapOvr>
    <a:masterClrMapping/>
  </p:clrMapOvr>
</p:sld>
</file>

<file path=ppt/theme/theme1.xml><?xml version="1.0" encoding="utf-8"?>
<a:theme xmlns:a="http://schemas.openxmlformats.org/drawingml/2006/main" name="Albatros Present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387</TotalTime>
  <Words>818</Words>
  <Application>Microsoft Office PowerPoint</Application>
  <PresentationFormat>Breedbeeld</PresentationFormat>
  <Paragraphs>96</Paragraphs>
  <Slides>9</Slides>
  <Notes>1</Notes>
  <HiddenSlides>0</HiddenSlides>
  <MMClips>0</MMClips>
  <ScaleCrop>false</ScaleCrop>
  <HeadingPairs>
    <vt:vector size="6" baseType="variant">
      <vt:variant>
        <vt:lpstr>Gebruikte lettertypen</vt:lpstr>
      </vt:variant>
      <vt:variant>
        <vt:i4>8</vt:i4>
      </vt:variant>
      <vt:variant>
        <vt:lpstr>Thema</vt:lpstr>
      </vt:variant>
      <vt:variant>
        <vt:i4>1</vt:i4>
      </vt:variant>
      <vt:variant>
        <vt:lpstr>Diatitels</vt:lpstr>
      </vt:variant>
      <vt:variant>
        <vt:i4>9</vt:i4>
      </vt:variant>
    </vt:vector>
  </HeadingPairs>
  <TitlesOfParts>
    <vt:vector size="18" baseType="lpstr">
      <vt:lpstr>Arial</vt:lpstr>
      <vt:lpstr>Calibri</vt:lpstr>
      <vt:lpstr>Franklin Gothic Book</vt:lpstr>
      <vt:lpstr>Franklin Gothic Demi Cond</vt:lpstr>
      <vt:lpstr>Franklin Gothic Medium</vt:lpstr>
      <vt:lpstr>Franklin Gothic Medium Cond</vt:lpstr>
      <vt:lpstr>Wingdings</vt:lpstr>
      <vt:lpstr>Wingdings 2</vt:lpstr>
      <vt:lpstr>Albatros Presentation</vt:lpstr>
      <vt:lpstr>Jaarplan Albatros 2020-2021</vt:lpstr>
      <vt:lpstr>Wat hebben we behaald in 2019-2020</vt:lpstr>
      <vt:lpstr>Missie en visie </vt:lpstr>
      <vt:lpstr>Sportieve ambities senioren:</vt:lpstr>
      <vt:lpstr>Sportieve ambities jeugd:</vt:lpstr>
      <vt:lpstr>Cultuur en uitstraling</vt:lpstr>
      <vt:lpstr>Binding en vrijwilligers</vt:lpstr>
      <vt:lpstr>PowerPoint-presentatie</vt:lpstr>
      <vt:lpstr>Gezonde bedrijfsvoering:</vt:lpstr>
    </vt:vector>
  </TitlesOfParts>
  <Company>TEAM 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Robbert</dc:creator>
  <cp:lastModifiedBy>Roeland en Petra Barendregt</cp:lastModifiedBy>
  <cp:revision>79</cp:revision>
  <dcterms:created xsi:type="dcterms:W3CDTF">2015-09-15T18:39:25Z</dcterms:created>
  <dcterms:modified xsi:type="dcterms:W3CDTF">2020-10-16T16:43:10Z</dcterms:modified>
</cp:coreProperties>
</file>