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0"/>
  </p:notesMasterIdLst>
  <p:sldIdLst>
    <p:sldId id="478" r:id="rId2"/>
    <p:sldId id="386" r:id="rId3"/>
    <p:sldId id="389" r:id="rId4"/>
    <p:sldId id="388" r:id="rId5"/>
    <p:sldId id="391" r:id="rId6"/>
    <p:sldId id="392" r:id="rId7"/>
    <p:sldId id="393" r:id="rId8"/>
    <p:sldId id="394" r:id="rId9"/>
    <p:sldId id="395" r:id="rId10"/>
    <p:sldId id="396" r:id="rId11"/>
    <p:sldId id="397" r:id="rId12"/>
    <p:sldId id="398" r:id="rId13"/>
    <p:sldId id="399" r:id="rId14"/>
    <p:sldId id="400" r:id="rId15"/>
    <p:sldId id="401" r:id="rId16"/>
    <p:sldId id="402" r:id="rId17"/>
    <p:sldId id="403" r:id="rId18"/>
    <p:sldId id="404" r:id="rId19"/>
    <p:sldId id="405" r:id="rId20"/>
    <p:sldId id="406" r:id="rId21"/>
    <p:sldId id="407" r:id="rId22"/>
    <p:sldId id="416" r:id="rId23"/>
    <p:sldId id="408" r:id="rId24"/>
    <p:sldId id="409" r:id="rId25"/>
    <p:sldId id="411" r:id="rId26"/>
    <p:sldId id="412" r:id="rId27"/>
    <p:sldId id="413" r:id="rId28"/>
    <p:sldId id="414" r:id="rId29"/>
    <p:sldId id="415" r:id="rId30"/>
    <p:sldId id="417" r:id="rId31"/>
    <p:sldId id="434" r:id="rId32"/>
    <p:sldId id="435" r:id="rId33"/>
    <p:sldId id="420" r:id="rId34"/>
    <p:sldId id="436" r:id="rId35"/>
    <p:sldId id="437" r:id="rId36"/>
    <p:sldId id="438" r:id="rId37"/>
    <p:sldId id="439" r:id="rId38"/>
    <p:sldId id="440" r:id="rId39"/>
    <p:sldId id="441" r:id="rId40"/>
    <p:sldId id="442" r:id="rId41"/>
    <p:sldId id="443" r:id="rId42"/>
    <p:sldId id="444" r:id="rId43"/>
    <p:sldId id="445" r:id="rId44"/>
    <p:sldId id="446" r:id="rId45"/>
    <p:sldId id="447" r:id="rId46"/>
    <p:sldId id="449" r:id="rId47"/>
    <p:sldId id="470" r:id="rId48"/>
    <p:sldId id="469" r:id="rId49"/>
    <p:sldId id="450" r:id="rId50"/>
    <p:sldId id="451" r:id="rId51"/>
    <p:sldId id="452" r:id="rId52"/>
    <p:sldId id="454" r:id="rId53"/>
    <p:sldId id="523" r:id="rId54"/>
    <p:sldId id="524" r:id="rId55"/>
    <p:sldId id="525" r:id="rId56"/>
    <p:sldId id="526" r:id="rId57"/>
    <p:sldId id="455" r:id="rId58"/>
    <p:sldId id="456" r:id="rId59"/>
    <p:sldId id="458" r:id="rId60"/>
    <p:sldId id="503" r:id="rId61"/>
    <p:sldId id="502" r:id="rId62"/>
    <p:sldId id="506" r:id="rId63"/>
    <p:sldId id="507" r:id="rId64"/>
    <p:sldId id="508" r:id="rId65"/>
    <p:sldId id="464" r:id="rId66"/>
    <p:sldId id="466" r:id="rId67"/>
    <p:sldId id="482" r:id="rId68"/>
    <p:sldId id="522" r:id="rId69"/>
  </p:sldIdLst>
  <p:sldSz cx="12192000" cy="6858000"/>
  <p:notesSz cx="6797675" cy="992663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Martin Weghorst" initials="MW [6]" lastIdx="1" clrIdx="6"/>
  <p:cmAuthor id="1" name="Martin Weghorst" initials="MW" lastIdx="1" clrIdx="0"/>
  <p:cmAuthor id="2" name="Martin Weghorst" initials="MW [2]" lastIdx="1" clrIdx="1"/>
  <p:cmAuthor id="3" name="van der Veen, Marcel" initials="vdVM" lastIdx="16" clrIdx="2"/>
  <p:cmAuthor id="4" name="Martin Weghorst" initials="MW [3]" lastIdx="1" clrIdx="3"/>
  <p:cmAuthor id="5" name="Martin Weghorst" initials="MW [4]" lastIdx="1" clrIdx="4"/>
  <p:cmAuthor id="6" name="Martin Weghorst" initials="MW [5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8000"/>
    <a:srgbClr val="003300"/>
    <a:srgbClr val="006600"/>
    <a:srgbClr val="B56365"/>
    <a:srgbClr val="2A2EB4"/>
    <a:srgbClr val="DDE141"/>
    <a:srgbClr val="E48F5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216" autoAdjust="0"/>
    <p:restoredTop sz="94660"/>
  </p:normalViewPr>
  <p:slideViewPr>
    <p:cSldViewPr>
      <p:cViewPr varScale="1">
        <p:scale>
          <a:sx n="72" d="100"/>
          <a:sy n="72" d="100"/>
        </p:scale>
        <p:origin x="82" y="36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146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333"/>
          </a:xfrm>
          <a:prstGeom prst="rect">
            <a:avLst/>
          </a:prstGeom>
        </p:spPr>
        <p:txBody>
          <a:bodyPr vert="horz" lIns="91733" tIns="45867" rIns="91733" bIns="45867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3"/>
          </a:xfrm>
          <a:prstGeom prst="rect">
            <a:avLst/>
          </a:prstGeom>
        </p:spPr>
        <p:txBody>
          <a:bodyPr vert="horz" lIns="91733" tIns="45867" rIns="91733" bIns="45867" rtlCol="0"/>
          <a:lstStyle>
            <a:lvl1pPr algn="r">
              <a:defRPr sz="1200"/>
            </a:lvl1pPr>
          </a:lstStyle>
          <a:p>
            <a:fld id="{4CFBD7FB-A175-48B5-ABF5-251BB519546C}" type="datetimeFigureOut">
              <a:rPr lang="nl-NL" smtClean="0"/>
              <a:t>30-5-2017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3" tIns="45867" rIns="91733" bIns="45867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733" tIns="45867" rIns="91733" bIns="45867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3"/>
          </a:xfrm>
          <a:prstGeom prst="rect">
            <a:avLst/>
          </a:prstGeom>
        </p:spPr>
        <p:txBody>
          <a:bodyPr vert="horz" lIns="91733" tIns="45867" rIns="91733" bIns="45867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3"/>
          </a:xfrm>
          <a:prstGeom prst="rect">
            <a:avLst/>
          </a:prstGeom>
        </p:spPr>
        <p:txBody>
          <a:bodyPr vert="horz" lIns="91733" tIns="45867" rIns="91733" bIns="45867" rtlCol="0" anchor="b"/>
          <a:lstStyle>
            <a:lvl1pPr algn="r">
              <a:defRPr sz="1200"/>
            </a:lvl1pPr>
          </a:lstStyle>
          <a:p>
            <a:fld id="{7A74A28C-B01F-4F7A-90C4-A09267215DB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81949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4A28C-B01F-4F7A-90C4-A09267215DB0}" type="slidenum">
              <a:rPr lang="nl-NL" smtClean="0"/>
              <a:pPr/>
              <a:t>62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0690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4A28C-B01F-4F7A-90C4-A09267215DB0}" type="slidenum">
              <a:rPr lang="nl-NL" smtClean="0"/>
              <a:pPr/>
              <a:t>63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3077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C9096-BD96-4104-B24E-83F865CC22E1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02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9A680-FB35-4B6A-8554-BF604ADECDE5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19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B4A22-779B-4F07-81C3-9B969949781B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51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85FB1-8DBC-49FA-9D20-FC62ACDD90AB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38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F6731-CC75-42D3-869F-3D597E3C7979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48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8E078-80F3-45B7-9DB4-4BCCB7E95F2B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34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5AD09-4305-4CFE-B71A-B6488ACCB142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29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31013-BCE0-49BA-8C86-986BA88194BD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1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BC3F3-318B-48BF-BCE0-F888D48D98B9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65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79EC3-8429-4E55-9854-AC1ED735BB1B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C3332-A640-4898-9461-CBEA40E6B2DA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3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AACCB-2A37-445F-A75C-421D4B6CCB42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18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kst en 2 inhoudseleme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E69ED-21E4-4269-B2CC-513F4698D443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57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  <a:p>
            <a:pPr lvl="4"/>
            <a:r>
              <a:rPr lang="nl-NL" altLang="nl-NL" smtClean="0"/>
              <a:t>Vijfde niveau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altLang="nl-NL">
                <a:solidFill>
                  <a:srgbClr val="000000"/>
                </a:solidFill>
              </a:rPr>
              <a:t>ATC'65</a:t>
            </a: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E9D8D8-A68A-4978-B48A-7F7C6544D48B}" type="slidenum">
              <a:rPr lang="nl-NL" altLang="nl-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nl-NL" altLang="nl-NL">
              <a:solidFill>
                <a:srgbClr val="000000"/>
              </a:solidFill>
            </a:endParaRPr>
          </a:p>
        </p:txBody>
      </p:sp>
      <p:pic>
        <p:nvPicPr>
          <p:cNvPr id="1031" name="Picture 7" descr="Shirt ATC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668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4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tiff"/><Relationship Id="rId5" Type="http://schemas.openxmlformats.org/officeDocument/2006/relationships/image" Target="../media/image40.tiff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7" Type="http://schemas.openxmlformats.org/officeDocument/2006/relationships/image" Target="../media/image4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tiff"/><Relationship Id="rId5" Type="http://schemas.openxmlformats.org/officeDocument/2006/relationships/image" Target="../media/image44.tiff"/><Relationship Id="rId4" Type="http://schemas.openxmlformats.org/officeDocument/2006/relationships/image" Target="../media/image43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tiff"/><Relationship Id="rId5" Type="http://schemas.openxmlformats.org/officeDocument/2006/relationships/image" Target="../media/image49.tiff"/><Relationship Id="rId4" Type="http://schemas.openxmlformats.org/officeDocument/2006/relationships/image" Target="../media/image48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tiff"/><Relationship Id="rId7" Type="http://schemas.openxmlformats.org/officeDocument/2006/relationships/image" Target="../media/image5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tiff"/><Relationship Id="rId5" Type="http://schemas.openxmlformats.org/officeDocument/2006/relationships/image" Target="../media/image55.tiff"/><Relationship Id="rId4" Type="http://schemas.openxmlformats.org/officeDocument/2006/relationships/image" Target="../media/image54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tiff"/><Relationship Id="rId5" Type="http://schemas.openxmlformats.org/officeDocument/2006/relationships/image" Target="../media/image60.tiff"/><Relationship Id="rId4" Type="http://schemas.openxmlformats.org/officeDocument/2006/relationships/image" Target="../media/image5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tiff"/><Relationship Id="rId4" Type="http://schemas.openxmlformats.org/officeDocument/2006/relationships/image" Target="../media/image63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tiff"/><Relationship Id="rId4" Type="http://schemas.openxmlformats.org/officeDocument/2006/relationships/image" Target="../media/image66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74.tiff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tiff"/><Relationship Id="rId4" Type="http://schemas.openxmlformats.org/officeDocument/2006/relationships/image" Target="../media/image76.tif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tif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tif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if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tif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33.png"/><Relationship Id="rId4" Type="http://schemas.openxmlformats.org/officeDocument/2006/relationships/image" Target="../media/image32.tif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6.tiff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09600" y="4725144"/>
            <a:ext cx="11016000" cy="1980000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r>
              <a:rPr lang="nl-NL" sz="5400" b="1" dirty="0" smtClean="0">
                <a:solidFill>
                  <a:schemeClr val="bg1"/>
                </a:solidFill>
              </a:rPr>
              <a:t>Met elkaar, Mooi voor elkaar</a:t>
            </a:r>
            <a:endParaRPr lang="nl-NL" sz="54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1</a:t>
            </a:fld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10" name="Tijdelijke aanduiding voor inhoud 10"/>
          <p:cNvSpPr txBox="1">
            <a:spLocks/>
          </p:cNvSpPr>
          <p:nvPr/>
        </p:nvSpPr>
        <p:spPr bwMode="auto">
          <a:xfrm>
            <a:off x="609600" y="260648"/>
            <a:ext cx="110160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/>
              <a:t>Toelichting op toekomstplannen ATC </a:t>
            </a:r>
            <a:r>
              <a:rPr lang="nl-NL" dirty="0" smtClean="0"/>
              <a:t>2.0</a:t>
            </a:r>
            <a:endParaRPr lang="nl-NL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319318"/>
            <a:ext cx="10980000" cy="336770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52447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l-NL" altLang="nl-NL" smtClean="0">
                <a:solidFill>
                  <a:srgbClr val="000000"/>
                </a:solidFill>
              </a:rPr>
              <a:t>ATC'65</a:t>
            </a:r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nl-NL" altLang="nl-NL">
              <a:solidFill>
                <a:srgbClr val="0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12192000" cy="609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4727848" y="4653136"/>
            <a:ext cx="6782544" cy="1439566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nl-NL" sz="2400">
              <a:solidFill>
                <a:schemeClr val="tx2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6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93"/>
            <a:ext cx="12192000" cy="68560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5360" y="620688"/>
            <a:ext cx="4392488" cy="5632311"/>
          </a:xfrm>
          <a:prstGeom prst="rect">
            <a:avLst/>
          </a:prstGeom>
          <a:solidFill>
            <a:srgbClr val="000000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endParaRPr lang="nl-NL" sz="4000" i="1" dirty="0" smtClean="0">
              <a:solidFill>
                <a:schemeClr val="bg1"/>
              </a:solidFill>
            </a:endParaRPr>
          </a:p>
          <a:p>
            <a:pPr algn="ctr"/>
            <a:r>
              <a:rPr lang="nl-NL" sz="4000" i="1" dirty="0" smtClean="0">
                <a:solidFill>
                  <a:schemeClr val="bg1"/>
                </a:solidFill>
              </a:rPr>
              <a:t>Je kunt pas zien hoe ver je bent gekomen</a:t>
            </a:r>
          </a:p>
          <a:p>
            <a:pPr algn="ctr"/>
            <a:endParaRPr lang="nl-NL" sz="4000" i="1" dirty="0">
              <a:solidFill>
                <a:schemeClr val="bg1"/>
              </a:solidFill>
            </a:endParaRPr>
          </a:p>
          <a:p>
            <a:pPr algn="ctr"/>
            <a:r>
              <a:rPr lang="nl-NL" sz="4000" i="1" dirty="0" smtClean="0">
                <a:solidFill>
                  <a:schemeClr val="bg1"/>
                </a:solidFill>
              </a:rPr>
              <a:t>door terug te kijken naar het verleden</a:t>
            </a:r>
            <a:br>
              <a:rPr lang="nl-NL" sz="4000" i="1" dirty="0" smtClean="0">
                <a:solidFill>
                  <a:schemeClr val="bg1"/>
                </a:solidFill>
              </a:rPr>
            </a:br>
            <a:endParaRPr lang="nl-NL" sz="4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33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77282"/>
            <a:ext cx="7772400" cy="938535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pPr algn="l"/>
            <a:r>
              <a:rPr lang="nl-NL" dirty="0" smtClean="0">
                <a:solidFill>
                  <a:schemeClr val="bg1"/>
                </a:solidFill>
              </a:rPr>
              <a:t> EEN KORTE TERUGBLIK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284984"/>
            <a:ext cx="6400800" cy="622920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pPr algn="l"/>
            <a:r>
              <a:rPr lang="nl-NL" i="1" dirty="0" smtClean="0">
                <a:solidFill>
                  <a:schemeClr val="bg1"/>
                </a:solidFill>
              </a:rPr>
              <a:t> Dec 2016 – Mei 2017</a:t>
            </a:r>
            <a:endParaRPr lang="nl-NL" i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C9096-BD96-4104-B24E-83F865CC22E1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nl-NL" altLang="nl-NL">
              <a:solidFill>
                <a:srgbClr val="000000"/>
              </a:solidFill>
            </a:endParaRPr>
          </a:p>
        </p:txBody>
      </p:sp>
      <p:pic>
        <p:nvPicPr>
          <p:cNvPr id="6" name="07 Don_t Walk Away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2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">
        <p14:conveyor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844824"/>
            <a:ext cx="5338942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We mogen SAMEN best een beetje trotser zijn!!!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Wat hebben we SAMEN zoal gerealiseerd?</a:t>
            </a:r>
            <a:endParaRPr lang="nl-NL" i="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3817" y="1844824"/>
            <a:ext cx="5248583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8925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Dameskleedkamers zijn verbeterd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ACCOMMODATIE</a:t>
            </a:r>
            <a:endParaRPr lang="nl-NL" i="0" dirty="0"/>
          </a:p>
        </p:txBody>
      </p:sp>
      <p:pic>
        <p:nvPicPr>
          <p:cNvPr id="7" name="Afbeelding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0240" y="1945078"/>
            <a:ext cx="5198368" cy="2924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808" y="1945078"/>
            <a:ext cx="5198366" cy="2924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911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Het park is veiliger en netter geworden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ACCOMMODATIE</a:t>
            </a:r>
            <a:endParaRPr lang="nl-NL" i="0" dirty="0"/>
          </a:p>
        </p:txBody>
      </p:sp>
      <p:pic>
        <p:nvPicPr>
          <p:cNvPr id="6" name="Afbeelding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4782" y="1523076"/>
            <a:ext cx="2683826" cy="18135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7036" y="1523076"/>
            <a:ext cx="4845488" cy="3634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" y="1523076"/>
            <a:ext cx="2393170" cy="3634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1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4312" y="3688198"/>
            <a:ext cx="2683826" cy="14689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Afbeelding 8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519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Onze contacten met de gemeente zijn goed!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ACCOMMODATIE</a:t>
            </a:r>
            <a:endParaRPr lang="nl-NL" i="0" dirty="0"/>
          </a:p>
        </p:txBody>
      </p:sp>
      <p:pic>
        <p:nvPicPr>
          <p:cNvPr id="9" name="Afbeelding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7384" y="1200624"/>
            <a:ext cx="5817232" cy="450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Afbeelding 8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8961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Beeld en geluid zijn weer top (dankzij de Businessclub)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ACCOMMODATIE</a:t>
            </a:r>
            <a:endParaRPr lang="nl-NL" i="0" dirty="0"/>
          </a:p>
        </p:txBody>
      </p:sp>
      <p:pic>
        <p:nvPicPr>
          <p:cNvPr id="5" name="Afbeelding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4232" y="1340768"/>
            <a:ext cx="2594993" cy="1946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Afbeelding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340768"/>
            <a:ext cx="5553771" cy="4165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306258" y="3760330"/>
            <a:ext cx="4276142" cy="1745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8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8581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Nieuwe sponsorpakketten geintroduceerd (ben u al sponsor?)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COMMERCIE</a:t>
            </a:r>
            <a:endParaRPr lang="nl-NL" i="0" dirty="0"/>
          </a:p>
        </p:txBody>
      </p:sp>
      <p:pic>
        <p:nvPicPr>
          <p:cNvPr id="8" name="Afbeelding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484784"/>
            <a:ext cx="4750691" cy="3971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1696" y="2305052"/>
            <a:ext cx="5280704" cy="2331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6605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Kent u iemand die nog geen sponsor (of vrijwilliger) is?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COMMERCIE</a:t>
            </a:r>
            <a:endParaRPr lang="nl-NL" i="0" dirty="0"/>
          </a:p>
        </p:txBody>
      </p:sp>
      <p:pic>
        <p:nvPicPr>
          <p:cNvPr id="6" name="Afbeelding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2204864"/>
            <a:ext cx="5272628" cy="20420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7146" y="3356992"/>
            <a:ext cx="5325331" cy="2000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7147" y="1628800"/>
            <a:ext cx="5325331" cy="1041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8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9190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ABC ondersteunt ATC’65 en is een gezellige club mensen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COMMERCIE</a:t>
            </a:r>
            <a:endParaRPr lang="nl-NL" i="0" dirty="0"/>
          </a:p>
        </p:txBody>
      </p:sp>
      <p:pic>
        <p:nvPicPr>
          <p:cNvPr id="8" name="Afbeelding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680" y="1219288"/>
            <a:ext cx="5616624" cy="2323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757" r="5786"/>
          <a:stretch/>
        </p:blipFill>
        <p:spPr>
          <a:xfrm>
            <a:off x="2907060" y="3829035"/>
            <a:ext cx="6233864" cy="18183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8319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We melden frequent nieuws!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COMMUNICATIE</a:t>
            </a:r>
            <a:endParaRPr lang="nl-NL" i="0" dirty="0"/>
          </a:p>
        </p:txBody>
      </p:sp>
      <p:pic>
        <p:nvPicPr>
          <p:cNvPr id="6" name="Afbeelding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113039"/>
            <a:ext cx="4503244" cy="1659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140968"/>
            <a:ext cx="4503244" cy="2350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Afgeronde rechthoek 12"/>
          <p:cNvSpPr/>
          <p:nvPr/>
        </p:nvSpPr>
        <p:spPr bwMode="auto">
          <a:xfrm>
            <a:off x="5519936" y="1527682"/>
            <a:ext cx="5112420" cy="960976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>
                <a:solidFill>
                  <a:schemeClr val="bg1"/>
                </a:solidFill>
                <a:latin typeface="Verdana" charset="0"/>
              </a:rPr>
              <a:t>Elke maand een nieuwsbrief</a:t>
            </a: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nu </a:t>
            </a:r>
            <a:r>
              <a:rPr lang="is-IS" b="1" i="1" dirty="0">
                <a:solidFill>
                  <a:schemeClr val="bg1"/>
                </a:solidFill>
                <a:latin typeface="Verdana" charset="0"/>
              </a:rPr>
              <a:t>al meer dan </a:t>
            </a:r>
            <a:r>
              <a:rPr lang="is-IS" sz="2800" b="1" i="1" dirty="0" smtClean="0">
                <a:solidFill>
                  <a:schemeClr val="bg1"/>
                </a:solidFill>
                <a:latin typeface="Verdana" charset="0"/>
              </a:rPr>
              <a:t>1.000</a:t>
            </a: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 </a:t>
            </a:r>
            <a:r>
              <a:rPr lang="is-IS" b="1" i="1" dirty="0">
                <a:solidFill>
                  <a:schemeClr val="bg1"/>
                </a:solidFill>
                <a:latin typeface="Verdana" charset="0"/>
              </a:rPr>
              <a:t>abonnees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13" name="Afgeronde rechthoek 13"/>
          <p:cNvSpPr/>
          <p:nvPr/>
        </p:nvSpPr>
        <p:spPr bwMode="auto">
          <a:xfrm>
            <a:off x="5519937" y="4106709"/>
            <a:ext cx="5112420" cy="906467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>
                <a:solidFill>
                  <a:schemeClr val="bg1"/>
                </a:solidFill>
                <a:latin typeface="Verdana" charset="0"/>
              </a:rPr>
              <a:t>Nu al ruim </a:t>
            </a:r>
            <a:r>
              <a:rPr lang="is-IS" sz="2800" b="1" i="1" dirty="0">
                <a:solidFill>
                  <a:schemeClr val="bg1"/>
                </a:solidFill>
                <a:latin typeface="Verdana" charset="0"/>
              </a:rPr>
              <a:t>45</a:t>
            </a:r>
            <a:r>
              <a:rPr lang="is-IS" b="1" i="1" dirty="0">
                <a:solidFill>
                  <a:schemeClr val="bg1"/>
                </a:solidFill>
                <a:latin typeface="Verdana" charset="0"/>
              </a:rPr>
              <a:t> informatieve items op onze website, ook van onze dames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7294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Jan-Arie Bijl wordt nog een bekende Nederlander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COMMUNICATIE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769894" y="2243507"/>
            <a:ext cx="3878424" cy="21816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Afbeelding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395101"/>
            <a:ext cx="4716015" cy="38784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5977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Juist ook via social media (ook in de vakantie, later meer ...)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COMMUNICATIE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297919"/>
            <a:ext cx="1266985" cy="1266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5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2F7FB"/>
              </a:clrFrom>
              <a:clrTo>
                <a:srgbClr val="F2F7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2780928"/>
            <a:ext cx="1266985" cy="1266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4262811"/>
            <a:ext cx="1266985" cy="1266985"/>
          </a:xfrm>
          <a:prstGeom prst="rect">
            <a:avLst/>
          </a:prstGeom>
        </p:spPr>
      </p:pic>
      <p:sp>
        <p:nvSpPr>
          <p:cNvPr id="13" name="Afgeronde rechthoek 12"/>
          <p:cNvSpPr/>
          <p:nvPr/>
        </p:nvSpPr>
        <p:spPr bwMode="auto">
          <a:xfrm>
            <a:off x="2279576" y="1450923"/>
            <a:ext cx="5112420" cy="960976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Nu al meer dan </a:t>
            </a:r>
            <a:r>
              <a:rPr lang="is-IS" sz="2800" b="1" i="1" dirty="0" smtClean="0">
                <a:solidFill>
                  <a:schemeClr val="bg1"/>
                </a:solidFill>
                <a:latin typeface="Verdana" charset="0"/>
              </a:rPr>
              <a:t>1.177</a:t>
            </a: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 volgers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16" name="Afgeronde rechthoek 12"/>
          <p:cNvSpPr/>
          <p:nvPr/>
        </p:nvSpPr>
        <p:spPr bwMode="auto">
          <a:xfrm>
            <a:off x="2279576" y="2933932"/>
            <a:ext cx="5112420" cy="960976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ATC’65		: </a:t>
            </a:r>
            <a:r>
              <a:rPr lang="is-IS" sz="2400" b="1" i="1" dirty="0" smtClean="0">
                <a:solidFill>
                  <a:schemeClr val="bg1"/>
                </a:solidFill>
                <a:latin typeface="Verdana" charset="0"/>
              </a:rPr>
              <a:t>566</a:t>
            </a: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 volgers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Vrijwilligers	: </a:t>
            </a:r>
            <a:r>
              <a:rPr lang="is-IS" sz="2400" b="1" i="1" dirty="0" smtClean="0">
                <a:solidFill>
                  <a:schemeClr val="bg1"/>
                </a:solidFill>
                <a:latin typeface="Verdana" charset="0"/>
              </a:rPr>
              <a:t>322</a:t>
            </a: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 volgers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17" name="Afgeronde rechthoek 12"/>
          <p:cNvSpPr/>
          <p:nvPr/>
        </p:nvSpPr>
        <p:spPr bwMode="auto">
          <a:xfrm>
            <a:off x="2279576" y="4415815"/>
            <a:ext cx="5112420" cy="960976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Net begonnen, </a:t>
            </a:r>
            <a:r>
              <a:rPr lang="is-IS" sz="2800" b="1" i="1" dirty="0" smtClean="0">
                <a:solidFill>
                  <a:schemeClr val="bg1"/>
                </a:solidFill>
                <a:latin typeface="Verdana" charset="0"/>
              </a:rPr>
              <a:t>150 </a:t>
            </a: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volgers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10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Kantine-omzet: veiliger en 20% meer PINnen! (mag nog meer)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FINANCIEEL EN CONTROL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Tijdelijke aanduiding voor inhoud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46445" y="1349335"/>
            <a:ext cx="4124857" cy="41248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Afbeelding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1359393"/>
            <a:ext cx="5486400" cy="4114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4702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sz="2000" dirty="0" smtClean="0"/>
              <a:t>Transparantie is stemrecht ... wat we niet kunnen uitleggen is geen beleid</a:t>
            </a:r>
            <a:endParaRPr lang="nl-NL" sz="2000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FINANCIEEL EN CONTROL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3712" y="1484784"/>
            <a:ext cx="5472608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773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6144429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Nieuw tijdelijk bestuur voor de twee stichtingen SVA en SSA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FINANCIEEL EN CONTROL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Afbeelding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592" y="1268760"/>
            <a:ext cx="7286600" cy="39830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3229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Prestatie is leuk, winnen is fijn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432" y="1162640"/>
            <a:ext cx="6276978" cy="2311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37" b="-4307"/>
          <a:stretch/>
        </p:blipFill>
        <p:spPr>
          <a:xfrm>
            <a:off x="963729" y="3724180"/>
            <a:ext cx="4256207" cy="2060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8177" y="1187042"/>
            <a:ext cx="2533278" cy="4498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6016" y="3701735"/>
            <a:ext cx="2606080" cy="1954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5625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Veel aandacht voor de jongste jeugd rondom het 1</a:t>
            </a:r>
            <a:r>
              <a:rPr lang="nl-NL" baseline="30000" dirty="0" smtClean="0"/>
              <a:t>e</a:t>
            </a:r>
            <a:r>
              <a:rPr lang="nl-NL" dirty="0" smtClean="0"/>
              <a:t> elftal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3752" y="1184166"/>
            <a:ext cx="3020491" cy="201523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Afbeelding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1384" y="1177290"/>
            <a:ext cx="2782107" cy="462797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Afbeelding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9271" y="3055594"/>
            <a:ext cx="4139952" cy="274967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Afbeelding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3752" y="3384701"/>
            <a:ext cx="3020492" cy="2420563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Afbeelding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0419" y="1196752"/>
            <a:ext cx="3298149" cy="1680468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423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Handhaving in de 2</a:t>
            </a:r>
            <a:r>
              <a:rPr lang="nl-NL" baseline="30000" dirty="0" smtClean="0"/>
              <a:t>e</a:t>
            </a:r>
            <a:r>
              <a:rPr lang="nl-NL" dirty="0" smtClean="0"/>
              <a:t> klasse, klasse!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238807"/>
            <a:ext cx="3247120" cy="26934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Afbeelding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2703" y="1238808"/>
            <a:ext cx="4786175" cy="45184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Afbeelding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5333" y="1238807"/>
            <a:ext cx="2318898" cy="1545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Afbeelding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4058725"/>
            <a:ext cx="5896880" cy="1698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3590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Prestatieve deel zet zich in voor Recreatieve deel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268760"/>
            <a:ext cx="2784645" cy="2201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Afgeronde rechthoek 12"/>
          <p:cNvSpPr/>
          <p:nvPr/>
        </p:nvSpPr>
        <p:spPr bwMode="auto">
          <a:xfrm>
            <a:off x="3647727" y="1888982"/>
            <a:ext cx="7878019" cy="960976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Selectiespelers Junioren trainen jeugdteams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16" name="Afgeronde rechthoek 12"/>
          <p:cNvSpPr/>
          <p:nvPr/>
        </p:nvSpPr>
        <p:spPr bwMode="auto">
          <a:xfrm>
            <a:off x="3647727" y="4326441"/>
            <a:ext cx="7878019" cy="960976"/>
          </a:xfrm>
          <a:prstGeom prst="round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s-IS" b="1" i="1" dirty="0" smtClean="0">
                <a:solidFill>
                  <a:schemeClr val="bg1"/>
                </a:solidFill>
                <a:latin typeface="Verdana" charset="0"/>
              </a:rPr>
              <a:t>Selectiespelers Junioren helpen CK-toernooi</a:t>
            </a:r>
            <a:endParaRPr lang="nl-NL" b="1" i="1" dirty="0">
              <a:solidFill>
                <a:schemeClr val="bg1"/>
              </a:solidFill>
              <a:latin typeface="Verdana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4"/>
          <a:srcRect l="1621" t="3709"/>
          <a:stretch/>
        </p:blipFill>
        <p:spPr>
          <a:xfrm>
            <a:off x="609600" y="3813719"/>
            <a:ext cx="2784646" cy="19864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Overleg met ‘buren’ en gemeente gestart</a:t>
            </a:r>
          </a:p>
          <a:p>
            <a:r>
              <a:rPr lang="nl-NL" dirty="0" smtClean="0"/>
              <a:t>Waarom moeilijk doen, als het samen kan!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ALGEMENE 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23" y="3899165"/>
            <a:ext cx="2424365" cy="18159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1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84077" y="3899165"/>
            <a:ext cx="5998323" cy="18159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Afbeelding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7912" y="3901106"/>
            <a:ext cx="1813992" cy="1813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Afbeelding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535" y="1208162"/>
            <a:ext cx="6927625" cy="2580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1522" y="1208162"/>
            <a:ext cx="2580878" cy="2580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59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Vrijwilligers zijn nodig: SLUIT JE AAN!</a:t>
            </a:r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ALGEMENE 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4749" y="1273892"/>
            <a:ext cx="2238493" cy="1489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Afbeelding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1" y="3509011"/>
            <a:ext cx="4550296" cy="21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Afbeelding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" y="1273892"/>
            <a:ext cx="2174032" cy="1489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2013" y="1197414"/>
            <a:ext cx="6180387" cy="443184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1763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sz="3600" dirty="0" smtClean="0"/>
              <a:t>564</a:t>
            </a:r>
            <a:r>
              <a:rPr lang="nl-NL" dirty="0" smtClean="0"/>
              <a:t> mensen hebben hun stem laten horen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PROJECTGROEP FORZA!ATC IN GESPREK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2" b="19561"/>
          <a:stretch/>
        </p:blipFill>
        <p:spPr>
          <a:xfrm>
            <a:off x="6975192" y="1274716"/>
            <a:ext cx="4709668" cy="27373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Afbeelding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0856" y="3999074"/>
            <a:ext cx="4670287" cy="1884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" y="1287292"/>
            <a:ext cx="3109856" cy="414647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1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Nu Forza!ATC nog bij Jinek!!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FORZA!ATC WAT EEN AANDACHT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Afbeelding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2196" y="2348880"/>
            <a:ext cx="3363551" cy="2522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613185" y="999494"/>
            <a:ext cx="3743430" cy="49704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Afbeelding 1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497" y="1613022"/>
            <a:ext cx="2148668" cy="37434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94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Dit kan ..., nee moet ... veel beter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ONS CIJFER ...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187924"/>
            <a:ext cx="3810000" cy="25273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 bwMode="auto">
          <a:xfrm>
            <a:off x="1847528" y="1687378"/>
            <a:ext cx="3528392" cy="3528392"/>
          </a:xfrm>
          <a:prstGeom prst="ellipse">
            <a:avLst/>
          </a:prstGeom>
          <a:solidFill>
            <a:schemeClr val="bg2"/>
          </a:solidFill>
          <a:ln w="3810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8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5,9</a:t>
            </a:r>
            <a:endParaRPr kumimoji="0" lang="nl-NL" sz="8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29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En hoe nu verder ... ? 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SAMENVATTING FORZA!ATC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7568" y="1268759"/>
            <a:ext cx="8204481" cy="46150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3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2954758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r>
              <a:rPr lang="nl-NL" sz="6600" b="1" dirty="0" smtClean="0">
                <a:solidFill>
                  <a:schemeClr val="bg1"/>
                </a:solidFill>
              </a:rPr>
              <a:t>Met elkaar,</a:t>
            </a:r>
            <a:br>
              <a:rPr lang="nl-NL" sz="6600" b="1" dirty="0" smtClean="0">
                <a:solidFill>
                  <a:schemeClr val="bg1"/>
                </a:solidFill>
              </a:rPr>
            </a:br>
            <a:r>
              <a:rPr lang="nl-NL" sz="6600" b="1" dirty="0" smtClean="0">
                <a:solidFill>
                  <a:schemeClr val="bg1"/>
                </a:solidFill>
              </a:rPr>
              <a:t>Mooi voor elkaar</a:t>
            </a:r>
            <a:endParaRPr lang="nl-NL" sz="66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1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UITLEG NIEUWE KOERS ATC’65</a:t>
            </a:r>
            <a:endParaRPr lang="nl-NL" i="0" dirty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6465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Uitkomsten Forza!ATC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WELK ADVIES KREGEN WE?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1052736"/>
            <a:ext cx="819291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0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914400" y="548680"/>
            <a:ext cx="10363200" cy="2162670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r>
              <a:rPr lang="nl-NL" sz="5400" b="1" dirty="0" smtClean="0">
                <a:solidFill>
                  <a:schemeClr val="bg1"/>
                </a:solidFill>
              </a:rPr>
              <a:t>Met elkaar,</a:t>
            </a:r>
            <a:br>
              <a:rPr lang="nl-NL" sz="5400" b="1" dirty="0" smtClean="0">
                <a:solidFill>
                  <a:schemeClr val="bg1"/>
                </a:solidFill>
              </a:rPr>
            </a:br>
            <a:r>
              <a:rPr lang="nl-NL" sz="5400" b="1" dirty="0" smtClean="0">
                <a:solidFill>
                  <a:schemeClr val="bg1"/>
                </a:solidFill>
              </a:rPr>
              <a:t>Mooi voor elkaar ...</a:t>
            </a:r>
            <a:endParaRPr lang="nl-NL" sz="5400" b="1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l-NL" altLang="nl-NL" smtClean="0">
                <a:solidFill>
                  <a:srgbClr val="000000"/>
                </a:solidFill>
              </a:rPr>
              <a:t>ATC'65</a:t>
            </a:r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32</a:t>
            </a:fld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7" name="Title 5"/>
          <p:cNvSpPr txBox="1">
            <a:spLocks/>
          </p:cNvSpPr>
          <p:nvPr/>
        </p:nvSpPr>
        <p:spPr bwMode="auto">
          <a:xfrm>
            <a:off x="914400" y="3284984"/>
            <a:ext cx="10363200" cy="2162670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r"/>
            <a:r>
              <a:rPr lang="nl-NL" sz="3600" kern="0" dirty="0" smtClean="0">
                <a:solidFill>
                  <a:schemeClr val="bg1"/>
                </a:solidFill>
              </a:rPr>
              <a:t>VERBINDEN        ONTWIKKELEN</a:t>
            </a:r>
          </a:p>
          <a:p>
            <a:pPr algn="r"/>
            <a:r>
              <a:rPr lang="nl-NL" sz="3600" kern="0" dirty="0" smtClean="0">
                <a:solidFill>
                  <a:schemeClr val="bg1"/>
                </a:solidFill>
              </a:rPr>
              <a:t>INSPANNEN         ONTSPANNEN</a:t>
            </a:r>
            <a:endParaRPr lang="nl-NL" sz="3600" kern="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rot="16200000">
            <a:off x="330370" y="1122184"/>
            <a:ext cx="2162672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nl-NL" sz="6000" dirty="0" smtClean="0">
                <a:solidFill>
                  <a:schemeClr val="bg1"/>
                </a:solidFill>
              </a:rPr>
              <a:t>VISIE</a:t>
            </a:r>
            <a:endParaRPr lang="nl-NL" sz="6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307144" y="3889266"/>
            <a:ext cx="2162669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sz="2800" dirty="0" smtClean="0">
                <a:solidFill>
                  <a:schemeClr val="bg1"/>
                </a:solidFill>
              </a:rPr>
              <a:t>KERN</a:t>
            </a:r>
          </a:p>
          <a:p>
            <a:pPr algn="ctr"/>
            <a:r>
              <a:rPr lang="nl-NL" sz="2800" dirty="0" smtClean="0">
                <a:solidFill>
                  <a:schemeClr val="bg1"/>
                </a:solidFill>
              </a:rPr>
              <a:t>WAARDEN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56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02660"/>
            <a:ext cx="10972800" cy="4525963"/>
          </a:xfrm>
        </p:spPr>
        <p:txBody>
          <a:bodyPr/>
          <a:lstStyle/>
          <a:p>
            <a:r>
              <a:rPr lang="is-IS" sz="2800" dirty="0" smtClean="0"/>
              <a:t>Er </a:t>
            </a:r>
            <a:r>
              <a:rPr lang="is-IS" sz="2800" dirty="0"/>
              <a:t>is sprake van een nieuwe realiteit </a:t>
            </a:r>
            <a:r>
              <a:rPr lang="is-IS" sz="3600" b="1" dirty="0"/>
              <a:t>buiten</a:t>
            </a:r>
            <a:r>
              <a:rPr lang="is-IS" sz="2800" dirty="0"/>
              <a:t> de club</a:t>
            </a:r>
          </a:p>
          <a:p>
            <a:pPr lvl="1"/>
            <a:r>
              <a:rPr lang="is-IS" sz="2400" dirty="0"/>
              <a:t>Van „Groei“ naar „Consolidatie</a:t>
            </a:r>
            <a:r>
              <a:rPr lang="is-IS" sz="2400" dirty="0" smtClean="0"/>
              <a:t>“</a:t>
            </a:r>
            <a:endParaRPr lang="is-IS" sz="2400" dirty="0"/>
          </a:p>
          <a:p>
            <a:pPr lvl="1"/>
            <a:r>
              <a:rPr lang="is-IS" sz="2400" dirty="0"/>
              <a:t>„Slangenbeekgeneratie“ vraagt om ATC </a:t>
            </a:r>
            <a:r>
              <a:rPr lang="is-IS" sz="2400" dirty="0" smtClean="0"/>
              <a:t>2.0</a:t>
            </a:r>
            <a:endParaRPr lang="is-IS" sz="2400" dirty="0"/>
          </a:p>
          <a:p>
            <a:pPr lvl="1"/>
            <a:endParaRPr lang="is-IS" sz="2400" dirty="0"/>
          </a:p>
          <a:p>
            <a:r>
              <a:rPr lang="is-IS" sz="2800" dirty="0"/>
              <a:t>Er is sprake van een nieuwe realiteit </a:t>
            </a:r>
            <a:r>
              <a:rPr lang="is-IS" sz="3600" b="1" dirty="0"/>
              <a:t>binnen</a:t>
            </a:r>
            <a:r>
              <a:rPr lang="is-IS" sz="2800" dirty="0"/>
              <a:t> de club</a:t>
            </a:r>
          </a:p>
          <a:p>
            <a:pPr lvl="1"/>
            <a:r>
              <a:rPr lang="is-IS" sz="2400" dirty="0" smtClean="0"/>
              <a:t>Nieuw bestuur</a:t>
            </a:r>
          </a:p>
          <a:p>
            <a:pPr lvl="1"/>
            <a:r>
              <a:rPr lang="is-IS" sz="2400" dirty="0" smtClean="0"/>
              <a:t>Uitkomsten Forza!ATC</a:t>
            </a:r>
            <a:endParaRPr lang="is-IS" sz="2400" dirty="0"/>
          </a:p>
          <a:p>
            <a:pPr marL="0" indent="0">
              <a:buNone/>
            </a:pPr>
            <a:endParaRPr lang="is-IS" sz="2800" dirty="0"/>
          </a:p>
          <a:p>
            <a:endParaRPr lang="is-IS" sz="2800" b="1" dirty="0"/>
          </a:p>
        </p:txBody>
      </p:sp>
      <p:sp>
        <p:nvSpPr>
          <p:cNvPr id="10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 smtClean="0"/>
              <a:t>Verbinden – Ontwikkelen – Inspannen </a:t>
            </a:r>
            <a:r>
              <a:rPr lang="nl-NL" sz="1200" dirty="0"/>
              <a:t>- Ontspannen</a:t>
            </a:r>
          </a:p>
        </p:txBody>
      </p:sp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AANLEIDING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We willen, nee we moeten veranderen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957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196752"/>
            <a:ext cx="10972800" cy="4525963"/>
          </a:xfrm>
        </p:spPr>
        <p:txBody>
          <a:bodyPr/>
          <a:lstStyle/>
          <a:p>
            <a:r>
              <a:rPr lang="is-IS" sz="2800" dirty="0"/>
              <a:t>Duidelijke koers / visie voor de club;</a:t>
            </a:r>
          </a:p>
          <a:p>
            <a:r>
              <a:rPr lang="is-IS" sz="2800" dirty="0" smtClean="0"/>
              <a:t>Heldere doelstellingen </a:t>
            </a:r>
            <a:r>
              <a:rPr lang="is-IS" sz="2800" dirty="0"/>
              <a:t>(SMART) op alle niveaus</a:t>
            </a:r>
          </a:p>
          <a:p>
            <a:r>
              <a:rPr lang="is-IS" sz="2800" dirty="0"/>
              <a:t>Betrokken leden en vrijwilligers;</a:t>
            </a:r>
          </a:p>
          <a:p>
            <a:r>
              <a:rPr lang="is-IS" sz="2800" dirty="0"/>
              <a:t>Duidelijkheid organisatie en communicatie;</a:t>
            </a:r>
          </a:p>
          <a:p>
            <a:r>
              <a:rPr lang="is-IS" sz="2800" dirty="0"/>
              <a:t>Transparant beleid, </a:t>
            </a:r>
            <a:r>
              <a:rPr lang="is-IS" sz="2800" dirty="0" smtClean="0"/>
              <a:t>beleidskeuzes </a:t>
            </a:r>
            <a:r>
              <a:rPr lang="is-IS" sz="2800" dirty="0"/>
              <a:t>kunnen we uitleggen.</a:t>
            </a:r>
            <a:endParaRPr lang="is-IS" sz="2800" b="1" dirty="0"/>
          </a:p>
          <a:p>
            <a:pPr marL="0" indent="0">
              <a:buNone/>
            </a:pPr>
            <a:endParaRPr lang="is-IS" sz="2800" b="1" dirty="0"/>
          </a:p>
          <a:p>
            <a:pPr marL="0" indent="0" algn="ctr">
              <a:buNone/>
            </a:pPr>
            <a:r>
              <a:rPr lang="is-IS" sz="2800" b="1" dirty="0"/>
              <a:t>Een eenduidige visie, gevolgd door transparantie in beleid en organisatie, met een </a:t>
            </a:r>
            <a:r>
              <a:rPr lang="is-IS" sz="2800" b="1" dirty="0" smtClean="0"/>
              <a:t>heldere </a:t>
            </a:r>
            <a:r>
              <a:rPr lang="is-IS" sz="2800" b="1" dirty="0"/>
              <a:t>communicatie waardoor leden en vrijwilligers zich thuis voelen</a:t>
            </a:r>
          </a:p>
        </p:txBody>
      </p:sp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RANDVOORWAARDEN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15815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3960440"/>
          </a:xfrm>
        </p:spPr>
        <p:txBody>
          <a:bodyPr/>
          <a:lstStyle/>
          <a:p>
            <a:r>
              <a:rPr lang="nl-NL" sz="2800" dirty="0"/>
              <a:t>Één bestuur en 14 zelfstandige en autonome commissies met mandaat, met ieder een specifiek aandachtsgebied;</a:t>
            </a:r>
          </a:p>
          <a:p>
            <a:endParaRPr lang="nl-NL" sz="2800" dirty="0" smtClean="0"/>
          </a:p>
          <a:p>
            <a:r>
              <a:rPr lang="nl-NL" sz="2800" dirty="0" smtClean="0"/>
              <a:t>Organisatiemodel </a:t>
            </a:r>
            <a:r>
              <a:rPr lang="nl-NL" sz="2800" dirty="0"/>
              <a:t>in de vorm van een ”BAL” – geen hiërarchie – in verbinding met elkaar – altijd in beweging;</a:t>
            </a:r>
          </a:p>
          <a:p>
            <a:endParaRPr lang="nl-NL" sz="2800" dirty="0" smtClean="0"/>
          </a:p>
          <a:p>
            <a:r>
              <a:rPr lang="nl-NL" sz="2800" dirty="0" smtClean="0"/>
              <a:t>Het </a:t>
            </a:r>
            <a:r>
              <a:rPr lang="nl-NL" sz="2800" dirty="0"/>
              <a:t>bestuur – dat eindverantwoordelijkheid blijft houden - stelt kaders, faciliteert en </a:t>
            </a:r>
            <a:r>
              <a:rPr lang="nl-NL" sz="2800" dirty="0" smtClean="0"/>
              <a:t>is het aanspreekpunt voor de diverse commissies</a:t>
            </a:r>
            <a:r>
              <a:rPr lang="nl-NL" sz="2800" dirty="0"/>
              <a:t>;</a:t>
            </a:r>
          </a:p>
        </p:txBody>
      </p:sp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ORGANISATIEMODEL NIEUWE STIJL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67754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ORGANISATIEMODEL NIEUWE STIJL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9" name="Group 8"/>
          <p:cNvGrpSpPr/>
          <p:nvPr/>
        </p:nvGrpSpPr>
        <p:grpSpPr>
          <a:xfrm>
            <a:off x="2927648" y="1196549"/>
            <a:ext cx="5747153" cy="5544819"/>
            <a:chOff x="2719119" y="288985"/>
            <a:chExt cx="6688045" cy="6452586"/>
          </a:xfrm>
        </p:grpSpPr>
        <p:sp>
          <p:nvSpPr>
            <p:cNvPr id="13" name="Zeshoek 131"/>
            <p:cNvSpPr/>
            <p:nvPr/>
          </p:nvSpPr>
          <p:spPr>
            <a:xfrm>
              <a:off x="4686590" y="3474477"/>
              <a:ext cx="1097714" cy="914400"/>
            </a:xfrm>
            <a:prstGeom prst="hexagon">
              <a:avLst/>
            </a:prstGeom>
            <a:solidFill>
              <a:srgbClr val="70AD47">
                <a:lumMod val="20000"/>
                <a:lumOff val="8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(</a:t>
              </a:r>
              <a:r>
                <a:rPr lang="nl-NL" sz="700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Senioren prestatie)</a:t>
              </a:r>
            </a:p>
          </p:txBody>
        </p:sp>
        <p:sp>
          <p:nvSpPr>
            <p:cNvPr id="14" name="Zeshoek 132"/>
            <p:cNvSpPr/>
            <p:nvPr/>
          </p:nvSpPr>
          <p:spPr>
            <a:xfrm>
              <a:off x="5536874" y="3001202"/>
              <a:ext cx="1099450" cy="914400"/>
            </a:xfrm>
            <a:prstGeom prst="hexagon">
              <a:avLst/>
            </a:prstGeom>
            <a:solidFill>
              <a:srgbClr val="00B050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15" name="Zeshoek 133"/>
            <p:cNvSpPr/>
            <p:nvPr/>
          </p:nvSpPr>
          <p:spPr>
            <a:xfrm>
              <a:off x="6336052" y="3508945"/>
              <a:ext cx="1060704" cy="914400"/>
            </a:xfrm>
            <a:prstGeom prst="hexagon">
              <a:avLst/>
            </a:prstGeom>
            <a:solidFill>
              <a:srgbClr val="70AD47">
                <a:lumMod val="20000"/>
                <a:lumOff val="8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(Jeugd Prestatie)</a:t>
              </a:r>
            </a:p>
          </p:txBody>
        </p:sp>
        <p:sp>
          <p:nvSpPr>
            <p:cNvPr id="16" name="Zeshoek 134"/>
            <p:cNvSpPr/>
            <p:nvPr/>
          </p:nvSpPr>
          <p:spPr>
            <a:xfrm>
              <a:off x="6359337" y="2597275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kern="0" dirty="0" err="1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Jeugd-commissie</a:t>
              </a:r>
              <a:r>
                <a:rPr lang="nl-NL" sz="700" b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 </a:t>
              </a:r>
              <a:r>
                <a:rPr lang="nl-NL" sz="700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(Recreatief)</a:t>
              </a:r>
            </a:p>
          </p:txBody>
        </p:sp>
        <p:sp>
          <p:nvSpPr>
            <p:cNvPr id="17" name="Zeshoek 135"/>
            <p:cNvSpPr/>
            <p:nvPr/>
          </p:nvSpPr>
          <p:spPr>
            <a:xfrm>
              <a:off x="4707250" y="2575738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Senioren- Commissie (</a:t>
              </a:r>
              <a:r>
                <a:rPr lang="nl-NL" sz="700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Recreatief)</a:t>
              </a:r>
            </a:p>
          </p:txBody>
        </p:sp>
        <p:sp>
          <p:nvSpPr>
            <p:cNvPr id="18" name="Zeshoek 136"/>
            <p:cNvSpPr/>
            <p:nvPr/>
          </p:nvSpPr>
          <p:spPr>
            <a:xfrm>
              <a:off x="5497728" y="3944072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175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Technische Commissie</a:t>
              </a:r>
            </a:p>
          </p:txBody>
        </p:sp>
        <p:sp>
          <p:nvSpPr>
            <p:cNvPr id="19" name="Zeshoek 137"/>
            <p:cNvSpPr/>
            <p:nvPr/>
          </p:nvSpPr>
          <p:spPr>
            <a:xfrm>
              <a:off x="3847605" y="3051145"/>
              <a:ext cx="1060704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Ontspannen</a:t>
              </a:r>
              <a:endParaRPr lang="nl-NL" sz="600" b="1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0" name="Zeshoek 138"/>
            <p:cNvSpPr/>
            <p:nvPr/>
          </p:nvSpPr>
          <p:spPr>
            <a:xfrm>
              <a:off x="3883237" y="3980461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1" name="Zeshoek 139"/>
            <p:cNvSpPr/>
            <p:nvPr/>
          </p:nvSpPr>
          <p:spPr>
            <a:xfrm>
              <a:off x="4692522" y="4406215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2" name="Zeshoek 140"/>
            <p:cNvSpPr/>
            <p:nvPr/>
          </p:nvSpPr>
          <p:spPr>
            <a:xfrm>
              <a:off x="5519936" y="4885510"/>
              <a:ext cx="1060704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Verbinden</a:t>
              </a:r>
              <a:endParaRPr lang="nl-NL" sz="600" b="1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3" name="Zeshoek 141"/>
            <p:cNvSpPr/>
            <p:nvPr/>
          </p:nvSpPr>
          <p:spPr>
            <a:xfrm>
              <a:off x="4688244" y="1669914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4" name="Zeshoek 142"/>
            <p:cNvSpPr/>
            <p:nvPr/>
          </p:nvSpPr>
          <p:spPr>
            <a:xfrm>
              <a:off x="6354004" y="1684885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5" name="Zeshoek 143"/>
            <p:cNvSpPr/>
            <p:nvPr/>
          </p:nvSpPr>
          <p:spPr>
            <a:xfrm>
              <a:off x="6319114" y="4412927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6" name="Zeshoek 144"/>
            <p:cNvSpPr/>
            <p:nvPr/>
          </p:nvSpPr>
          <p:spPr>
            <a:xfrm>
              <a:off x="7156443" y="3956447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7" name="Zeshoek 145"/>
            <p:cNvSpPr/>
            <p:nvPr/>
          </p:nvSpPr>
          <p:spPr>
            <a:xfrm>
              <a:off x="7188072" y="3052209"/>
              <a:ext cx="1060704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Inspannen</a:t>
              </a:r>
            </a:p>
          </p:txBody>
        </p:sp>
        <p:sp>
          <p:nvSpPr>
            <p:cNvPr id="28" name="Zeshoek 146"/>
            <p:cNvSpPr/>
            <p:nvPr/>
          </p:nvSpPr>
          <p:spPr>
            <a:xfrm>
              <a:off x="7188072" y="2137809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9" name="Zeshoek 147"/>
            <p:cNvSpPr/>
            <p:nvPr/>
          </p:nvSpPr>
          <p:spPr>
            <a:xfrm>
              <a:off x="3872186" y="2148931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0" name="Zeshoek 148"/>
            <p:cNvSpPr/>
            <p:nvPr/>
          </p:nvSpPr>
          <p:spPr>
            <a:xfrm>
              <a:off x="5504700" y="1216990"/>
              <a:ext cx="1093552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Ontwikkeling</a:t>
              </a:r>
            </a:p>
          </p:txBody>
        </p:sp>
        <p:sp>
          <p:nvSpPr>
            <p:cNvPr id="31" name="Zeshoek 149"/>
            <p:cNvSpPr/>
            <p:nvPr/>
          </p:nvSpPr>
          <p:spPr>
            <a:xfrm>
              <a:off x="4688244" y="5323345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2" name="Zeshoek 150"/>
            <p:cNvSpPr/>
            <p:nvPr/>
          </p:nvSpPr>
          <p:spPr>
            <a:xfrm>
              <a:off x="6354004" y="5325317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3" name="Zeshoek 151"/>
            <p:cNvSpPr/>
            <p:nvPr/>
          </p:nvSpPr>
          <p:spPr>
            <a:xfrm>
              <a:off x="3054553" y="1670372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Financiën &amp; Control</a:t>
              </a:r>
            </a:p>
          </p:txBody>
        </p:sp>
        <p:sp>
          <p:nvSpPr>
            <p:cNvPr id="34" name="Zeshoek 152"/>
            <p:cNvSpPr/>
            <p:nvPr/>
          </p:nvSpPr>
          <p:spPr>
            <a:xfrm>
              <a:off x="7992701" y="3519571"/>
              <a:ext cx="1087925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Vrijwilligers commissie</a:t>
              </a:r>
            </a:p>
          </p:txBody>
        </p:sp>
        <p:sp>
          <p:nvSpPr>
            <p:cNvPr id="35" name="Zeshoek 153"/>
            <p:cNvSpPr/>
            <p:nvPr/>
          </p:nvSpPr>
          <p:spPr>
            <a:xfrm>
              <a:off x="4671602" y="765099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12</a:t>
              </a:r>
              <a:r>
                <a:rPr lang="nl-NL" sz="700" b="1" i="1" kern="0" baseline="3000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e</a:t>
              </a: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 man</a:t>
              </a:r>
            </a:p>
          </p:txBody>
        </p:sp>
        <p:sp>
          <p:nvSpPr>
            <p:cNvPr id="36" name="Zeshoek 154"/>
            <p:cNvSpPr/>
            <p:nvPr/>
          </p:nvSpPr>
          <p:spPr>
            <a:xfrm>
              <a:off x="6347508" y="763266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MVO</a:t>
              </a:r>
            </a:p>
          </p:txBody>
        </p:sp>
        <p:sp>
          <p:nvSpPr>
            <p:cNvPr id="37" name="Zeshoek 155"/>
            <p:cNvSpPr/>
            <p:nvPr/>
          </p:nvSpPr>
          <p:spPr>
            <a:xfrm>
              <a:off x="7992701" y="1701759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i="1" kern="0" dirty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8" name="Zeshoek 156"/>
            <p:cNvSpPr/>
            <p:nvPr/>
          </p:nvSpPr>
          <p:spPr>
            <a:xfrm>
              <a:off x="3051387" y="3506883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commercie </a:t>
              </a:r>
            </a:p>
          </p:txBody>
        </p:sp>
        <p:sp>
          <p:nvSpPr>
            <p:cNvPr id="39" name="Zeshoek 157"/>
            <p:cNvSpPr/>
            <p:nvPr/>
          </p:nvSpPr>
          <p:spPr>
            <a:xfrm>
              <a:off x="7992701" y="4457679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0" name="Zeshoek 158"/>
            <p:cNvSpPr/>
            <p:nvPr/>
          </p:nvSpPr>
          <p:spPr>
            <a:xfrm>
              <a:off x="7189421" y="1271717"/>
              <a:ext cx="1008000" cy="8640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1" name="Zeshoek 159"/>
            <p:cNvSpPr/>
            <p:nvPr/>
          </p:nvSpPr>
          <p:spPr>
            <a:xfrm>
              <a:off x="8036625" y="2624420"/>
              <a:ext cx="1044000" cy="9000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2" name="Zeshoek 160"/>
            <p:cNvSpPr/>
            <p:nvPr/>
          </p:nvSpPr>
          <p:spPr>
            <a:xfrm>
              <a:off x="7183636" y="4870847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 Kantine</a:t>
              </a:r>
            </a:p>
          </p:txBody>
        </p:sp>
        <p:sp>
          <p:nvSpPr>
            <p:cNvPr id="43" name="Zeshoek 161"/>
            <p:cNvSpPr/>
            <p:nvPr/>
          </p:nvSpPr>
          <p:spPr>
            <a:xfrm>
              <a:off x="3858122" y="4870097"/>
              <a:ext cx="1074768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i="1" kern="0" dirty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4" name="Zeshoek 162"/>
            <p:cNvSpPr/>
            <p:nvPr/>
          </p:nvSpPr>
          <p:spPr>
            <a:xfrm>
              <a:off x="3046734" y="4433964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5" name="Zeshoek 163"/>
            <p:cNvSpPr/>
            <p:nvPr/>
          </p:nvSpPr>
          <p:spPr>
            <a:xfrm>
              <a:off x="5512652" y="288985"/>
              <a:ext cx="1044000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i="1" kern="0" dirty="0" smtClean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Bestuur</a:t>
              </a: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6" name="Zeshoek 164"/>
            <p:cNvSpPr/>
            <p:nvPr/>
          </p:nvSpPr>
          <p:spPr>
            <a:xfrm>
              <a:off x="3917754" y="1231801"/>
              <a:ext cx="1008000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7" name="Zeshoek 165"/>
            <p:cNvSpPr/>
            <p:nvPr/>
          </p:nvSpPr>
          <p:spPr>
            <a:xfrm>
              <a:off x="3051387" y="2602521"/>
              <a:ext cx="1044000" cy="9000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8" name="Zeshoek 166"/>
            <p:cNvSpPr/>
            <p:nvPr/>
          </p:nvSpPr>
          <p:spPr>
            <a:xfrm>
              <a:off x="5517876" y="5787241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Activiteiten   commissie</a:t>
              </a:r>
            </a:p>
          </p:txBody>
        </p:sp>
        <p:sp>
          <p:nvSpPr>
            <p:cNvPr id="49" name="Ovaal 167"/>
            <p:cNvSpPr/>
            <p:nvPr/>
          </p:nvSpPr>
          <p:spPr>
            <a:xfrm>
              <a:off x="2719119" y="297572"/>
              <a:ext cx="6688045" cy="6443999"/>
            </a:xfrm>
            <a:prstGeom prst="ellipse">
              <a:avLst/>
            </a:prstGeom>
            <a:noFill/>
            <a:ln w="73025" cap="flat" cmpd="sng" algn="ctr">
              <a:solidFill>
                <a:sysClr val="windowText" lastClr="000000">
                  <a:alpha val="99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1400" kern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50" name="Zeshoek 168"/>
            <p:cNvSpPr/>
            <p:nvPr/>
          </p:nvSpPr>
          <p:spPr>
            <a:xfrm>
              <a:off x="5519936" y="2132856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</a:t>
              </a:r>
              <a:r>
                <a:rPr lang="nl-NL" sz="700" b="1" i="1" kern="0" dirty="0" err="1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Dames-voetbal</a:t>
              </a:r>
              <a:endParaRPr lang="nl-NL" sz="700" b="1" i="1" kern="0" dirty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51" name="Ovaal 169"/>
            <p:cNvSpPr/>
            <p:nvPr/>
          </p:nvSpPr>
          <p:spPr>
            <a:xfrm>
              <a:off x="4109225" y="1554232"/>
              <a:ext cx="3907832" cy="3871813"/>
            </a:xfrm>
            <a:prstGeom prst="ellips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52" name="Tekstvak 170"/>
            <p:cNvSpPr txBox="1"/>
            <p:nvPr/>
          </p:nvSpPr>
          <p:spPr>
            <a:xfrm>
              <a:off x="3886835" y="5142631"/>
              <a:ext cx="1038918" cy="358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700" b="1" dirty="0">
                  <a:solidFill>
                    <a:prstClr val="white"/>
                  </a:solidFill>
                  <a:latin typeface="Calibri" panose="020F0502020204030204"/>
                </a:rPr>
                <a:t>Commissie accommodatie</a:t>
              </a:r>
            </a:p>
          </p:txBody>
        </p:sp>
        <p:sp>
          <p:nvSpPr>
            <p:cNvPr id="53" name="Tekstvak 171"/>
            <p:cNvSpPr txBox="1"/>
            <p:nvPr/>
          </p:nvSpPr>
          <p:spPr>
            <a:xfrm>
              <a:off x="5545943" y="3196352"/>
              <a:ext cx="1019778" cy="4835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700" b="1" dirty="0">
                  <a:solidFill>
                    <a:prstClr val="black"/>
                  </a:solidFill>
                  <a:latin typeface="Calibri" panose="020F0502020204030204"/>
                </a:rPr>
                <a:t>Commissie planning &amp; wedstrijdzaken</a:t>
              </a:r>
            </a:p>
          </p:txBody>
        </p:sp>
        <p:sp>
          <p:nvSpPr>
            <p:cNvPr id="54" name="Tekstvak 172"/>
            <p:cNvSpPr txBox="1"/>
            <p:nvPr/>
          </p:nvSpPr>
          <p:spPr>
            <a:xfrm>
              <a:off x="8074526" y="1948850"/>
              <a:ext cx="968199" cy="358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700" b="1" i="1" dirty="0">
                  <a:solidFill>
                    <a:prstClr val="white"/>
                  </a:solidFill>
                  <a:latin typeface="Calibri" panose="020F0502020204030204"/>
                </a:rPr>
                <a:t>Commissie  communicatie</a:t>
              </a:r>
            </a:p>
          </p:txBody>
        </p:sp>
        <p:sp>
          <p:nvSpPr>
            <p:cNvPr id="55" name="Oval 54"/>
            <p:cNvSpPr/>
            <p:nvPr/>
          </p:nvSpPr>
          <p:spPr bwMode="auto">
            <a:xfrm>
              <a:off x="5882237" y="905066"/>
              <a:ext cx="291686" cy="291686"/>
            </a:xfrm>
            <a:prstGeom prst="ellipse">
              <a:avLst/>
            </a:prstGeom>
            <a:noFill/>
            <a:ln w="76200" cap="flat" cmpd="thickThin" algn="ctr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nl-NL" b="0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Verdana" charset="0"/>
              </a:endParaRPr>
            </a:p>
          </p:txBody>
        </p:sp>
      </p:grpSp>
      <p:sp>
        <p:nvSpPr>
          <p:cNvPr id="56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418896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HET HART IS HET VOETBALTECHNISCHE DEEL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8006680" cy="3960440"/>
          </a:xfrm>
        </p:spPr>
        <p:txBody>
          <a:bodyPr/>
          <a:lstStyle/>
          <a:p>
            <a:r>
              <a:rPr lang="nl-NL" sz="2400" dirty="0"/>
              <a:t>Voetbal is HET </a:t>
            </a:r>
            <a:r>
              <a:rPr lang="nl-NL" sz="2400" dirty="0" smtClean="0"/>
              <a:t>middelpunt, het wedstrijdsecretariaat:</a:t>
            </a:r>
            <a:endParaRPr lang="nl-NL" sz="2400" dirty="0"/>
          </a:p>
          <a:p>
            <a:pPr lvl="1"/>
            <a:r>
              <a:rPr lang="nl-NL" sz="2000" dirty="0" smtClean="0"/>
              <a:t>KNVB</a:t>
            </a:r>
            <a:endParaRPr lang="nl-NL" sz="2000" dirty="0"/>
          </a:p>
          <a:p>
            <a:pPr lvl="1"/>
            <a:r>
              <a:rPr lang="nl-NL" sz="2000" dirty="0"/>
              <a:t>Programma / </a:t>
            </a:r>
            <a:r>
              <a:rPr lang="nl-NL" sz="2000" dirty="0" smtClean="0"/>
              <a:t>speelschema’s</a:t>
            </a:r>
            <a:endParaRPr lang="nl-NL" sz="2000" dirty="0"/>
          </a:p>
          <a:p>
            <a:pPr lvl="1"/>
            <a:r>
              <a:rPr lang="nl-NL" sz="2000" dirty="0" smtClean="0"/>
              <a:t>Scheidsrechters</a:t>
            </a:r>
            <a:endParaRPr lang="nl-NL" sz="2000" dirty="0"/>
          </a:p>
          <a:p>
            <a:pPr lvl="1"/>
            <a:r>
              <a:rPr lang="nl-NL" sz="2000" dirty="0"/>
              <a:t>Aanvragen en faciliteren </a:t>
            </a:r>
            <a:r>
              <a:rPr lang="nl-NL" sz="2000" dirty="0" smtClean="0"/>
              <a:t>toernooien</a:t>
            </a:r>
            <a:endParaRPr lang="nl-NL" sz="2000" dirty="0"/>
          </a:p>
          <a:p>
            <a:pPr lvl="1"/>
            <a:r>
              <a:rPr lang="nl-NL" sz="2000" dirty="0" smtClean="0"/>
              <a:t>Trainingsschema en Kleedkamerindeling</a:t>
            </a:r>
            <a:endParaRPr lang="nl-NL" sz="2000" dirty="0"/>
          </a:p>
          <a:p>
            <a:pPr marL="342900" lvl="1" indent="-342900">
              <a:buFontTx/>
              <a:buChar char="•"/>
            </a:pPr>
            <a:r>
              <a:rPr lang="nl-NL" sz="2400" dirty="0"/>
              <a:t>Duidelijke balans tussen: </a:t>
            </a:r>
          </a:p>
          <a:p>
            <a:pPr marL="742950" lvl="2" indent="-342900"/>
            <a:r>
              <a:rPr lang="nl-NL" sz="2000" dirty="0" smtClean="0"/>
              <a:t>Damesvoetbal</a:t>
            </a:r>
            <a:endParaRPr lang="nl-NL" sz="2000" dirty="0"/>
          </a:p>
          <a:p>
            <a:pPr marL="742950" lvl="2" indent="-342900"/>
            <a:r>
              <a:rPr lang="nl-NL" sz="2000" dirty="0"/>
              <a:t>Recreatieve Jeugd en </a:t>
            </a:r>
            <a:r>
              <a:rPr lang="nl-NL" sz="2000" dirty="0" smtClean="0"/>
              <a:t>Senioren</a:t>
            </a:r>
            <a:endParaRPr lang="nl-NL" sz="2000" dirty="0"/>
          </a:p>
          <a:p>
            <a:pPr marL="742950" lvl="2" indent="-342900"/>
            <a:r>
              <a:rPr lang="nl-NL" sz="2000" dirty="0"/>
              <a:t>Prestatieve Jeugd en </a:t>
            </a:r>
            <a:r>
              <a:rPr lang="nl-NL" sz="2000" dirty="0" smtClean="0"/>
              <a:t>Senioren</a:t>
            </a:r>
            <a:endParaRPr lang="nl-NL" sz="2000" dirty="0"/>
          </a:p>
          <a:p>
            <a:pPr marL="342900" lvl="1" indent="-342900">
              <a:buFontTx/>
              <a:buChar char="•"/>
            </a:pPr>
            <a:r>
              <a:rPr lang="nl-NL" sz="2400" dirty="0"/>
              <a:t>Uit te voeren door specifieke commissies voor ieder onderdeel</a:t>
            </a:r>
          </a:p>
        </p:txBody>
      </p:sp>
      <p:pic>
        <p:nvPicPr>
          <p:cNvPr id="57" name="Afbeelding 3"/>
          <p:cNvPicPr>
            <a:picLocks noChangeAspect="1"/>
          </p:cNvPicPr>
          <p:nvPr/>
        </p:nvPicPr>
        <p:blipFill rotWithShape="1">
          <a:blip r:embed="rId3"/>
          <a:srcRect l="29749" t="25455" r="28686" b="27939"/>
          <a:stretch/>
        </p:blipFill>
        <p:spPr>
          <a:xfrm>
            <a:off x="8774088" y="1988840"/>
            <a:ext cx="2808312" cy="304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8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218364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SAMENWERKING TUSSEN VOETBALCOMMISSIES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839416" y="1592796"/>
            <a:ext cx="2880320" cy="792088"/>
          </a:xfrm>
          <a:prstGeom prst="rect">
            <a:avLst/>
          </a:prstGeom>
          <a:solidFill>
            <a:srgbClr val="00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Selectie Senioren</a:t>
            </a:r>
            <a:endParaRPr kumimoji="0" lang="nl-NL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223792" y="1592796"/>
            <a:ext cx="2880320" cy="792088"/>
          </a:xfrm>
          <a:prstGeom prst="rect">
            <a:avLst/>
          </a:prstGeom>
          <a:solidFill>
            <a:srgbClr val="00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Selectie Junioren</a:t>
            </a:r>
            <a:endParaRPr kumimoji="0" lang="nl-NL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7608168" y="1592796"/>
            <a:ext cx="2880320" cy="792088"/>
          </a:xfrm>
          <a:prstGeom prst="rect">
            <a:avLst/>
          </a:prstGeom>
          <a:solidFill>
            <a:srgbClr val="00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Selectie Dames</a:t>
            </a:r>
            <a:endParaRPr kumimoji="0" lang="nl-NL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609600" y="1412776"/>
            <a:ext cx="10888670" cy="1152128"/>
          </a:xfrm>
          <a:prstGeom prst="rect">
            <a:avLst/>
          </a:prstGeom>
          <a:noFill/>
          <a:ln w="38100" cap="flat" cmpd="sng" algn="ctr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 w="38100">
                <a:solidFill>
                  <a:srgbClr val="008000"/>
                </a:solidFill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821559" y="2958312"/>
            <a:ext cx="2880320" cy="2414903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l-NL" dirty="0" smtClean="0">
                <a:solidFill>
                  <a:schemeClr val="bg1"/>
                </a:solidFill>
                <a:latin typeface="Verdana" charset="0"/>
              </a:rPr>
              <a:t>Recreatie</a:t>
            </a:r>
            <a:endParaRPr lang="nl-NL" dirty="0">
              <a:solidFill>
                <a:schemeClr val="bg1"/>
              </a:solidFill>
              <a:latin typeface="Verdana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Senioren</a:t>
            </a:r>
            <a:endParaRPr kumimoji="0" lang="nl-NL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4205935" y="2958312"/>
            <a:ext cx="2880320" cy="2414903"/>
          </a:xfrm>
          <a:prstGeom prst="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Recreatie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Junioren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l-NL" dirty="0" smtClean="0">
                <a:solidFill>
                  <a:schemeClr val="bg1"/>
                </a:solidFill>
                <a:latin typeface="Verdana" charset="0"/>
              </a:rPr>
              <a:t>Pupillen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l-NL" dirty="0" smtClean="0">
                <a:solidFill>
                  <a:schemeClr val="bg1"/>
                </a:solidFill>
                <a:latin typeface="Verdana" charset="0"/>
              </a:rPr>
              <a:t>IC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Kaboutes</a:t>
            </a:r>
            <a:endParaRPr kumimoji="0" lang="nl-NL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7590311" y="2958312"/>
            <a:ext cx="2880320" cy="2414903"/>
          </a:xfrm>
          <a:prstGeom prst="rect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Recreatie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nl-NL" dirty="0">
              <a:solidFill>
                <a:schemeClr val="bg1"/>
              </a:solidFill>
              <a:latin typeface="Verdana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Dames</a:t>
            </a:r>
            <a:endParaRPr kumimoji="0" lang="nl-NL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616496" y="2848234"/>
            <a:ext cx="3247256" cy="3389081"/>
          </a:xfrm>
          <a:prstGeom prst="rect">
            <a:avLst/>
          </a:prstGeom>
          <a:noFill/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 w="38100">
                <a:solidFill>
                  <a:srgbClr val="008000"/>
                </a:solidFill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4022467" y="2848233"/>
            <a:ext cx="3247256" cy="3389081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 w="38100">
                <a:solidFill>
                  <a:srgbClr val="008000"/>
                </a:solidFill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7428438" y="2848232"/>
            <a:ext cx="3247256" cy="3389081"/>
          </a:xfrm>
          <a:prstGeom prst="rect">
            <a:avLst/>
          </a:prstGeom>
          <a:noFill/>
          <a:ln w="38100" cap="flat" cmpd="sng" algn="ctr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 w="38100">
                <a:solidFill>
                  <a:srgbClr val="008000"/>
                </a:solidFill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636421" y="5529987"/>
            <a:ext cx="3248926" cy="707326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2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Senioren Commissie</a:t>
            </a:r>
            <a:endParaRPr kumimoji="0" lang="nl-NL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4020797" y="5529987"/>
            <a:ext cx="3248926" cy="707326"/>
          </a:xfrm>
          <a:prstGeom prst="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l-NL" sz="2400" dirty="0" smtClean="0">
                <a:solidFill>
                  <a:schemeClr val="bg1"/>
                </a:solidFill>
                <a:latin typeface="Verdana" charset="0"/>
              </a:rPr>
              <a:t>Jeugd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l-NL" sz="2400" dirty="0" smtClean="0">
                <a:solidFill>
                  <a:schemeClr val="bg1"/>
                </a:solidFill>
                <a:latin typeface="Verdana" charset="0"/>
              </a:rPr>
              <a:t>Commissie</a:t>
            </a:r>
            <a:endParaRPr kumimoji="0" lang="nl-NL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7405173" y="5529987"/>
            <a:ext cx="3248926" cy="707326"/>
          </a:xfrm>
          <a:prstGeom prst="rect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Dames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Commissie</a:t>
            </a:r>
            <a:endParaRPr kumimoji="0" lang="nl-NL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 rot="16200000">
            <a:off x="10523810" y="1590444"/>
            <a:ext cx="1156832" cy="792088"/>
          </a:xfrm>
          <a:prstGeom prst="rect">
            <a:avLst/>
          </a:prstGeom>
          <a:solidFill>
            <a:srgbClr val="00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Technische</a:t>
            </a:r>
            <a:endParaRPr lang="nl-NL" sz="1200" dirty="0">
              <a:solidFill>
                <a:schemeClr val="bg1"/>
              </a:solidFill>
              <a:latin typeface="Verdana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charset="0"/>
              </a:rPr>
              <a:t>Commissie</a:t>
            </a:r>
            <a:endParaRPr kumimoji="0" lang="nl-NL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Verdana" charset="0"/>
            </a:endParaRPr>
          </a:p>
        </p:txBody>
      </p:sp>
      <p:sp>
        <p:nvSpPr>
          <p:cNvPr id="5" name="Up-Down Arrow 4"/>
          <p:cNvSpPr/>
          <p:nvPr/>
        </p:nvSpPr>
        <p:spPr bwMode="auto">
          <a:xfrm>
            <a:off x="1775520" y="2344308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27" name="Up-Down Arrow 26"/>
          <p:cNvSpPr/>
          <p:nvPr/>
        </p:nvSpPr>
        <p:spPr bwMode="auto">
          <a:xfrm>
            <a:off x="5167609" y="2340004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28" name="Up-Down Arrow 27"/>
          <p:cNvSpPr/>
          <p:nvPr/>
        </p:nvSpPr>
        <p:spPr bwMode="auto">
          <a:xfrm>
            <a:off x="8559698" y="2335700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29" name="Up-Down Arrow 28"/>
          <p:cNvSpPr/>
          <p:nvPr/>
        </p:nvSpPr>
        <p:spPr bwMode="auto">
          <a:xfrm>
            <a:off x="6852084" y="1655660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30" name="Up-Down Arrow 29"/>
          <p:cNvSpPr/>
          <p:nvPr/>
        </p:nvSpPr>
        <p:spPr bwMode="auto">
          <a:xfrm>
            <a:off x="3433374" y="1697420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31" name="Up-Down Arrow 30"/>
          <p:cNvSpPr/>
          <p:nvPr/>
        </p:nvSpPr>
        <p:spPr bwMode="auto">
          <a:xfrm>
            <a:off x="3430942" y="3855157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32" name="Up-Down Arrow 31"/>
          <p:cNvSpPr/>
          <p:nvPr/>
        </p:nvSpPr>
        <p:spPr bwMode="auto">
          <a:xfrm>
            <a:off x="6833392" y="3856493"/>
            <a:ext cx="1008112" cy="621212"/>
          </a:xfrm>
          <a:prstGeom prst="up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1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OM HET HART ZITTEN 9 COMMMISSIES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3960440"/>
          </a:xfrm>
        </p:spPr>
        <p:txBody>
          <a:bodyPr/>
          <a:lstStyle/>
          <a:p>
            <a:pPr marL="0" indent="0">
              <a:buNone/>
            </a:pPr>
            <a:r>
              <a:rPr lang="nl-NL" sz="2400" dirty="0"/>
              <a:t>Commissies die prestatie en recreatie voetbal mogelijk maken:</a:t>
            </a:r>
          </a:p>
          <a:p>
            <a:pPr lvl="1"/>
            <a:r>
              <a:rPr lang="nl-NL" sz="2000" dirty="0"/>
              <a:t>Vrijwilligers </a:t>
            </a:r>
            <a:r>
              <a:rPr lang="nl-NL" sz="2000" dirty="0" smtClean="0"/>
              <a:t>Commissie </a:t>
            </a:r>
            <a:r>
              <a:rPr lang="nl-NL" sz="2000" dirty="0"/>
              <a:t>(inclusief normen en waarden)</a:t>
            </a:r>
          </a:p>
          <a:p>
            <a:pPr lvl="1"/>
            <a:r>
              <a:rPr lang="nl-NL" sz="2000" dirty="0"/>
              <a:t>Commissie </a:t>
            </a:r>
            <a:r>
              <a:rPr lang="nl-NL" sz="2000" dirty="0" smtClean="0"/>
              <a:t>Communicatie</a:t>
            </a:r>
            <a:endParaRPr lang="nl-NL" sz="2000" dirty="0"/>
          </a:p>
          <a:p>
            <a:pPr lvl="1"/>
            <a:r>
              <a:rPr lang="nl-NL" sz="2000" dirty="0"/>
              <a:t>Commissie Financiën en </a:t>
            </a:r>
            <a:r>
              <a:rPr lang="nl-NL" sz="2000" dirty="0" smtClean="0"/>
              <a:t>Control</a:t>
            </a:r>
            <a:endParaRPr lang="nl-NL" sz="2000" dirty="0"/>
          </a:p>
          <a:p>
            <a:pPr lvl="1"/>
            <a:r>
              <a:rPr lang="nl-NL" sz="2000" dirty="0"/>
              <a:t>Commissie </a:t>
            </a:r>
            <a:r>
              <a:rPr lang="nl-NL" sz="2000" dirty="0" smtClean="0"/>
              <a:t>Kantine</a:t>
            </a:r>
            <a:endParaRPr lang="nl-NL" sz="2000" dirty="0"/>
          </a:p>
          <a:p>
            <a:pPr lvl="1"/>
            <a:r>
              <a:rPr lang="nl-NL" sz="2000" dirty="0"/>
              <a:t>Commissie Accommodatie</a:t>
            </a:r>
          </a:p>
          <a:p>
            <a:pPr lvl="1"/>
            <a:r>
              <a:rPr lang="nl-NL" sz="2000" dirty="0"/>
              <a:t>Commissie MVO (maatschappelijk)</a:t>
            </a:r>
          </a:p>
          <a:p>
            <a:pPr lvl="1"/>
            <a:r>
              <a:rPr lang="nl-NL" sz="2000" dirty="0"/>
              <a:t>Commissie </a:t>
            </a:r>
            <a:r>
              <a:rPr lang="nl-NL" sz="2000" dirty="0" smtClean="0"/>
              <a:t>Commercie</a:t>
            </a:r>
            <a:endParaRPr lang="nl-NL" sz="2000" dirty="0"/>
          </a:p>
          <a:p>
            <a:pPr lvl="1"/>
            <a:r>
              <a:rPr lang="nl-NL" sz="2000" dirty="0"/>
              <a:t>Activiteiten </a:t>
            </a:r>
            <a:r>
              <a:rPr lang="nl-NL" sz="2000" dirty="0" smtClean="0"/>
              <a:t>Commissie</a:t>
            </a:r>
            <a:endParaRPr lang="nl-NL" sz="2400" b="1" dirty="0"/>
          </a:p>
          <a:p>
            <a:endParaRPr lang="is-IS" sz="2800" b="1" dirty="0"/>
          </a:p>
        </p:txBody>
      </p:sp>
      <p:pic>
        <p:nvPicPr>
          <p:cNvPr id="7" name="Afbeelding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789" y="2060848"/>
            <a:ext cx="3154611" cy="3047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Faciliteren is de basis</a:t>
            </a:r>
            <a:endParaRPr lang="nl-NL" dirty="0"/>
          </a:p>
        </p:txBody>
      </p:sp>
      <p:sp>
        <p:nvSpPr>
          <p:cNvPr id="13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405479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ORGANISATIEMODEL NIEUWE STIJL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9" name="Group 8"/>
          <p:cNvGrpSpPr/>
          <p:nvPr/>
        </p:nvGrpSpPr>
        <p:grpSpPr>
          <a:xfrm>
            <a:off x="2927648" y="1196549"/>
            <a:ext cx="5747153" cy="5544819"/>
            <a:chOff x="2719119" y="288985"/>
            <a:chExt cx="6688045" cy="6452586"/>
          </a:xfrm>
        </p:grpSpPr>
        <p:sp>
          <p:nvSpPr>
            <p:cNvPr id="13" name="Zeshoek 131"/>
            <p:cNvSpPr/>
            <p:nvPr/>
          </p:nvSpPr>
          <p:spPr>
            <a:xfrm>
              <a:off x="4686590" y="3474477"/>
              <a:ext cx="1097714" cy="914400"/>
            </a:xfrm>
            <a:prstGeom prst="hexagon">
              <a:avLst/>
            </a:prstGeom>
            <a:solidFill>
              <a:srgbClr val="70AD47">
                <a:lumMod val="20000"/>
                <a:lumOff val="8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(</a:t>
              </a:r>
              <a:r>
                <a:rPr lang="nl-NL" sz="700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Senioren prestatie)</a:t>
              </a:r>
            </a:p>
          </p:txBody>
        </p:sp>
        <p:sp>
          <p:nvSpPr>
            <p:cNvPr id="14" name="Zeshoek 132"/>
            <p:cNvSpPr/>
            <p:nvPr/>
          </p:nvSpPr>
          <p:spPr>
            <a:xfrm>
              <a:off x="5536874" y="3001202"/>
              <a:ext cx="1099450" cy="914400"/>
            </a:xfrm>
            <a:prstGeom prst="hexagon">
              <a:avLst/>
            </a:prstGeom>
            <a:solidFill>
              <a:srgbClr val="00B050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15" name="Zeshoek 133"/>
            <p:cNvSpPr/>
            <p:nvPr/>
          </p:nvSpPr>
          <p:spPr>
            <a:xfrm>
              <a:off x="6336052" y="3508945"/>
              <a:ext cx="1060704" cy="914400"/>
            </a:xfrm>
            <a:prstGeom prst="hexagon">
              <a:avLst/>
            </a:prstGeom>
            <a:solidFill>
              <a:srgbClr val="70AD47">
                <a:lumMod val="20000"/>
                <a:lumOff val="8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(Jeugd Prestatie)</a:t>
              </a:r>
            </a:p>
          </p:txBody>
        </p:sp>
        <p:sp>
          <p:nvSpPr>
            <p:cNvPr id="16" name="Zeshoek 134"/>
            <p:cNvSpPr/>
            <p:nvPr/>
          </p:nvSpPr>
          <p:spPr>
            <a:xfrm>
              <a:off x="6359337" y="2597275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kern="0" dirty="0" err="1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Jeugd-commissie</a:t>
              </a:r>
              <a:r>
                <a:rPr lang="nl-NL" sz="700" b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 </a:t>
              </a:r>
              <a:r>
                <a:rPr lang="nl-NL" sz="700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(Recreatief)</a:t>
              </a:r>
            </a:p>
          </p:txBody>
        </p:sp>
        <p:sp>
          <p:nvSpPr>
            <p:cNvPr id="17" name="Zeshoek 135"/>
            <p:cNvSpPr/>
            <p:nvPr/>
          </p:nvSpPr>
          <p:spPr>
            <a:xfrm>
              <a:off x="4707250" y="2575738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Senioren- Commissie (</a:t>
              </a:r>
              <a:r>
                <a:rPr lang="nl-NL" sz="700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Recreatief)</a:t>
              </a:r>
            </a:p>
          </p:txBody>
        </p:sp>
        <p:sp>
          <p:nvSpPr>
            <p:cNvPr id="18" name="Zeshoek 136"/>
            <p:cNvSpPr/>
            <p:nvPr/>
          </p:nvSpPr>
          <p:spPr>
            <a:xfrm>
              <a:off x="5497728" y="3944072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175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Technische Commissie</a:t>
              </a:r>
            </a:p>
          </p:txBody>
        </p:sp>
        <p:sp>
          <p:nvSpPr>
            <p:cNvPr id="19" name="Zeshoek 137"/>
            <p:cNvSpPr/>
            <p:nvPr/>
          </p:nvSpPr>
          <p:spPr>
            <a:xfrm>
              <a:off x="3847605" y="3051145"/>
              <a:ext cx="1060704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Ontspannen</a:t>
              </a:r>
              <a:endParaRPr lang="nl-NL" sz="600" b="1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0" name="Zeshoek 138"/>
            <p:cNvSpPr/>
            <p:nvPr/>
          </p:nvSpPr>
          <p:spPr>
            <a:xfrm>
              <a:off x="3883237" y="3980461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1" name="Zeshoek 139"/>
            <p:cNvSpPr/>
            <p:nvPr/>
          </p:nvSpPr>
          <p:spPr>
            <a:xfrm>
              <a:off x="4692522" y="4406215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2" name="Zeshoek 140"/>
            <p:cNvSpPr/>
            <p:nvPr/>
          </p:nvSpPr>
          <p:spPr>
            <a:xfrm>
              <a:off x="5519936" y="4885510"/>
              <a:ext cx="1060704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Verbinden</a:t>
              </a:r>
              <a:endParaRPr lang="nl-NL" sz="600" b="1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3" name="Zeshoek 141"/>
            <p:cNvSpPr/>
            <p:nvPr/>
          </p:nvSpPr>
          <p:spPr>
            <a:xfrm>
              <a:off x="4688244" y="1669914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4" name="Zeshoek 142"/>
            <p:cNvSpPr/>
            <p:nvPr/>
          </p:nvSpPr>
          <p:spPr>
            <a:xfrm>
              <a:off x="6354004" y="1684885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5" name="Zeshoek 143"/>
            <p:cNvSpPr/>
            <p:nvPr/>
          </p:nvSpPr>
          <p:spPr>
            <a:xfrm>
              <a:off x="6319114" y="4412927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6" name="Zeshoek 144"/>
            <p:cNvSpPr/>
            <p:nvPr/>
          </p:nvSpPr>
          <p:spPr>
            <a:xfrm>
              <a:off x="7156443" y="3956447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7" name="Zeshoek 145"/>
            <p:cNvSpPr/>
            <p:nvPr/>
          </p:nvSpPr>
          <p:spPr>
            <a:xfrm>
              <a:off x="7188072" y="3052209"/>
              <a:ext cx="1060704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Inspannen</a:t>
              </a:r>
            </a:p>
          </p:txBody>
        </p:sp>
        <p:sp>
          <p:nvSpPr>
            <p:cNvPr id="28" name="Zeshoek 146"/>
            <p:cNvSpPr/>
            <p:nvPr/>
          </p:nvSpPr>
          <p:spPr>
            <a:xfrm>
              <a:off x="7188072" y="2137809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29" name="Zeshoek 147"/>
            <p:cNvSpPr/>
            <p:nvPr/>
          </p:nvSpPr>
          <p:spPr>
            <a:xfrm>
              <a:off x="3872186" y="2148931"/>
              <a:ext cx="1060704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0" name="Zeshoek 148"/>
            <p:cNvSpPr/>
            <p:nvPr/>
          </p:nvSpPr>
          <p:spPr>
            <a:xfrm>
              <a:off x="5504700" y="1216990"/>
              <a:ext cx="1093552" cy="914400"/>
            </a:xfrm>
            <a:prstGeom prst="hexagon">
              <a:avLst/>
            </a:prstGeom>
            <a:solidFill>
              <a:sysClr val="window" lastClr="FFFFFF">
                <a:lumMod val="6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600" b="1" i="1" kern="0" dirty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Ontwikkeling</a:t>
              </a:r>
            </a:p>
          </p:txBody>
        </p:sp>
        <p:sp>
          <p:nvSpPr>
            <p:cNvPr id="31" name="Zeshoek 149"/>
            <p:cNvSpPr/>
            <p:nvPr/>
          </p:nvSpPr>
          <p:spPr>
            <a:xfrm>
              <a:off x="4688244" y="5323345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2" name="Zeshoek 150"/>
            <p:cNvSpPr/>
            <p:nvPr/>
          </p:nvSpPr>
          <p:spPr>
            <a:xfrm>
              <a:off x="6354004" y="5325317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3" name="Zeshoek 151"/>
            <p:cNvSpPr/>
            <p:nvPr/>
          </p:nvSpPr>
          <p:spPr>
            <a:xfrm>
              <a:off x="3054553" y="1670372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Financiën &amp; Control</a:t>
              </a:r>
            </a:p>
          </p:txBody>
        </p:sp>
        <p:sp>
          <p:nvSpPr>
            <p:cNvPr id="34" name="Zeshoek 152"/>
            <p:cNvSpPr/>
            <p:nvPr/>
          </p:nvSpPr>
          <p:spPr>
            <a:xfrm>
              <a:off x="7992701" y="3519571"/>
              <a:ext cx="1087925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Vrijwilligers commissie</a:t>
              </a:r>
            </a:p>
          </p:txBody>
        </p:sp>
        <p:sp>
          <p:nvSpPr>
            <p:cNvPr id="35" name="Zeshoek 153"/>
            <p:cNvSpPr/>
            <p:nvPr/>
          </p:nvSpPr>
          <p:spPr>
            <a:xfrm>
              <a:off x="4671602" y="765099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12</a:t>
              </a:r>
              <a:r>
                <a:rPr lang="nl-NL" sz="700" b="1" i="1" kern="0" baseline="3000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e</a:t>
              </a: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 man</a:t>
              </a:r>
            </a:p>
          </p:txBody>
        </p:sp>
        <p:sp>
          <p:nvSpPr>
            <p:cNvPr id="36" name="Zeshoek 154"/>
            <p:cNvSpPr/>
            <p:nvPr/>
          </p:nvSpPr>
          <p:spPr>
            <a:xfrm>
              <a:off x="6347508" y="763266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MVO</a:t>
              </a:r>
            </a:p>
          </p:txBody>
        </p:sp>
        <p:sp>
          <p:nvSpPr>
            <p:cNvPr id="37" name="Zeshoek 155"/>
            <p:cNvSpPr/>
            <p:nvPr/>
          </p:nvSpPr>
          <p:spPr>
            <a:xfrm>
              <a:off x="7992701" y="1701759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i="1" kern="0" dirty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38" name="Zeshoek 156"/>
            <p:cNvSpPr/>
            <p:nvPr/>
          </p:nvSpPr>
          <p:spPr>
            <a:xfrm>
              <a:off x="3051387" y="3506883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commercie </a:t>
              </a:r>
            </a:p>
          </p:txBody>
        </p:sp>
        <p:sp>
          <p:nvSpPr>
            <p:cNvPr id="39" name="Zeshoek 157"/>
            <p:cNvSpPr/>
            <p:nvPr/>
          </p:nvSpPr>
          <p:spPr>
            <a:xfrm>
              <a:off x="7992701" y="4457679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0" name="Zeshoek 158"/>
            <p:cNvSpPr/>
            <p:nvPr/>
          </p:nvSpPr>
          <p:spPr>
            <a:xfrm>
              <a:off x="7189421" y="1271717"/>
              <a:ext cx="1008000" cy="8640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1" name="Zeshoek 159"/>
            <p:cNvSpPr/>
            <p:nvPr/>
          </p:nvSpPr>
          <p:spPr>
            <a:xfrm>
              <a:off x="8036625" y="2624420"/>
              <a:ext cx="1044000" cy="9000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2" name="Zeshoek 160"/>
            <p:cNvSpPr/>
            <p:nvPr/>
          </p:nvSpPr>
          <p:spPr>
            <a:xfrm>
              <a:off x="7183636" y="4870847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 Kantine</a:t>
              </a:r>
            </a:p>
          </p:txBody>
        </p:sp>
        <p:sp>
          <p:nvSpPr>
            <p:cNvPr id="43" name="Zeshoek 161"/>
            <p:cNvSpPr/>
            <p:nvPr/>
          </p:nvSpPr>
          <p:spPr>
            <a:xfrm>
              <a:off x="3858122" y="4870097"/>
              <a:ext cx="1074768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i="1" kern="0" dirty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4" name="Zeshoek 162"/>
            <p:cNvSpPr/>
            <p:nvPr/>
          </p:nvSpPr>
          <p:spPr>
            <a:xfrm>
              <a:off x="3046734" y="4433964"/>
              <a:ext cx="1060704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5" name="Zeshoek 163"/>
            <p:cNvSpPr/>
            <p:nvPr/>
          </p:nvSpPr>
          <p:spPr>
            <a:xfrm>
              <a:off x="5512652" y="288985"/>
              <a:ext cx="1044000" cy="914400"/>
            </a:xfrm>
            <a:prstGeom prst="hexagon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i="1" kern="0" dirty="0" smtClean="0">
                  <a:solidFill>
                    <a:prstClr val="black"/>
                  </a:solidFill>
                  <a:latin typeface="Calibri" panose="020F0502020204030204"/>
                  <a:ea typeface=""/>
                  <a:cs typeface=""/>
                </a:rPr>
                <a:t>Bestuur</a:t>
              </a: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6" name="Zeshoek 164"/>
            <p:cNvSpPr/>
            <p:nvPr/>
          </p:nvSpPr>
          <p:spPr>
            <a:xfrm>
              <a:off x="3917754" y="1231801"/>
              <a:ext cx="1008000" cy="9144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7" name="Zeshoek 165"/>
            <p:cNvSpPr/>
            <p:nvPr/>
          </p:nvSpPr>
          <p:spPr>
            <a:xfrm>
              <a:off x="3051387" y="2602521"/>
              <a:ext cx="1044000" cy="900000"/>
            </a:xfrm>
            <a:prstGeom prst="hexagon">
              <a:avLst/>
            </a:prstGeom>
            <a:solidFill>
              <a:srgbClr val="70AD47">
                <a:lumMod val="40000"/>
                <a:lumOff val="60000"/>
              </a:srgbClr>
            </a:solidFill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i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48" name="Zeshoek 166"/>
            <p:cNvSpPr/>
            <p:nvPr/>
          </p:nvSpPr>
          <p:spPr>
            <a:xfrm>
              <a:off x="5517876" y="5787241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Activiteiten   commissie</a:t>
              </a:r>
            </a:p>
          </p:txBody>
        </p:sp>
        <p:sp>
          <p:nvSpPr>
            <p:cNvPr id="49" name="Ovaal 167"/>
            <p:cNvSpPr/>
            <p:nvPr/>
          </p:nvSpPr>
          <p:spPr>
            <a:xfrm>
              <a:off x="2719119" y="297572"/>
              <a:ext cx="6688045" cy="6443999"/>
            </a:xfrm>
            <a:prstGeom prst="ellipse">
              <a:avLst/>
            </a:prstGeom>
            <a:noFill/>
            <a:ln w="73025" cap="flat" cmpd="sng" algn="ctr">
              <a:solidFill>
                <a:sysClr val="windowText" lastClr="000000">
                  <a:alpha val="99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1400" kern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50" name="Zeshoek 168"/>
            <p:cNvSpPr/>
            <p:nvPr/>
          </p:nvSpPr>
          <p:spPr>
            <a:xfrm>
              <a:off x="5519936" y="2132856"/>
              <a:ext cx="1060704" cy="914400"/>
            </a:xfrm>
            <a:prstGeom prst="hexagon">
              <a:avLst/>
            </a:prstGeom>
            <a:solidFill>
              <a:sysClr val="windowText" lastClr="000000"/>
            </a:solidFill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r>
                <a:rPr lang="nl-NL" sz="700" b="1" i="1" kern="0" dirty="0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Commissie </a:t>
              </a:r>
              <a:r>
                <a:rPr lang="nl-NL" sz="700" b="1" i="1" kern="0" dirty="0" err="1">
                  <a:solidFill>
                    <a:prstClr val="white"/>
                  </a:solidFill>
                  <a:latin typeface="Calibri" panose="020F0502020204030204"/>
                  <a:ea typeface=""/>
                  <a:cs typeface=""/>
                </a:rPr>
                <a:t>Dames-voetbal</a:t>
              </a:r>
              <a:endParaRPr lang="nl-NL" sz="700" b="1" i="1" kern="0" dirty="0">
                <a:solidFill>
                  <a:prstClr val="white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51" name="Ovaal 169"/>
            <p:cNvSpPr/>
            <p:nvPr/>
          </p:nvSpPr>
          <p:spPr>
            <a:xfrm>
              <a:off x="4109225" y="1554232"/>
              <a:ext cx="3907832" cy="3871813"/>
            </a:xfrm>
            <a:prstGeom prst="ellips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nl-NL" sz="700" b="1" kern="0" dirty="0">
                <a:solidFill>
                  <a:prstClr val="black"/>
                </a:solidFill>
                <a:latin typeface="Calibri" panose="020F0502020204030204"/>
                <a:ea typeface=""/>
                <a:cs typeface=""/>
              </a:endParaRPr>
            </a:p>
          </p:txBody>
        </p:sp>
        <p:sp>
          <p:nvSpPr>
            <p:cNvPr id="52" name="Tekstvak 170"/>
            <p:cNvSpPr txBox="1"/>
            <p:nvPr/>
          </p:nvSpPr>
          <p:spPr>
            <a:xfrm>
              <a:off x="3886835" y="5142631"/>
              <a:ext cx="1038918" cy="358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700" b="1" dirty="0">
                  <a:solidFill>
                    <a:prstClr val="white"/>
                  </a:solidFill>
                  <a:latin typeface="Calibri" panose="020F0502020204030204"/>
                </a:rPr>
                <a:t>Commissie accommodatie</a:t>
              </a:r>
            </a:p>
          </p:txBody>
        </p:sp>
        <p:sp>
          <p:nvSpPr>
            <p:cNvPr id="53" name="Tekstvak 171"/>
            <p:cNvSpPr txBox="1"/>
            <p:nvPr/>
          </p:nvSpPr>
          <p:spPr>
            <a:xfrm>
              <a:off x="5545943" y="3196352"/>
              <a:ext cx="1019778" cy="4835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700" b="1" dirty="0">
                  <a:solidFill>
                    <a:prstClr val="black"/>
                  </a:solidFill>
                  <a:latin typeface="Calibri" panose="020F0502020204030204"/>
                </a:rPr>
                <a:t>Commissie planning &amp; wedstrijdzaken</a:t>
              </a:r>
            </a:p>
          </p:txBody>
        </p:sp>
        <p:sp>
          <p:nvSpPr>
            <p:cNvPr id="54" name="Tekstvak 172"/>
            <p:cNvSpPr txBox="1"/>
            <p:nvPr/>
          </p:nvSpPr>
          <p:spPr>
            <a:xfrm>
              <a:off x="8074526" y="1948850"/>
              <a:ext cx="968199" cy="358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NL" sz="700" b="1" i="1" dirty="0">
                  <a:solidFill>
                    <a:prstClr val="white"/>
                  </a:solidFill>
                  <a:latin typeface="Calibri" panose="020F0502020204030204"/>
                </a:rPr>
                <a:t>Commissie  communicatie</a:t>
              </a:r>
            </a:p>
          </p:txBody>
        </p:sp>
        <p:sp>
          <p:nvSpPr>
            <p:cNvPr id="55" name="Oval 54"/>
            <p:cNvSpPr/>
            <p:nvPr/>
          </p:nvSpPr>
          <p:spPr bwMode="auto">
            <a:xfrm>
              <a:off x="5882237" y="905066"/>
              <a:ext cx="291686" cy="291686"/>
            </a:xfrm>
            <a:prstGeom prst="ellipse">
              <a:avLst/>
            </a:prstGeom>
            <a:noFill/>
            <a:ln w="76200" cap="flat" cmpd="thickThin" algn="ctr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nl-NL" b="0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Verdana" charset="0"/>
              </a:endParaRPr>
            </a:p>
          </p:txBody>
        </p:sp>
      </p:grpSp>
      <p:sp>
        <p:nvSpPr>
          <p:cNvPr id="56" name="Ovaal 6"/>
          <p:cNvSpPr/>
          <p:nvPr/>
        </p:nvSpPr>
        <p:spPr bwMode="auto">
          <a:xfrm>
            <a:off x="4141468" y="2283796"/>
            <a:ext cx="3328425" cy="3319141"/>
          </a:xfrm>
          <a:prstGeom prst="ellipse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nl-NL" sz="4400" dirty="0" smtClean="0">
                <a:solidFill>
                  <a:schemeClr val="bg1"/>
                </a:solidFill>
                <a:latin typeface="Verdana" charset="0"/>
              </a:rPr>
              <a:t>Voetbal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nl-NL" sz="4400" dirty="0">
                <a:solidFill>
                  <a:schemeClr val="bg1"/>
                </a:solidFill>
                <a:latin typeface="Verdana" charset="0"/>
              </a:rPr>
              <a:t>H</a:t>
            </a:r>
            <a:r>
              <a:rPr lang="nl-NL" sz="4400" dirty="0" smtClean="0">
                <a:solidFill>
                  <a:schemeClr val="bg1"/>
                </a:solidFill>
                <a:latin typeface="Verdana" charset="0"/>
              </a:rPr>
              <a:t>art</a:t>
            </a:r>
            <a:endParaRPr lang="nl-NL" sz="4400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57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16760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ALLE COMMISSIES ...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8698386" cy="3960440"/>
          </a:xfrm>
        </p:spPr>
        <p:txBody>
          <a:bodyPr/>
          <a:lstStyle/>
          <a:p>
            <a:r>
              <a:rPr lang="is-IS" sz="2400" dirty="0"/>
              <a:t>Kunnen binnen beleidskaders zelfstandig </a:t>
            </a:r>
            <a:r>
              <a:rPr lang="is-IS" sz="2400" dirty="0" smtClean="0"/>
              <a:t>opereren</a:t>
            </a:r>
          </a:p>
          <a:p>
            <a:endParaRPr lang="is-IS" sz="2800" dirty="0"/>
          </a:p>
          <a:p>
            <a:r>
              <a:rPr lang="is-IS" sz="2400" dirty="0"/>
              <a:t>Hebben een eigen begroting / </a:t>
            </a:r>
            <a:r>
              <a:rPr lang="is-IS" sz="2400" dirty="0" smtClean="0"/>
              <a:t>budget</a:t>
            </a:r>
            <a:endParaRPr lang="is-IS" sz="2400" dirty="0"/>
          </a:p>
          <a:p>
            <a:endParaRPr lang="is-IS" sz="2400" dirty="0" smtClean="0"/>
          </a:p>
          <a:p>
            <a:r>
              <a:rPr lang="is-IS" sz="2400" dirty="0" smtClean="0"/>
              <a:t>Hebben </a:t>
            </a:r>
            <a:r>
              <a:rPr lang="is-IS" sz="2400" dirty="0"/>
              <a:t>onderlinge afstemming met elkaar over de diverse </a:t>
            </a:r>
            <a:r>
              <a:rPr lang="is-IS" sz="2400" dirty="0" smtClean="0"/>
              <a:t>raakvlakken</a:t>
            </a:r>
            <a:endParaRPr lang="is-IS" sz="2400" dirty="0"/>
          </a:p>
          <a:p>
            <a:endParaRPr lang="is-IS" sz="2400" dirty="0" smtClean="0"/>
          </a:p>
          <a:p>
            <a:r>
              <a:rPr lang="is-IS" sz="2400" dirty="0" smtClean="0"/>
              <a:t>Hebben </a:t>
            </a:r>
            <a:r>
              <a:rPr lang="is-IS" sz="2400" dirty="0"/>
              <a:t>een voorzitter / co</a:t>
            </a:r>
            <a:r>
              <a:rPr lang="en-US" sz="2400" dirty="0"/>
              <a:t>ö</a:t>
            </a:r>
            <a:r>
              <a:rPr lang="is-IS" sz="2400" dirty="0"/>
              <a:t>rdinator en voldoende </a:t>
            </a:r>
            <a:r>
              <a:rPr lang="is-IS" sz="2400" dirty="0" smtClean="0"/>
              <a:t>leden</a:t>
            </a:r>
            <a:endParaRPr lang="is-IS" sz="2400" b="1" dirty="0"/>
          </a:p>
        </p:txBody>
      </p:sp>
      <p:pic>
        <p:nvPicPr>
          <p:cNvPr id="9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986" y="2301611"/>
            <a:ext cx="2217761" cy="206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189775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TAKEN VAN EEN COMMISSIE OP HOOFDLIJNEN ...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3960440"/>
          </a:xfrm>
        </p:spPr>
        <p:txBody>
          <a:bodyPr/>
          <a:lstStyle/>
          <a:p>
            <a:r>
              <a:rPr lang="is-IS" sz="2400" dirty="0"/>
              <a:t>Stelt beleidsstuk op, op basis van de bestuursnotitie voor het desbetreffende </a:t>
            </a:r>
            <a:r>
              <a:rPr lang="is-IS" sz="2400" dirty="0" smtClean="0"/>
              <a:t>aandachtsgebied</a:t>
            </a:r>
            <a:endParaRPr lang="is-IS" sz="2400" dirty="0"/>
          </a:p>
          <a:p>
            <a:pPr lvl="1"/>
            <a:r>
              <a:rPr lang="is-IS" sz="2000" dirty="0"/>
              <a:t>Één A4 met WAT de commissie gaat doen</a:t>
            </a:r>
          </a:p>
          <a:p>
            <a:pPr lvl="1"/>
            <a:r>
              <a:rPr lang="is-IS" sz="2000" dirty="0"/>
              <a:t>Één A4 met HOE de commissie dat gaat </a:t>
            </a:r>
            <a:r>
              <a:rPr lang="is-IS" sz="2000" dirty="0" smtClean="0"/>
              <a:t>doen</a:t>
            </a:r>
          </a:p>
          <a:p>
            <a:pPr lvl="1"/>
            <a:endParaRPr lang="is-IS" sz="2000" dirty="0"/>
          </a:p>
          <a:p>
            <a:r>
              <a:rPr lang="is-IS" sz="2400" dirty="0"/>
              <a:t>Formuleert jaarlijkse doelstellingen (SMART</a:t>
            </a:r>
            <a:r>
              <a:rPr lang="is-IS" sz="2400" dirty="0" smtClean="0"/>
              <a:t>)</a:t>
            </a:r>
          </a:p>
          <a:p>
            <a:endParaRPr lang="is-IS" sz="2400" dirty="0"/>
          </a:p>
          <a:p>
            <a:r>
              <a:rPr lang="is-IS" sz="2400" dirty="0"/>
              <a:t>Vraagt aan het bestuur mandaat en budget om invulling te geven aan beleidsstuk en </a:t>
            </a:r>
            <a:r>
              <a:rPr lang="is-IS" sz="2400" dirty="0" smtClean="0"/>
              <a:t>doelstellingen</a:t>
            </a:r>
            <a:endParaRPr lang="is-IS" sz="2400" dirty="0"/>
          </a:p>
          <a:p>
            <a:endParaRPr lang="is-IS" sz="2400" b="1" dirty="0"/>
          </a:p>
          <a:p>
            <a:r>
              <a:rPr lang="is-IS" sz="2400" dirty="0"/>
              <a:t>Implementeert, </a:t>
            </a:r>
            <a:r>
              <a:rPr lang="is-IS" sz="2400" dirty="0" smtClean="0"/>
              <a:t>monitort </a:t>
            </a:r>
            <a:r>
              <a:rPr lang="is-IS" sz="2400" dirty="0"/>
              <a:t>en handhaaft het beleidsstuk in de </a:t>
            </a:r>
            <a:r>
              <a:rPr lang="is-IS" sz="2400" dirty="0" smtClean="0"/>
              <a:t>vereniging</a:t>
            </a:r>
            <a:endParaRPr lang="is-IS" sz="2400" dirty="0"/>
          </a:p>
        </p:txBody>
      </p:sp>
      <p:sp>
        <p:nvSpPr>
          <p:cNvPr id="7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174349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ROL VAN HET BESTUUR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3960440"/>
          </a:xfrm>
        </p:spPr>
        <p:txBody>
          <a:bodyPr/>
          <a:lstStyle/>
          <a:p>
            <a:r>
              <a:rPr lang="is-IS" sz="2400" dirty="0"/>
              <a:t>Formuleert (hoofd) koers en </a:t>
            </a:r>
            <a:r>
              <a:rPr lang="is-IS" sz="2400" dirty="0" smtClean="0"/>
              <a:t>richting</a:t>
            </a:r>
            <a:endParaRPr lang="is-IS" sz="2400" dirty="0"/>
          </a:p>
          <a:p>
            <a:endParaRPr lang="is-IS" sz="2400" dirty="0"/>
          </a:p>
          <a:p>
            <a:r>
              <a:rPr lang="is-IS" sz="2400" dirty="0"/>
              <a:t>Faciliteert de diverse </a:t>
            </a:r>
            <a:r>
              <a:rPr lang="is-IS" sz="2400" dirty="0" smtClean="0"/>
              <a:t>commissies </a:t>
            </a:r>
            <a:r>
              <a:rPr lang="is-IS" sz="2400" dirty="0"/>
              <a:t>(mandaat en budget</a:t>
            </a:r>
            <a:r>
              <a:rPr lang="is-IS" sz="2400" dirty="0" smtClean="0"/>
              <a:t>)</a:t>
            </a:r>
            <a:endParaRPr lang="is-IS" sz="2400" dirty="0"/>
          </a:p>
          <a:p>
            <a:endParaRPr lang="is-IS" sz="2400" dirty="0"/>
          </a:p>
          <a:p>
            <a:r>
              <a:rPr lang="is-IS" sz="2400" dirty="0"/>
              <a:t>Is het aanspreekpunt van </a:t>
            </a:r>
            <a:r>
              <a:rPr lang="en-US" sz="2400" dirty="0"/>
              <a:t>één</a:t>
            </a:r>
            <a:r>
              <a:rPr lang="is-IS" sz="2400" dirty="0"/>
              <a:t> of meerdere </a:t>
            </a:r>
            <a:r>
              <a:rPr lang="is-IS" sz="2400" dirty="0" smtClean="0"/>
              <a:t>commissies</a:t>
            </a:r>
            <a:endParaRPr lang="is-IS" sz="2400" dirty="0"/>
          </a:p>
          <a:p>
            <a:endParaRPr lang="is-IS" sz="2400" dirty="0"/>
          </a:p>
          <a:p>
            <a:r>
              <a:rPr lang="is-IS" sz="2400" dirty="0"/>
              <a:t>Is zichtbaar binnen de </a:t>
            </a:r>
            <a:r>
              <a:rPr lang="is-IS" sz="2400" dirty="0" smtClean="0"/>
              <a:t>club</a:t>
            </a:r>
            <a:endParaRPr lang="is-IS" sz="2400" dirty="0"/>
          </a:p>
          <a:p>
            <a:endParaRPr lang="is-IS" sz="2400" dirty="0"/>
          </a:p>
          <a:p>
            <a:r>
              <a:rPr lang="is-IS" sz="2400" dirty="0"/>
              <a:t>Houdt maandelijks bij toerbeurt een spreekuur voor alle leden en </a:t>
            </a:r>
            <a:r>
              <a:rPr lang="is-IS" sz="2400" dirty="0" smtClean="0"/>
              <a:t>vrijwilligers</a:t>
            </a:r>
            <a:endParaRPr lang="is-IS" sz="2400" dirty="0"/>
          </a:p>
        </p:txBody>
      </p:sp>
      <p:sp>
        <p:nvSpPr>
          <p:cNvPr id="7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263758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OVERLEGSTRUCTUREN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196752"/>
            <a:ext cx="10972800" cy="396044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nl-NL" sz="2400" dirty="0" smtClean="0"/>
              <a:t>Bestuursoverleg			: 1x </a:t>
            </a:r>
            <a:r>
              <a:rPr lang="nl-NL" sz="2400" dirty="0"/>
              <a:t>per </a:t>
            </a:r>
            <a:r>
              <a:rPr lang="nl-NL" sz="2400" dirty="0" smtClean="0"/>
              <a:t>mnd</a:t>
            </a:r>
          </a:p>
          <a:p>
            <a:pPr>
              <a:lnSpc>
                <a:spcPct val="150000"/>
              </a:lnSpc>
            </a:pPr>
            <a:r>
              <a:rPr lang="nl-NL" sz="2400" dirty="0" smtClean="0"/>
              <a:t>Bestuur </a:t>
            </a:r>
            <a:r>
              <a:rPr lang="nl-NL" sz="2400" dirty="0"/>
              <a:t>– </a:t>
            </a:r>
            <a:r>
              <a:rPr lang="nl-NL" sz="2400" dirty="0" smtClean="0"/>
              <a:t>Commissie		: 1x </a:t>
            </a:r>
            <a:r>
              <a:rPr lang="nl-NL" sz="2400" dirty="0"/>
              <a:t>per </a:t>
            </a:r>
            <a:r>
              <a:rPr lang="nl-NL" sz="2400" dirty="0" smtClean="0"/>
              <a:t>jr </a:t>
            </a:r>
            <a:r>
              <a:rPr lang="nl-NL" sz="2400" dirty="0"/>
              <a:t>(min</a:t>
            </a:r>
            <a:r>
              <a:rPr lang="nl-NL" sz="24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nl-NL" sz="2400" dirty="0" smtClean="0"/>
              <a:t>Bestuur </a:t>
            </a:r>
            <a:r>
              <a:rPr lang="nl-NL" sz="2400" dirty="0"/>
              <a:t>– </a:t>
            </a:r>
            <a:r>
              <a:rPr lang="nl-NL" sz="2400" dirty="0" smtClean="0"/>
              <a:t>Leden			: 2x p/jr </a:t>
            </a:r>
            <a:r>
              <a:rPr lang="nl-NL" sz="2400" dirty="0"/>
              <a:t>ledenvergadering </a:t>
            </a:r>
            <a:endParaRPr lang="nl-NL" sz="2400" dirty="0" smtClean="0"/>
          </a:p>
          <a:p>
            <a:pPr>
              <a:lnSpc>
                <a:spcPct val="150000"/>
              </a:lnSpc>
            </a:pPr>
            <a:r>
              <a:rPr lang="nl-NL" sz="2400" dirty="0" err="1" smtClean="0"/>
              <a:t>Bestuurlid</a:t>
            </a:r>
            <a:r>
              <a:rPr lang="nl-NL" sz="2400" dirty="0" smtClean="0"/>
              <a:t> – Commissie		: 1x per </a:t>
            </a:r>
            <a:r>
              <a:rPr lang="nl-NL" sz="2400" dirty="0" err="1" smtClean="0"/>
              <a:t>mnd</a:t>
            </a:r>
            <a:r>
              <a:rPr lang="nl-NL" sz="2400" dirty="0" smtClean="0"/>
              <a:t> (min)</a:t>
            </a:r>
          </a:p>
          <a:p>
            <a:pPr>
              <a:lnSpc>
                <a:spcPct val="150000"/>
              </a:lnSpc>
            </a:pPr>
            <a:r>
              <a:rPr lang="nl-NL" sz="2400" dirty="0" smtClean="0"/>
              <a:t>Commissie onderling		: Zoveel </a:t>
            </a:r>
            <a:r>
              <a:rPr lang="nl-NL" sz="2400" dirty="0"/>
              <a:t>als </a:t>
            </a:r>
            <a:r>
              <a:rPr lang="nl-NL" sz="2400" dirty="0" smtClean="0"/>
              <a:t>noodzakelijk</a:t>
            </a:r>
          </a:p>
          <a:p>
            <a:pPr>
              <a:lnSpc>
                <a:spcPct val="150000"/>
              </a:lnSpc>
            </a:pPr>
            <a:r>
              <a:rPr lang="nl-NL" sz="2400" dirty="0" smtClean="0"/>
              <a:t>Spreekuur bestuur		: 1x p/mnd </a:t>
            </a:r>
            <a:r>
              <a:rPr lang="nl-NL" sz="2400" dirty="0"/>
              <a:t>(per toerbeurt)	</a:t>
            </a:r>
            <a:endParaRPr lang="nl-NL" sz="2400" dirty="0" smtClean="0"/>
          </a:p>
          <a:p>
            <a:pPr>
              <a:lnSpc>
                <a:spcPct val="150000"/>
              </a:lnSpc>
            </a:pPr>
            <a:r>
              <a:rPr lang="nl-NL" sz="2400" dirty="0" smtClean="0"/>
              <a:t>Brainstormen </a:t>
            </a:r>
            <a:r>
              <a:rPr lang="nl-NL" sz="2400" dirty="0"/>
              <a:t>tussen bestuur en </a:t>
            </a:r>
            <a:r>
              <a:rPr lang="nl-NL" sz="2400" dirty="0" smtClean="0"/>
              <a:t>voorzitters / coördinatoren </a:t>
            </a:r>
            <a:r>
              <a:rPr lang="en-US" sz="2400" dirty="0" smtClean="0"/>
              <a:t>van </a:t>
            </a:r>
            <a:r>
              <a:rPr lang="en-US" sz="2400" dirty="0" err="1" smtClean="0"/>
              <a:t>alle</a:t>
            </a:r>
            <a:r>
              <a:rPr lang="en-US" sz="2400" dirty="0" smtClean="0"/>
              <a:t> </a:t>
            </a:r>
            <a:r>
              <a:rPr lang="nl-NL" sz="2400" dirty="0" smtClean="0"/>
              <a:t> commissie, 1 </a:t>
            </a:r>
            <a:r>
              <a:rPr lang="nl-NL" sz="2400" dirty="0"/>
              <a:t>keer per jaar middels z.g. ”heidesessie” middag en </a:t>
            </a:r>
            <a:r>
              <a:rPr lang="nl-NL" sz="2400" dirty="0" smtClean="0"/>
              <a:t>avond</a:t>
            </a:r>
            <a:endParaRPr lang="nl-NL" sz="2800" b="1" dirty="0"/>
          </a:p>
        </p:txBody>
      </p:sp>
      <p:sp>
        <p:nvSpPr>
          <p:cNvPr id="7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220938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AUDIT EN CONTROL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3960440"/>
          </a:xfrm>
        </p:spPr>
        <p:txBody>
          <a:bodyPr/>
          <a:lstStyle/>
          <a:p>
            <a:r>
              <a:rPr lang="nl-NL" sz="2400" dirty="0"/>
              <a:t>Bewaking </a:t>
            </a:r>
            <a:r>
              <a:rPr lang="nl-NL" sz="2400" dirty="0" smtClean="0"/>
              <a:t>nakomen afspraken door </a:t>
            </a:r>
            <a:r>
              <a:rPr lang="nl-NL" sz="2400" dirty="0"/>
              <a:t>middel van een </a:t>
            </a:r>
            <a:r>
              <a:rPr lang="nl-NL" sz="2400" dirty="0" smtClean="0"/>
              <a:t>auditteam</a:t>
            </a:r>
          </a:p>
          <a:p>
            <a:endParaRPr lang="nl-NL" sz="2400" dirty="0" smtClean="0"/>
          </a:p>
          <a:p>
            <a:r>
              <a:rPr lang="nl-NL" sz="2400" dirty="0" smtClean="0"/>
              <a:t>Zij </a:t>
            </a:r>
            <a:r>
              <a:rPr lang="nl-NL" sz="2400" dirty="0"/>
              <a:t>rapporteren naar het bestuur en vallen dus rechtstreeks onder het </a:t>
            </a:r>
            <a:r>
              <a:rPr lang="nl-NL" sz="2400" dirty="0" smtClean="0"/>
              <a:t>bestuur</a:t>
            </a:r>
            <a:endParaRPr lang="nl-NL" sz="2400" dirty="0"/>
          </a:p>
          <a:p>
            <a:endParaRPr lang="nl-NL" sz="2400" dirty="0" smtClean="0"/>
          </a:p>
          <a:p>
            <a:r>
              <a:rPr lang="nl-NL" sz="2400" dirty="0" smtClean="0"/>
              <a:t>Bevindingen </a:t>
            </a:r>
            <a:r>
              <a:rPr lang="nl-NL" sz="2400" dirty="0"/>
              <a:t>worden met alle commissies </a:t>
            </a:r>
            <a:r>
              <a:rPr lang="nl-NL" sz="2400" dirty="0" smtClean="0"/>
              <a:t>gedeeld</a:t>
            </a:r>
            <a:endParaRPr lang="nl-NL" sz="2400" dirty="0"/>
          </a:p>
          <a:p>
            <a:endParaRPr lang="nl-NL" sz="2400" dirty="0" smtClean="0"/>
          </a:p>
          <a:p>
            <a:r>
              <a:rPr lang="nl-NL" sz="2400" dirty="0" smtClean="0"/>
              <a:t>Samenvatting </a:t>
            </a:r>
            <a:r>
              <a:rPr lang="nl-NL" sz="2400" dirty="0"/>
              <a:t>van de bevindingen op de </a:t>
            </a:r>
            <a:r>
              <a:rPr lang="nl-NL" sz="2400" dirty="0" smtClean="0"/>
              <a:t>ALV</a:t>
            </a:r>
            <a:endParaRPr lang="nl-NL" sz="2400" dirty="0"/>
          </a:p>
          <a:p>
            <a:endParaRPr lang="nl-NL" sz="2400" dirty="0" smtClean="0"/>
          </a:p>
          <a:p>
            <a:r>
              <a:rPr lang="nl-NL" sz="2400" dirty="0" smtClean="0"/>
              <a:t>Wie: Tom Wilms, </a:t>
            </a:r>
            <a:r>
              <a:rPr lang="nl-NL" sz="2400" smtClean="0"/>
              <a:t>Michel Groenhuijzen</a:t>
            </a:r>
            <a:r>
              <a:rPr lang="nl-NL" sz="2400" dirty="0" smtClean="0"/>
              <a:t>, Louis Scholten</a:t>
            </a:r>
            <a:endParaRPr lang="nl-NL" sz="2400" b="1" dirty="0"/>
          </a:p>
        </p:txBody>
      </p:sp>
      <p:sp>
        <p:nvSpPr>
          <p:cNvPr id="7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Interne bewaking van afspraken en mandaat</a:t>
            </a:r>
            <a:endParaRPr lang="nl-NL" dirty="0"/>
          </a:p>
        </p:txBody>
      </p:sp>
      <p:sp>
        <p:nvSpPr>
          <p:cNvPr id="9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143045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2954758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r>
              <a:rPr lang="nl-NL" sz="6600" b="1" dirty="0" smtClean="0">
                <a:solidFill>
                  <a:schemeClr val="bg1"/>
                </a:solidFill>
              </a:rPr>
              <a:t>Met elkaar,</a:t>
            </a:r>
            <a:br>
              <a:rPr lang="nl-NL" sz="6600" b="1" dirty="0" smtClean="0">
                <a:solidFill>
                  <a:schemeClr val="bg1"/>
                </a:solidFill>
              </a:rPr>
            </a:br>
            <a:r>
              <a:rPr lang="nl-NL" sz="6600" b="1" dirty="0" smtClean="0">
                <a:solidFill>
                  <a:schemeClr val="bg1"/>
                </a:solidFill>
              </a:rPr>
              <a:t>Mooi voor elkaar</a:t>
            </a:r>
            <a:endParaRPr lang="nl-NL" sz="6600" b="1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l-NL" altLang="nl-NL" smtClean="0">
                <a:solidFill>
                  <a:srgbClr val="000000"/>
                </a:solidFill>
              </a:rPr>
              <a:t>ATC'65</a:t>
            </a:r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46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75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1991" y="2177281"/>
            <a:ext cx="5827951" cy="938535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pPr algn="l"/>
            <a:r>
              <a:rPr lang="nl-NL" dirty="0" smtClean="0">
                <a:solidFill>
                  <a:schemeClr val="bg1"/>
                </a:solidFill>
              </a:rPr>
              <a:t>Ambitie 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284984"/>
            <a:ext cx="4583832" cy="622920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pPr algn="l"/>
            <a:r>
              <a:rPr lang="nl-NL" i="1" dirty="0" smtClean="0">
                <a:solidFill>
                  <a:schemeClr val="bg1"/>
                </a:solidFill>
              </a:rPr>
              <a:t> juni 2017 – juni 2020</a:t>
            </a:r>
            <a:endParaRPr lang="nl-NL" i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C9096-BD96-4104-B24E-83F865CC22E1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47</a:t>
            </a:fld>
            <a:endParaRPr lang="nl-NL" altLang="nl-NL" dirty="0">
              <a:solidFill>
                <a:srgbClr val="000000"/>
              </a:solidFill>
            </a:endParaRPr>
          </a:p>
        </p:txBody>
      </p:sp>
      <p:pic>
        <p:nvPicPr>
          <p:cNvPr id="7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984" y="1412906"/>
            <a:ext cx="5962533" cy="447190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5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9600" y="1207293"/>
            <a:ext cx="10972800" cy="4525963"/>
          </a:xfrm>
        </p:spPr>
        <p:txBody>
          <a:bodyPr/>
          <a:lstStyle/>
          <a:p>
            <a:r>
              <a:rPr lang="is-IS" sz="2400" dirty="0" smtClean="0"/>
              <a:t>De recreatieve </a:t>
            </a:r>
            <a:r>
              <a:rPr lang="is-IS" sz="2400" dirty="0"/>
              <a:t>tak </a:t>
            </a:r>
            <a:r>
              <a:rPr lang="is-IS" sz="2400" dirty="0" smtClean="0"/>
              <a:t>binnen de ATC</a:t>
            </a:r>
            <a:r>
              <a:rPr lang="en-US" sz="2400" dirty="0" smtClean="0"/>
              <a:t>’65 </a:t>
            </a:r>
            <a:r>
              <a:rPr lang="is-IS" sz="2400" dirty="0" smtClean="0"/>
              <a:t>heeft </a:t>
            </a:r>
            <a:r>
              <a:rPr lang="is-IS" sz="2400" dirty="0"/>
              <a:t>plezier en is goed </a:t>
            </a:r>
            <a:r>
              <a:rPr lang="is-IS" sz="2400" dirty="0" smtClean="0"/>
              <a:t>gefaciliteerd</a:t>
            </a:r>
            <a:endParaRPr lang="is-IS" sz="2400" dirty="0"/>
          </a:p>
          <a:p>
            <a:r>
              <a:rPr lang="is-IS" sz="2400" dirty="0" smtClean="0"/>
              <a:t>Onze selectie-elftallen </a:t>
            </a:r>
            <a:r>
              <a:rPr lang="is-IS" sz="2400" dirty="0"/>
              <a:t>spelen </a:t>
            </a:r>
            <a:r>
              <a:rPr lang="is-IS" sz="2400" dirty="0" smtClean="0"/>
              <a:t>zo </a:t>
            </a:r>
            <a:r>
              <a:rPr lang="is-IS" sz="2400" dirty="0"/>
              <a:t>hoog mogelijk, met eigen opgeleide </a:t>
            </a:r>
            <a:r>
              <a:rPr lang="is-IS" sz="2400" dirty="0" smtClean="0"/>
              <a:t>spelers</a:t>
            </a:r>
            <a:endParaRPr lang="is-IS" sz="2400" dirty="0"/>
          </a:p>
          <a:p>
            <a:r>
              <a:rPr lang="is-IS" sz="2400" dirty="0"/>
              <a:t>We hebben een damesafdeling </a:t>
            </a:r>
            <a:r>
              <a:rPr lang="is-IS" sz="2400" dirty="0" smtClean="0"/>
              <a:t>die toonaangevend </a:t>
            </a:r>
            <a:r>
              <a:rPr lang="is-IS" sz="2400" dirty="0"/>
              <a:t>is in de </a:t>
            </a:r>
            <a:r>
              <a:rPr lang="is-IS" sz="2400" dirty="0" smtClean="0"/>
              <a:t>regio, mogelijk in samenwerking met andere verenigingen in Hengelo (verkenning)</a:t>
            </a:r>
          </a:p>
          <a:p>
            <a:r>
              <a:rPr lang="is-IS" sz="2400" dirty="0"/>
              <a:t>We hebben zelf goed opgeleide </a:t>
            </a:r>
            <a:r>
              <a:rPr lang="is-IS" sz="2400" dirty="0" smtClean="0"/>
              <a:t>scheidsrechters</a:t>
            </a:r>
            <a:endParaRPr lang="is-IS" sz="2400" dirty="0"/>
          </a:p>
          <a:p>
            <a:r>
              <a:rPr lang="is-IS" sz="2400" dirty="0" smtClean="0"/>
              <a:t>We </a:t>
            </a:r>
            <a:r>
              <a:rPr lang="is-IS" sz="2400" dirty="0"/>
              <a:t>hebben trotse vrijwilligers en alle commissies zijn </a:t>
            </a:r>
            <a:r>
              <a:rPr lang="is-IS" sz="2400" dirty="0" smtClean="0"/>
              <a:t>bezet</a:t>
            </a:r>
            <a:endParaRPr lang="is-IS" sz="2400" dirty="0"/>
          </a:p>
          <a:p>
            <a:r>
              <a:rPr lang="is-IS" sz="2400" dirty="0"/>
              <a:t>We zijn trots op onze </a:t>
            </a:r>
            <a:r>
              <a:rPr lang="is-IS" sz="2400" dirty="0" smtClean="0"/>
              <a:t>accommodatie</a:t>
            </a:r>
            <a:endParaRPr lang="is-IS" sz="2400" dirty="0"/>
          </a:p>
          <a:p>
            <a:r>
              <a:rPr lang="is-IS" sz="2400" dirty="0" smtClean="0"/>
              <a:t>We </a:t>
            </a:r>
            <a:r>
              <a:rPr lang="is-IS" sz="2400" dirty="0"/>
              <a:t>zijn </a:t>
            </a:r>
            <a:r>
              <a:rPr lang="is-IS" sz="2400" dirty="0" smtClean="0"/>
              <a:t>financieel gezond</a:t>
            </a:r>
          </a:p>
          <a:p>
            <a:endParaRPr lang="is-IS" sz="2400" b="1" i="1" dirty="0"/>
          </a:p>
          <a:p>
            <a:pPr marL="0" indent="0" algn="ctr">
              <a:buNone/>
            </a:pPr>
            <a:r>
              <a:rPr lang="is-IS" sz="2000" b="1" i="1" dirty="0" smtClean="0"/>
              <a:t>Realisatie </a:t>
            </a:r>
            <a:r>
              <a:rPr lang="is-IS" sz="2000" b="1" i="1" dirty="0"/>
              <a:t>en operationele uitwerking in </a:t>
            </a:r>
            <a:r>
              <a:rPr lang="is-IS" sz="2000" b="1" i="1" dirty="0" smtClean="0"/>
              <a:t>gezamenlijkheid </a:t>
            </a:r>
            <a:r>
              <a:rPr lang="is-IS" sz="2000" b="1" i="1" dirty="0"/>
              <a:t>met de commissies</a:t>
            </a:r>
          </a:p>
          <a:p>
            <a:endParaRPr lang="is-IS" sz="2200" dirty="0"/>
          </a:p>
        </p:txBody>
      </p:sp>
      <p:sp>
        <p:nvSpPr>
          <p:cNvPr id="8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Waar staat ATC’65 ‘hopelijk’ over 3 jaar</a:t>
            </a:r>
            <a:r>
              <a:rPr lang="en-US" i="0" dirty="0" smtClean="0"/>
              <a:t>: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Leden en vrijwilligers beoordelen ATC’65 met een 7 (nu: 5,9)</a:t>
            </a:r>
            <a:endParaRPr lang="nl-NL" dirty="0"/>
          </a:p>
        </p:txBody>
      </p:sp>
      <p:sp>
        <p:nvSpPr>
          <p:cNvPr id="9" name="Tekstvak 9"/>
          <p:cNvSpPr txBox="1"/>
          <p:nvPr/>
        </p:nvSpPr>
        <p:spPr>
          <a:xfrm>
            <a:off x="2783632" y="6608385"/>
            <a:ext cx="6912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200" dirty="0"/>
              <a:t>Verbinden – Ontwikkelen – Inspannen - Ontspannen</a:t>
            </a:r>
          </a:p>
        </p:txBody>
      </p:sp>
    </p:spTree>
    <p:extLst>
      <p:ext uri="{BB962C8B-B14F-4D97-AF65-F5344CB8AC3E}">
        <p14:creationId xmlns:p14="http://schemas.microsoft.com/office/powerpoint/2010/main" val="77718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77282"/>
            <a:ext cx="5614162" cy="938535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pPr algn="l"/>
            <a:r>
              <a:rPr lang="nl-NL" dirty="0" smtClean="0">
                <a:solidFill>
                  <a:schemeClr val="bg1"/>
                </a:solidFill>
              </a:rPr>
              <a:t> Ambities en Wensen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284984"/>
            <a:ext cx="4295800" cy="622920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pPr algn="l"/>
            <a:r>
              <a:rPr lang="nl-NL" i="1" dirty="0" smtClean="0">
                <a:solidFill>
                  <a:schemeClr val="bg1"/>
                </a:solidFill>
              </a:rPr>
              <a:t> juni 2017 – juni 2018</a:t>
            </a:r>
            <a:endParaRPr lang="nl-NL" i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C9096-BD96-4104-B24E-83F865CC22E1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49</a:t>
            </a:fld>
            <a:endParaRPr lang="nl-NL" altLang="nl-NL">
              <a:solidFill>
                <a:srgbClr val="000000"/>
              </a:solidFill>
            </a:endParaRPr>
          </a:p>
        </p:txBody>
      </p:sp>
      <p:pic>
        <p:nvPicPr>
          <p:cNvPr id="7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7967" y="1511148"/>
            <a:ext cx="6398571" cy="4267847"/>
          </a:xfrm>
          <a:prstGeom prst="roundRect">
            <a:avLst/>
          </a:prstGeom>
        </p:spPr>
      </p:pic>
      <p:pic>
        <p:nvPicPr>
          <p:cNvPr id="6" name="03 Working On a Dream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1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Vrijwilligers zijn nodig: sluit je aan!</a:t>
            </a:r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ALGEMENE 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nl-NL" dirty="0"/>
              <a:t>Inrichten vrijwilligers organisatie</a:t>
            </a:r>
          </a:p>
          <a:p>
            <a:pPr lvl="1"/>
            <a:r>
              <a:rPr lang="nl-NL" dirty="0"/>
              <a:t>Aanstellen vrijwilliger-coördinatoren;</a:t>
            </a:r>
          </a:p>
          <a:p>
            <a:pPr lvl="1"/>
            <a:r>
              <a:rPr lang="nl-NL" dirty="0"/>
              <a:t>Vrijwilligersbeleid opgesteld en vastgesteld;</a:t>
            </a:r>
          </a:p>
          <a:p>
            <a:pPr lvl="1"/>
            <a:r>
              <a:rPr lang="nl-NL" dirty="0"/>
              <a:t>VOG verklaringen voor </a:t>
            </a:r>
            <a:r>
              <a:rPr lang="nl-NL" dirty="0" smtClean="0"/>
              <a:t>bestuur, commissies, trainers en leiders</a:t>
            </a:r>
            <a:endParaRPr lang="nl-NL" dirty="0"/>
          </a:p>
          <a:p>
            <a:endParaRPr lang="nl-NL" dirty="0" smtClean="0"/>
          </a:p>
          <a:p>
            <a:r>
              <a:rPr lang="nl-NL" dirty="0" smtClean="0"/>
              <a:t>Alle (nieuwe) commissies zijn bezet met voldoende vrijwilligers. 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7351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ALGEMENE 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ijdelijke aanduiding voor inhoud 1"/>
          <p:cNvSpPr>
            <a:spLocks noGrp="1"/>
          </p:cNvSpPr>
          <p:nvPr>
            <p:ph idx="1"/>
          </p:nvPr>
        </p:nvSpPr>
        <p:spPr>
          <a:xfrm>
            <a:off x="615703" y="1587066"/>
            <a:ext cx="7568530" cy="4525963"/>
          </a:xfrm>
        </p:spPr>
        <p:txBody>
          <a:bodyPr/>
          <a:lstStyle/>
          <a:p>
            <a:r>
              <a:rPr lang="nl-NL" dirty="0" smtClean="0"/>
              <a:t>Nieuwe opzet vrijwilligersavond</a:t>
            </a:r>
          </a:p>
          <a:p>
            <a:endParaRPr lang="nl-NL" dirty="0" smtClean="0"/>
          </a:p>
          <a:p>
            <a:r>
              <a:rPr lang="nl-NL" dirty="0" smtClean="0"/>
              <a:t>Koekenberg steunt de vrijwilligers van ATC</a:t>
            </a:r>
            <a:r>
              <a:rPr lang="en-US" dirty="0" smtClean="0"/>
              <a:t>’65 </a:t>
            </a:r>
            <a:r>
              <a:rPr lang="nl-NL" dirty="0" smtClean="0"/>
              <a:t>door jaarlijks de BBQ aan te bieden</a:t>
            </a:r>
          </a:p>
          <a:p>
            <a:pPr lvl="1"/>
            <a:endParaRPr lang="nl-NL" dirty="0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4312" y="1548566"/>
            <a:ext cx="2677081" cy="5132162"/>
          </a:xfrm>
          <a:prstGeom prst="round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3082" y="4699701"/>
            <a:ext cx="1634347" cy="1981027"/>
          </a:xfrm>
          <a:prstGeom prst="round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561" y="4699701"/>
            <a:ext cx="2971541" cy="1981027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68575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ALGEMENE 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nl-NL" dirty="0" smtClean="0"/>
              <a:t>Intensivering van de </a:t>
            </a:r>
            <a:r>
              <a:rPr lang="nl-NL" dirty="0"/>
              <a:t>s</a:t>
            </a:r>
            <a:r>
              <a:rPr lang="nl-NL" dirty="0" smtClean="0"/>
              <a:t>amenwerking met de Hockey-, cricket- en honkbalverenigingen</a:t>
            </a:r>
          </a:p>
          <a:p>
            <a:r>
              <a:rPr lang="nl-NL" dirty="0" smtClean="0"/>
              <a:t>Optimalisatie van de samenwerking met </a:t>
            </a:r>
            <a:r>
              <a:rPr lang="nl-NL" dirty="0" err="1" smtClean="0"/>
              <a:t>Gildebor</a:t>
            </a:r>
            <a:r>
              <a:rPr lang="nl-NL" dirty="0" smtClean="0"/>
              <a:t>, FC Twente Vrouwen en Gemeente Hengelo</a:t>
            </a:r>
          </a:p>
          <a:p>
            <a:r>
              <a:rPr lang="nl-NL" dirty="0"/>
              <a:t>Damescommissie onderzoekt samenwerking met andere clubs uit </a:t>
            </a:r>
            <a:r>
              <a:rPr lang="nl-NL" dirty="0" smtClean="0"/>
              <a:t>Hengelo</a:t>
            </a:r>
          </a:p>
          <a:p>
            <a:r>
              <a:rPr lang="nl-NL" dirty="0" smtClean="0"/>
              <a:t>Goede band met de buren en </a:t>
            </a:r>
            <a:r>
              <a:rPr lang="nl-NL" dirty="0" err="1" smtClean="0"/>
              <a:t>Noabers</a:t>
            </a:r>
            <a:endParaRPr lang="nl-NL" dirty="0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4818" y="4379311"/>
            <a:ext cx="3107582" cy="2327687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55308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Bewijsvoering kernwaarden ontwikkelen en verbinden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ijdelijke aanduiding voor inhoud 1"/>
          <p:cNvSpPr>
            <a:spLocks noGrp="1"/>
          </p:cNvSpPr>
          <p:nvPr>
            <p:ph idx="1"/>
          </p:nvPr>
        </p:nvSpPr>
        <p:spPr>
          <a:xfrm>
            <a:off x="611932" y="1423317"/>
            <a:ext cx="10972800" cy="4525963"/>
          </a:xfrm>
        </p:spPr>
        <p:txBody>
          <a:bodyPr/>
          <a:lstStyle/>
          <a:p>
            <a:r>
              <a:rPr lang="nl-NL" sz="2800" dirty="0" smtClean="0"/>
              <a:t>Focus op kernwaarden </a:t>
            </a:r>
            <a:r>
              <a:rPr lang="nl-NL" sz="2800" b="1" i="1" dirty="0" smtClean="0"/>
              <a:t>ontwikkelen en verbinden</a:t>
            </a:r>
            <a:r>
              <a:rPr lang="nl-NL" sz="2800" dirty="0" smtClean="0"/>
              <a:t>;</a:t>
            </a:r>
          </a:p>
          <a:p>
            <a:pPr marL="857250" lvl="1" indent="-457200"/>
            <a:r>
              <a:rPr lang="nl-NL" sz="2400" dirty="0" smtClean="0"/>
              <a:t>Prestatieve tak doet zichtbaar wat terug voor de recreatieve tak</a:t>
            </a:r>
          </a:p>
          <a:p>
            <a:pPr marL="857250" lvl="1" indent="-457200"/>
            <a:r>
              <a:rPr lang="nl-NL" sz="2400" dirty="0" smtClean="0"/>
              <a:t>O.a. uitbreiden huidige activiteiten;</a:t>
            </a:r>
          </a:p>
          <a:p>
            <a:pPr marL="1257300" lvl="2" indent="-457200"/>
            <a:r>
              <a:rPr lang="nl-NL" sz="2000" dirty="0" smtClean="0"/>
              <a:t>Train de trainer</a:t>
            </a:r>
          </a:p>
          <a:p>
            <a:pPr marL="1257300" lvl="2" indent="-457200"/>
            <a:r>
              <a:rPr lang="nl-NL" sz="2000" dirty="0" smtClean="0"/>
              <a:t>Trainen pupillen teams</a:t>
            </a:r>
          </a:p>
          <a:p>
            <a:pPr marL="457200" indent="-457200"/>
            <a:endParaRPr lang="nl-NL" sz="2800" dirty="0" smtClean="0"/>
          </a:p>
          <a:p>
            <a:pPr marL="457200" indent="-457200"/>
            <a:r>
              <a:rPr lang="nl-NL" sz="2800" dirty="0" smtClean="0"/>
              <a:t>Gereed of m.i.v. komend seizoen;</a:t>
            </a:r>
          </a:p>
          <a:p>
            <a:pPr marL="857250" lvl="1" indent="-457200"/>
            <a:r>
              <a:rPr lang="nl-NL" sz="2400" dirty="0" smtClean="0"/>
              <a:t>Keeperstraining </a:t>
            </a:r>
          </a:p>
          <a:p>
            <a:pPr marL="857250" lvl="1" indent="-457200"/>
            <a:r>
              <a:rPr lang="nl-NL" sz="2400" dirty="0" smtClean="0"/>
              <a:t>Jongste jeugd rondom het 1</a:t>
            </a:r>
            <a:r>
              <a:rPr lang="nl-NL" sz="2400" baseline="30000" dirty="0" smtClean="0"/>
              <a:t>e</a:t>
            </a:r>
            <a:r>
              <a:rPr lang="nl-NL" sz="2400" dirty="0" smtClean="0"/>
              <a:t> elftal</a:t>
            </a:r>
          </a:p>
        </p:txBody>
      </p:sp>
    </p:spTree>
    <p:extLst>
      <p:ext uri="{BB962C8B-B14F-4D97-AF65-F5344CB8AC3E}">
        <p14:creationId xmlns:p14="http://schemas.microsoft.com/office/powerpoint/2010/main" val="156426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en-US" dirty="0" smtClean="0"/>
              <a:t>Invulling geven aan Forza!ATC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ijdelijke aanduiding voor inhoud 1"/>
          <p:cNvSpPr>
            <a:spLocks noGrp="1"/>
          </p:cNvSpPr>
          <p:nvPr>
            <p:ph idx="1"/>
          </p:nvPr>
        </p:nvSpPr>
        <p:spPr>
          <a:xfrm>
            <a:off x="622623" y="1266246"/>
            <a:ext cx="10972800" cy="4525963"/>
          </a:xfrm>
        </p:spPr>
        <p:txBody>
          <a:bodyPr/>
          <a:lstStyle/>
          <a:p>
            <a:r>
              <a:rPr lang="nl-NL" dirty="0" smtClean="0"/>
              <a:t>Focus op uitkomst </a:t>
            </a:r>
            <a:r>
              <a:rPr lang="nl-NL" b="1" i="1" dirty="0" smtClean="0"/>
              <a:t>Forza!ATC</a:t>
            </a:r>
          </a:p>
          <a:p>
            <a:pPr lvl="1"/>
            <a:endParaRPr lang="nl-NL" dirty="0" smtClean="0"/>
          </a:p>
          <a:p>
            <a:pPr lvl="1"/>
            <a:r>
              <a:rPr lang="nl-NL" dirty="0" smtClean="0"/>
              <a:t>Recreatie en prestatie in balans</a:t>
            </a:r>
          </a:p>
          <a:p>
            <a:pPr lvl="1"/>
            <a:endParaRPr lang="nl-NL" dirty="0" smtClean="0"/>
          </a:p>
          <a:p>
            <a:pPr lvl="1"/>
            <a:r>
              <a:rPr lang="nl-NL" dirty="0" smtClean="0"/>
              <a:t>Structuur en transparantie middels commissie Planning &amp; Wedstrijdzaken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Draagvlak Technisch beleid</a:t>
            </a: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103373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is-IS" dirty="0" smtClean="0"/>
              <a:t> DB bewaakt o.b.v. </a:t>
            </a:r>
            <a:r>
              <a:rPr lang="is-IS" dirty="0"/>
              <a:t>u</a:t>
            </a:r>
            <a:r>
              <a:rPr lang="is-IS" dirty="0" smtClean="0"/>
              <a:t>itkomsten Forza!ATC en kernwaarden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4207227"/>
          </a:xfrm>
        </p:spPr>
        <p:txBody>
          <a:bodyPr/>
          <a:lstStyle/>
          <a:p>
            <a:pPr marL="0" indent="0">
              <a:buNone/>
            </a:pPr>
            <a:r>
              <a:rPr lang="nl-NL" dirty="0" smtClean="0"/>
              <a:t>Brede technische commissie, met de volgende kenmerken</a:t>
            </a:r>
          </a:p>
          <a:p>
            <a:pPr marL="0" indent="0">
              <a:buNone/>
            </a:pPr>
            <a:endParaRPr lang="nl-NL" sz="1800" dirty="0" smtClean="0"/>
          </a:p>
          <a:p>
            <a:r>
              <a:rPr lang="nl-NL" sz="2800" dirty="0" smtClean="0"/>
              <a:t>Breed gedragen </a:t>
            </a:r>
          </a:p>
          <a:p>
            <a:endParaRPr lang="nl-NL" sz="2800" dirty="0" smtClean="0"/>
          </a:p>
          <a:p>
            <a:r>
              <a:rPr lang="nl-NL" sz="2800" dirty="0" smtClean="0"/>
              <a:t>Vertegenwoordigers vanuit</a:t>
            </a:r>
          </a:p>
          <a:p>
            <a:pPr lvl="1"/>
            <a:r>
              <a:rPr lang="nl-NL" sz="2400" dirty="0" smtClean="0"/>
              <a:t>Recreatie en prestatie</a:t>
            </a:r>
          </a:p>
          <a:p>
            <a:pPr lvl="1"/>
            <a:r>
              <a:rPr lang="nl-NL" sz="2400" dirty="0" smtClean="0"/>
              <a:t>Senioren en junioren</a:t>
            </a:r>
          </a:p>
          <a:p>
            <a:pPr lvl="1"/>
            <a:r>
              <a:rPr lang="nl-NL" sz="2400" dirty="0" smtClean="0"/>
              <a:t>Jongens en meiden</a:t>
            </a:r>
          </a:p>
        </p:txBody>
      </p:sp>
    </p:spTree>
    <p:extLst>
      <p:ext uri="{BB962C8B-B14F-4D97-AF65-F5344CB8AC3E}">
        <p14:creationId xmlns:p14="http://schemas.microsoft.com/office/powerpoint/2010/main" val="86315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VOETBALZAKEN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ijdelijke aanduiding voor inhoud 1"/>
          <p:cNvSpPr>
            <a:spLocks noGrp="1"/>
          </p:cNvSpPr>
          <p:nvPr>
            <p:ph idx="1"/>
          </p:nvPr>
        </p:nvSpPr>
        <p:spPr>
          <a:xfrm>
            <a:off x="630610" y="1094040"/>
            <a:ext cx="10972800" cy="478974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Belangrijke activiteit nieuwe technische commissie</a:t>
            </a:r>
            <a:endParaRPr lang="en-US" sz="2400" dirty="0" smtClean="0"/>
          </a:p>
          <a:p>
            <a:endParaRPr lang="en-US" sz="1800" dirty="0" smtClean="0"/>
          </a:p>
          <a:p>
            <a:r>
              <a:rPr lang="en-US" sz="2400" dirty="0" smtClean="0"/>
              <a:t>Aanpassen huidig technisch beleidsplan, o.b.v</a:t>
            </a:r>
            <a:r>
              <a:rPr lang="en-US" sz="2400" dirty="0"/>
              <a:t>:</a:t>
            </a:r>
            <a:endParaRPr lang="en-US" sz="2400" dirty="0" smtClean="0"/>
          </a:p>
          <a:p>
            <a:pPr lvl="1"/>
            <a:r>
              <a:rPr lang="nl-NL" sz="2000" dirty="0" smtClean="0"/>
              <a:t>Kernwaarden</a:t>
            </a:r>
          </a:p>
          <a:p>
            <a:pPr lvl="1"/>
            <a:r>
              <a:rPr lang="nl-NL" sz="2000" dirty="0" smtClean="0"/>
              <a:t>Forza!ATC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Onderwerpen o.a.;</a:t>
            </a:r>
            <a:endParaRPr lang="nl-NL" sz="2400" dirty="0" smtClean="0"/>
          </a:p>
          <a:p>
            <a:pPr lvl="1"/>
            <a:r>
              <a:rPr lang="nl-NL" sz="2000" dirty="0"/>
              <a:t>Selectiebeleid</a:t>
            </a:r>
          </a:p>
          <a:p>
            <a:pPr lvl="1"/>
            <a:r>
              <a:rPr lang="en-US" sz="2000" dirty="0" smtClean="0"/>
              <a:t>Scouting</a:t>
            </a:r>
            <a:endParaRPr lang="nl-NL" sz="2000" dirty="0" smtClean="0"/>
          </a:p>
          <a:p>
            <a:pPr lvl="1"/>
            <a:r>
              <a:rPr lang="nl-NL" sz="2000" dirty="0" smtClean="0"/>
              <a:t>Spelers selectieteams van buiten de club;</a:t>
            </a:r>
          </a:p>
          <a:p>
            <a:pPr lvl="1"/>
            <a:r>
              <a:rPr lang="nl-NL" sz="2000" dirty="0" smtClean="0"/>
              <a:t>Wisselbeleid</a:t>
            </a:r>
          </a:p>
          <a:p>
            <a:pPr marL="0" indent="0">
              <a:buNone/>
            </a:pPr>
            <a:endParaRPr lang="nl-NL" sz="2400" dirty="0" smtClean="0"/>
          </a:p>
        </p:txBody>
      </p:sp>
      <p:sp>
        <p:nvSpPr>
          <p:cNvPr id="6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is-IS" dirty="0" smtClean="0"/>
              <a:t> DB bewaakt o.b.v. </a:t>
            </a:r>
            <a:r>
              <a:rPr lang="is-IS" dirty="0"/>
              <a:t>u</a:t>
            </a:r>
            <a:r>
              <a:rPr lang="is-IS" dirty="0" smtClean="0"/>
              <a:t>itkomsten Forza!ATC en kernwaarden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0100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ACCOMMODATIE</a:t>
            </a:r>
            <a:endParaRPr lang="nl-NL" i="0" dirty="0"/>
          </a:p>
        </p:txBody>
      </p:sp>
      <p:pic>
        <p:nvPicPr>
          <p:cNvPr id="13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600201"/>
            <a:ext cx="7718648" cy="4525963"/>
          </a:xfrm>
        </p:spPr>
        <p:txBody>
          <a:bodyPr/>
          <a:lstStyle/>
          <a:p>
            <a:r>
              <a:rPr lang="nl-NL" sz="2800" dirty="0" smtClean="0"/>
              <a:t>Nieuw kunstgrasveld op veld 3</a:t>
            </a:r>
          </a:p>
          <a:p>
            <a:endParaRPr lang="nl-NL" sz="2800" dirty="0" smtClean="0"/>
          </a:p>
          <a:p>
            <a:r>
              <a:rPr lang="nl-NL" sz="2800" dirty="0" smtClean="0"/>
              <a:t>Parkeerbeleid verscherpt door stewards</a:t>
            </a:r>
          </a:p>
          <a:p>
            <a:endParaRPr lang="nl-NL" sz="2800" dirty="0" smtClean="0"/>
          </a:p>
          <a:p>
            <a:r>
              <a:rPr lang="nl-NL" sz="2800" dirty="0" smtClean="0"/>
              <a:t>Verwijderen zandruggen naast tribune, plaats voor opbergen van de doelen van veld 1</a:t>
            </a:r>
          </a:p>
          <a:p>
            <a:endParaRPr lang="nl-NL" sz="2800" dirty="0" smtClean="0"/>
          </a:p>
          <a:p>
            <a:r>
              <a:rPr lang="nl-NL" sz="2800" dirty="0" smtClean="0"/>
              <a:t>Gastvrouwen / gastheren op de zaterdagen</a:t>
            </a:r>
          </a:p>
        </p:txBody>
      </p:sp>
      <p:pic>
        <p:nvPicPr>
          <p:cNvPr id="10" name="Afbeelding 9"/>
          <p:cNvPicPr>
            <a:picLocks noChangeAspect="1"/>
          </p:cNvPicPr>
          <p:nvPr/>
        </p:nvPicPr>
        <p:blipFill rotWithShape="1">
          <a:blip r:embed="rId3"/>
          <a:srcRect l="10297"/>
          <a:stretch/>
        </p:blipFill>
        <p:spPr>
          <a:xfrm>
            <a:off x="8538990" y="1600201"/>
            <a:ext cx="3043410" cy="2544568"/>
          </a:xfrm>
          <a:prstGeom prst="roundRect">
            <a:avLst/>
          </a:prstGeom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0" h="0"/>
          </a:sp3d>
        </p:spPr>
      </p:pic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4"/>
          <a:srcRect l="13604" t="43328" r="11691" b="19978"/>
          <a:stretch/>
        </p:blipFill>
        <p:spPr>
          <a:xfrm>
            <a:off x="8538990" y="4941168"/>
            <a:ext cx="3043410" cy="79208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42040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ACCOMMODATIE</a:t>
            </a:r>
            <a:endParaRPr lang="nl-NL" i="0" dirty="0"/>
          </a:p>
        </p:txBody>
      </p:sp>
      <p:pic>
        <p:nvPicPr>
          <p:cNvPr id="15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ijdelijke aanduiding voor inhoud 1"/>
          <p:cNvSpPr>
            <a:spLocks noGrp="1"/>
          </p:cNvSpPr>
          <p:nvPr>
            <p:ph idx="1"/>
          </p:nvPr>
        </p:nvSpPr>
        <p:spPr>
          <a:xfrm>
            <a:off x="609599" y="1600201"/>
            <a:ext cx="10916147" cy="4525963"/>
          </a:xfrm>
        </p:spPr>
        <p:txBody>
          <a:bodyPr/>
          <a:lstStyle/>
          <a:p>
            <a:r>
              <a:rPr lang="nl-NL" dirty="0" smtClean="0"/>
              <a:t>Plan voor de bouw van nieuwe kleedkamers</a:t>
            </a:r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3"/>
          <a:srcRect b="12496"/>
          <a:stretch/>
        </p:blipFill>
        <p:spPr>
          <a:xfrm>
            <a:off x="2812740" y="2204864"/>
            <a:ext cx="6566520" cy="430950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31681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COMMERCIE</a:t>
            </a:r>
            <a:endParaRPr lang="nl-NL" i="0" dirty="0"/>
          </a:p>
        </p:txBody>
      </p:sp>
      <p:pic>
        <p:nvPicPr>
          <p:cNvPr id="10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600201"/>
            <a:ext cx="5702424" cy="2188839"/>
          </a:xfrm>
        </p:spPr>
        <p:txBody>
          <a:bodyPr/>
          <a:lstStyle/>
          <a:p>
            <a:pPr marL="0" indent="0" algn="ctr">
              <a:buNone/>
            </a:pPr>
            <a:r>
              <a:rPr lang="nl-NL" dirty="0"/>
              <a:t>E</a:t>
            </a:r>
            <a:r>
              <a:rPr lang="nl-NL" dirty="0" smtClean="0"/>
              <a:t>en ATC</a:t>
            </a:r>
            <a:r>
              <a:rPr lang="en-US" dirty="0" smtClean="0"/>
              <a:t>’65 </a:t>
            </a:r>
            <a:r>
              <a:rPr lang="nl-NL" dirty="0" smtClean="0"/>
              <a:t>mascotte (Forza), die we schenken aan alle pupillen en kabouters </a:t>
            </a:r>
          </a:p>
          <a:p>
            <a:pPr algn="ctr"/>
            <a:endParaRPr lang="nl-NL" dirty="0"/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584" y="3340337"/>
            <a:ext cx="2160240" cy="2977136"/>
          </a:xfrm>
          <a:prstGeom prst="round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5644" y="1600201"/>
            <a:ext cx="3888432" cy="2591276"/>
          </a:xfrm>
          <a:prstGeom prst="roundRect">
            <a:avLst/>
          </a:prstGeom>
        </p:spPr>
      </p:pic>
      <p:sp>
        <p:nvSpPr>
          <p:cNvPr id="8" name="Tijdelijke aanduiding voor inhoud 1"/>
          <p:cNvSpPr txBox="1">
            <a:spLocks/>
          </p:cNvSpPr>
          <p:nvPr/>
        </p:nvSpPr>
        <p:spPr bwMode="auto">
          <a:xfrm>
            <a:off x="7725644" y="4437112"/>
            <a:ext cx="3888432" cy="18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 algn="ctr">
              <a:buNone/>
            </a:pPr>
            <a:r>
              <a:rPr lang="nl-NL" kern="0" dirty="0" smtClean="0"/>
              <a:t>Een standaard kledingpakket voor alle leden</a:t>
            </a:r>
          </a:p>
        </p:txBody>
      </p:sp>
    </p:spTree>
    <p:extLst>
      <p:ext uri="{BB962C8B-B14F-4D97-AF65-F5344CB8AC3E}">
        <p14:creationId xmlns:p14="http://schemas.microsoft.com/office/powerpoint/2010/main" val="17666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75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 txBox="1">
            <a:spLocks/>
          </p:cNvSpPr>
          <p:nvPr/>
        </p:nvSpPr>
        <p:spPr bwMode="auto">
          <a:xfrm>
            <a:off x="609600" y="5883781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dirty="0" smtClean="0"/>
              <a:t>Wie helpt ons met het verkopen??</a:t>
            </a:r>
            <a:endParaRPr lang="nl-NL" dirty="0"/>
          </a:p>
        </p:txBody>
      </p:sp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COMMERCIE</a:t>
            </a:r>
            <a:endParaRPr lang="nl-NL" i="0" dirty="0"/>
          </a:p>
        </p:txBody>
      </p:sp>
      <p:pic>
        <p:nvPicPr>
          <p:cNvPr id="8" name="Afbeelding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2307135"/>
            <a:ext cx="2998835" cy="25071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4709" y="2194821"/>
            <a:ext cx="3744416" cy="1653005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Afbeelding 8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584844"/>
            <a:ext cx="10972800" cy="4525963"/>
          </a:xfrm>
        </p:spPr>
        <p:txBody>
          <a:bodyPr/>
          <a:lstStyle/>
          <a:p>
            <a:r>
              <a:rPr lang="nl-NL" dirty="0" smtClean="0"/>
              <a:t>Genereren meer sponsorinkomsten</a:t>
            </a:r>
          </a:p>
          <a:p>
            <a:endParaRPr lang="nl-NL" dirty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 smtClean="0"/>
          </a:p>
          <a:p>
            <a:r>
              <a:rPr lang="nl-NL" dirty="0" smtClean="0"/>
              <a:t>Uitbreiding van de Businessclub</a:t>
            </a:r>
          </a:p>
          <a:p>
            <a:endParaRPr lang="nl-NL" dirty="0" smtClean="0"/>
          </a:p>
        </p:txBody>
      </p:sp>
      <p:pic>
        <p:nvPicPr>
          <p:cNvPr id="13" name="Afbeelding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869" r="43590"/>
          <a:stretch/>
        </p:blipFill>
        <p:spPr>
          <a:xfrm>
            <a:off x="8018785" y="4148281"/>
            <a:ext cx="2376264" cy="14310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2234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COMMERCIE</a:t>
            </a:r>
            <a:endParaRPr lang="nl-NL" i="0" dirty="0"/>
          </a:p>
        </p:txBody>
      </p:sp>
      <p:pic>
        <p:nvPicPr>
          <p:cNvPr id="10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Afbeelding 12" descr="/Users/martinweghorst/Desktop/Schermafbeelding 2017-05-26 om 08.05.2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837" y="1488125"/>
            <a:ext cx="2592288" cy="3133322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8" name="Afbeelding 3"/>
          <p:cNvPicPr>
            <a:picLocks noChangeAspect="1"/>
          </p:cNvPicPr>
          <p:nvPr/>
        </p:nvPicPr>
        <p:blipFill rotWithShape="1">
          <a:blip r:embed="rId4"/>
          <a:srcRect l="8027" t="13830" r="5103" b="11834"/>
          <a:stretch/>
        </p:blipFill>
        <p:spPr>
          <a:xfrm>
            <a:off x="1366612" y="3140968"/>
            <a:ext cx="3889995" cy="2496564"/>
          </a:xfrm>
          <a:prstGeom prst="round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ijdelijke aanduiding voor inhoud 1"/>
          <p:cNvSpPr txBox="1">
            <a:spLocks/>
          </p:cNvSpPr>
          <p:nvPr/>
        </p:nvSpPr>
        <p:spPr bwMode="auto">
          <a:xfrm>
            <a:off x="422786" y="1488125"/>
            <a:ext cx="5702424" cy="2188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 algn="ctr">
              <a:buNone/>
            </a:pPr>
            <a:r>
              <a:rPr lang="nl-NL" dirty="0"/>
              <a:t>Inzetten van de TV schermen voor commerciële </a:t>
            </a:r>
            <a:r>
              <a:rPr lang="nl-NL" dirty="0" smtClean="0"/>
              <a:t>doeleinden</a:t>
            </a:r>
            <a:endParaRPr lang="nl-NL" dirty="0"/>
          </a:p>
        </p:txBody>
      </p:sp>
      <p:sp>
        <p:nvSpPr>
          <p:cNvPr id="11" name="Tijdelijke aanduiding voor inhoud 1"/>
          <p:cNvSpPr txBox="1">
            <a:spLocks/>
          </p:cNvSpPr>
          <p:nvPr/>
        </p:nvSpPr>
        <p:spPr bwMode="auto">
          <a:xfrm>
            <a:off x="7838765" y="4621447"/>
            <a:ext cx="3888432" cy="18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marL="0" indent="0" algn="ctr">
              <a:buNone/>
            </a:pPr>
            <a:r>
              <a:rPr lang="nl-NL" dirty="0"/>
              <a:t>Een zwarte handdoek tegen een speciale prijs!</a:t>
            </a:r>
          </a:p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6405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95400" y="33265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COMMUNICATIE / SECRETARIAAT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ijdelijke aanduiding voor inhoud 1"/>
          <p:cNvSpPr>
            <a:spLocks noGrp="1"/>
          </p:cNvSpPr>
          <p:nvPr>
            <p:ph idx="1"/>
          </p:nvPr>
        </p:nvSpPr>
        <p:spPr>
          <a:xfrm>
            <a:off x="695401" y="1340768"/>
            <a:ext cx="6624736" cy="4968552"/>
          </a:xfrm>
        </p:spPr>
        <p:txBody>
          <a:bodyPr/>
          <a:lstStyle/>
          <a:p>
            <a:r>
              <a:rPr lang="nl-NL" sz="2800" dirty="0" smtClean="0"/>
              <a:t>Nieuwe website, deels aanpasbaar</a:t>
            </a:r>
            <a:r>
              <a:rPr lang="nl-NL" sz="2800" baseline="0" dirty="0" smtClean="0"/>
              <a:t> naar eigen wensen</a:t>
            </a:r>
            <a:endParaRPr lang="nl-NL" sz="2800" dirty="0" smtClean="0"/>
          </a:p>
          <a:p>
            <a:endParaRPr lang="nl-NL" sz="2800" dirty="0" smtClean="0"/>
          </a:p>
          <a:p>
            <a:r>
              <a:rPr lang="nl-NL" sz="2800" dirty="0" smtClean="0"/>
              <a:t>ATC’65</a:t>
            </a:r>
            <a:r>
              <a:rPr lang="nl-NL" sz="2800" baseline="0" dirty="0" smtClean="0"/>
              <a:t> app</a:t>
            </a:r>
          </a:p>
          <a:p>
            <a:endParaRPr lang="nl-NL" sz="2800" baseline="0" dirty="0" smtClean="0"/>
          </a:p>
          <a:p>
            <a:r>
              <a:rPr lang="nl-NL" sz="2800" baseline="0" dirty="0" smtClean="0"/>
              <a:t>Gebruik TV</a:t>
            </a:r>
            <a:r>
              <a:rPr lang="nl-NL" sz="2800" dirty="0" smtClean="0"/>
              <a:t> </a:t>
            </a:r>
            <a:r>
              <a:rPr lang="nl-NL" sz="2800" baseline="0" dirty="0" smtClean="0"/>
              <a:t>schermen in de kantine voor</a:t>
            </a:r>
            <a:r>
              <a:rPr lang="nl-NL" sz="2800" dirty="0" smtClean="0"/>
              <a:t> </a:t>
            </a:r>
            <a:r>
              <a:rPr lang="nl-NL" sz="2800" baseline="0" dirty="0" smtClean="0"/>
              <a:t>nieuws en </a:t>
            </a:r>
            <a:r>
              <a:rPr lang="nl-NL" sz="2800" dirty="0" smtClean="0"/>
              <a:t> </a:t>
            </a:r>
            <a:r>
              <a:rPr lang="nl-NL" sz="2800" baseline="0" dirty="0" smtClean="0"/>
              <a:t>wedstrijdinformatie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nl-NL" sz="2800" dirty="0" smtClean="0">
              <a:solidFill>
                <a:schemeClr val="tx1"/>
              </a:solidFill>
            </a:endParaRP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nl-NL" sz="2800" dirty="0" smtClean="0">
                <a:solidFill>
                  <a:schemeClr val="tx1"/>
                </a:solidFill>
              </a:rPr>
              <a:t>Op TV scherm in het wedstrijdsecretariaat het programma</a:t>
            </a:r>
            <a:endParaRPr lang="nl-NL" sz="2800" dirty="0" smtClean="0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7516" y="2420888"/>
            <a:ext cx="4660684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4389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nl-NL" dirty="0" smtClean="0"/>
              <a:t>Presentatiegids</a:t>
            </a:r>
            <a:r>
              <a:rPr lang="nl-NL" baseline="0" dirty="0" smtClean="0"/>
              <a:t> </a:t>
            </a:r>
          </a:p>
          <a:p>
            <a:endParaRPr lang="nl-NL" baseline="0" dirty="0" smtClean="0"/>
          </a:p>
          <a:p>
            <a:r>
              <a:rPr lang="nl-NL" baseline="0" dirty="0" smtClean="0"/>
              <a:t>Foto’s en contactgegevens alle teams op de website</a:t>
            </a:r>
          </a:p>
          <a:p>
            <a:endParaRPr lang="nl-NL" dirty="0" smtClean="0"/>
          </a:p>
          <a:p>
            <a:r>
              <a:rPr lang="nl-NL" dirty="0" smtClean="0"/>
              <a:t>Goede, actieve redactie:</a:t>
            </a:r>
          </a:p>
          <a:p>
            <a:pPr lvl="1"/>
            <a:r>
              <a:rPr lang="nl-NL" dirty="0" smtClean="0"/>
              <a:t> Website/ schermen</a:t>
            </a:r>
          </a:p>
          <a:p>
            <a:pPr lvl="1"/>
            <a:r>
              <a:rPr lang="nl-NL" dirty="0" smtClean="0"/>
              <a:t> Maandelijks nieuwsbrief</a:t>
            </a:r>
            <a:endParaRPr lang="nl-NL" baseline="0" dirty="0" smtClean="0"/>
          </a:p>
          <a:p>
            <a:pPr lvl="1"/>
            <a:r>
              <a:rPr lang="nl-NL" dirty="0" smtClean="0"/>
              <a:t> Actieve inzet </a:t>
            </a:r>
            <a:r>
              <a:rPr lang="nl-NL" dirty="0" err="1" smtClean="0"/>
              <a:t>social</a:t>
            </a:r>
            <a:r>
              <a:rPr lang="nl-NL" dirty="0" smtClean="0"/>
              <a:t> media</a:t>
            </a:r>
          </a:p>
          <a:p>
            <a:pPr>
              <a:buNone/>
            </a:pPr>
            <a:endParaRPr lang="nl-NL" dirty="0"/>
          </a:p>
        </p:txBody>
      </p:sp>
      <p:pic>
        <p:nvPicPr>
          <p:cNvPr id="6" name="Afbeelding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07" y="4859179"/>
            <a:ext cx="1266985" cy="1266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5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2F7FB"/>
              </a:clrFrom>
              <a:clrTo>
                <a:srgbClr val="F2F7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3523" y="4859179"/>
            <a:ext cx="1266985" cy="1266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1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5731" y="4853349"/>
            <a:ext cx="1266985" cy="1266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ijdelijke aanduiding voor inhoud 10"/>
          <p:cNvSpPr txBox="1">
            <a:spLocks/>
          </p:cNvSpPr>
          <p:nvPr/>
        </p:nvSpPr>
        <p:spPr bwMode="auto">
          <a:xfrm>
            <a:off x="695400" y="33265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COMMUNICATIE / SECRETARIAAT</a:t>
            </a:r>
            <a:endParaRPr lang="nl-NL" i="0" dirty="0"/>
          </a:p>
        </p:txBody>
      </p:sp>
      <p:pic>
        <p:nvPicPr>
          <p:cNvPr id="15" name="Afbeelding 8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471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inhoud 1"/>
          <p:cNvSpPr>
            <a:spLocks noGrp="1"/>
          </p:cNvSpPr>
          <p:nvPr>
            <p:ph idx="1"/>
          </p:nvPr>
        </p:nvSpPr>
        <p:spPr>
          <a:xfrm>
            <a:off x="695400" y="1340768"/>
            <a:ext cx="10972800" cy="4525963"/>
          </a:xfrm>
        </p:spPr>
        <p:txBody>
          <a:bodyPr/>
          <a:lstStyle/>
          <a:p>
            <a:r>
              <a:rPr lang="nl-NL" dirty="0" smtClean="0"/>
              <a:t>Handboeken voor alle coördinatoren, trainers en leiders</a:t>
            </a:r>
          </a:p>
          <a:p>
            <a:endParaRPr lang="nl-NL" dirty="0" smtClean="0"/>
          </a:p>
          <a:p>
            <a:r>
              <a:rPr lang="nl-NL" dirty="0" smtClean="0"/>
              <a:t>Draaiboeken voor alle toernooien en activiteiten</a:t>
            </a:r>
          </a:p>
          <a:p>
            <a:pPr rtl="0" eaLnBrk="0" fontAlgn="base" latinLnBrk="0" hangingPunct="0"/>
            <a:endParaRPr lang="nl-NL" sz="3200" dirty="0" smtClean="0">
              <a:solidFill>
                <a:schemeClr val="tx1"/>
              </a:solidFill>
              <a:latin typeface="+mn-lt"/>
              <a:ea typeface="ＭＳ Ｐゴシック" charset="-128"/>
              <a:cs typeface="+mn-cs"/>
            </a:endParaRPr>
          </a:p>
          <a:p>
            <a:pPr rtl="0" eaLnBrk="0" fontAlgn="base" latinLnBrk="0" hangingPunct="0"/>
            <a:r>
              <a:rPr lang="nl-NL" sz="3200" dirty="0" smtClean="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rPr>
              <a:t>Alle beleidsstukken zijn beschikbaar op de website en zijn maximaal twee A4-tjes</a:t>
            </a:r>
          </a:p>
          <a:p>
            <a:endParaRPr lang="nl-NL" sz="3200" dirty="0" smtClean="0">
              <a:solidFill>
                <a:schemeClr val="tx1"/>
              </a:solidFill>
              <a:latin typeface="+mn-lt"/>
              <a:ea typeface="ＭＳ Ｐゴシック" charset="-128"/>
              <a:cs typeface="+mn-cs"/>
            </a:endParaRPr>
          </a:p>
          <a:p>
            <a:r>
              <a:rPr lang="nl-NL" sz="3200" dirty="0" smtClean="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rPr>
              <a:t>Inzicht in de rollen en verantwoordelijkheid van bestuur en commissies</a:t>
            </a:r>
            <a:endParaRPr lang="nl-NL" dirty="0" smtClean="0"/>
          </a:p>
        </p:txBody>
      </p:sp>
      <p:sp>
        <p:nvSpPr>
          <p:cNvPr id="6" name="Tijdelijke aanduiding voor inhoud 10"/>
          <p:cNvSpPr txBox="1">
            <a:spLocks/>
          </p:cNvSpPr>
          <p:nvPr/>
        </p:nvSpPr>
        <p:spPr bwMode="auto">
          <a:xfrm>
            <a:off x="695400" y="33265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COMMUNICATIE / SECRETARIAAT</a:t>
            </a:r>
            <a:endParaRPr lang="nl-NL" i="0" dirty="0"/>
          </a:p>
        </p:txBody>
      </p:sp>
      <p:pic>
        <p:nvPicPr>
          <p:cNvPr id="7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1973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FINANCIEEL EN CONTROL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600201"/>
            <a:ext cx="6278488" cy="4525963"/>
          </a:xfrm>
        </p:spPr>
        <p:txBody>
          <a:bodyPr/>
          <a:lstStyle/>
          <a:p>
            <a:r>
              <a:rPr lang="nl-NL" dirty="0"/>
              <a:t>Nieuwe onafhankelijke besturen voor:</a:t>
            </a:r>
          </a:p>
          <a:p>
            <a:pPr lvl="1"/>
            <a:r>
              <a:rPr lang="nl-NL" dirty="0"/>
              <a:t>Stichting Vrienden van ATC’65</a:t>
            </a:r>
          </a:p>
          <a:p>
            <a:pPr lvl="1"/>
            <a:r>
              <a:rPr lang="nl-NL" dirty="0"/>
              <a:t>Stichting Sportaccommodatie</a:t>
            </a:r>
          </a:p>
          <a:p>
            <a:endParaRPr lang="nl-NL" dirty="0" smtClean="0"/>
          </a:p>
          <a:p>
            <a:r>
              <a:rPr lang="nl-NL" dirty="0" smtClean="0"/>
              <a:t>Nieuwe statuten, passend bij ATC</a:t>
            </a:r>
            <a:r>
              <a:rPr lang="en-US" dirty="0" smtClean="0"/>
              <a:t>’65 2.0</a:t>
            </a:r>
          </a:p>
          <a:p>
            <a:endParaRPr lang="nl-NL" dirty="0" smtClean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6119" y="2563338"/>
            <a:ext cx="4349627" cy="2861597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079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2918" y="2636912"/>
            <a:ext cx="2362829" cy="23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728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FINANCIEEL EN CONTROL</a:t>
            </a:r>
            <a:endParaRPr lang="nl-NL" i="0" dirty="0"/>
          </a:p>
        </p:txBody>
      </p:sp>
      <p:pic>
        <p:nvPicPr>
          <p:cNvPr id="14" name="Afbeelding 8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609600" y="1247171"/>
            <a:ext cx="8222704" cy="4525963"/>
          </a:xfrm>
        </p:spPr>
        <p:txBody>
          <a:bodyPr/>
          <a:lstStyle/>
          <a:p>
            <a:r>
              <a:rPr lang="nl-NL" sz="2800" dirty="0"/>
              <a:t>Bezuinigingsmaatregelen voor een sluitende begroting vanwege stijging van (niet beïnvloedbare) </a:t>
            </a:r>
            <a:r>
              <a:rPr lang="nl-NL" sz="2800" dirty="0" smtClean="0"/>
              <a:t>exploitatiekosten</a:t>
            </a:r>
            <a:endParaRPr lang="nl-NL" sz="2800" dirty="0"/>
          </a:p>
          <a:p>
            <a:endParaRPr lang="nl-NL" sz="2800" dirty="0" smtClean="0"/>
          </a:p>
          <a:p>
            <a:r>
              <a:rPr lang="nl-NL" sz="2800" dirty="0" smtClean="0"/>
              <a:t>Verdere </a:t>
            </a:r>
            <a:r>
              <a:rPr lang="nl-NL" sz="2800" dirty="0"/>
              <a:t>formalisering van (financiële) </a:t>
            </a:r>
            <a:r>
              <a:rPr lang="nl-NL" sz="2800" dirty="0" smtClean="0"/>
              <a:t>afspraken</a:t>
            </a:r>
            <a:endParaRPr lang="nl-NL" sz="2800" dirty="0"/>
          </a:p>
          <a:p>
            <a:endParaRPr lang="nl-NL" sz="2800" dirty="0" smtClean="0"/>
          </a:p>
          <a:p>
            <a:r>
              <a:rPr lang="nl-NL" sz="2800" dirty="0" smtClean="0"/>
              <a:t>Op </a:t>
            </a:r>
            <a:r>
              <a:rPr lang="nl-NL" sz="2800" dirty="0"/>
              <a:t>elke, te houden ledenvergadering, een kort verslag van de financiële positie en </a:t>
            </a:r>
            <a:r>
              <a:rPr lang="nl-NL" sz="2800" dirty="0" smtClean="0"/>
              <a:t>exploitatie</a:t>
            </a:r>
            <a:endParaRPr lang="nl-NL" sz="2800" dirty="0"/>
          </a:p>
          <a:p>
            <a:endParaRPr lang="nl-NL" sz="2800" dirty="0" smtClean="0"/>
          </a:p>
          <a:p>
            <a:r>
              <a:rPr lang="nl-NL" sz="2800" dirty="0" smtClean="0"/>
              <a:t>Meer </a:t>
            </a:r>
            <a:r>
              <a:rPr lang="nl-NL" sz="2800" dirty="0"/>
              <a:t>inzicht in besteding van de </a:t>
            </a:r>
            <a:r>
              <a:rPr lang="nl-NL" sz="2800" dirty="0" smtClean="0"/>
              <a:t>contributie</a:t>
            </a:r>
            <a:endParaRPr lang="nl-NL" sz="2800" dirty="0"/>
          </a:p>
          <a:p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73500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67</a:t>
            </a:fld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10" name="Tijdelijke aanduiding voor inhoud 10"/>
          <p:cNvSpPr txBox="1">
            <a:spLocks/>
          </p:cNvSpPr>
          <p:nvPr/>
        </p:nvSpPr>
        <p:spPr bwMode="auto">
          <a:xfrm>
            <a:off x="609600" y="305796"/>
            <a:ext cx="10980000" cy="713571"/>
          </a:xfrm>
          <a:prstGeom prst="rect">
            <a:avLst/>
          </a:prstGeom>
          <a:solidFill>
            <a:srgbClr val="000000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indent="0" fontAlgn="base">
              <a:spcBef>
                <a:spcPct val="0"/>
              </a:spcBef>
              <a:spcAft>
                <a:spcPct val="0"/>
              </a:spcAft>
              <a:buNone/>
              <a:defRPr sz="2400" b="1" i="1" kern="0">
                <a:solidFill>
                  <a:schemeClr val="bg1"/>
                </a:solidFill>
                <a:latin typeface="Verdana" charset="0"/>
                <a:ea typeface="ＭＳ Ｐゴシック" charset="-128"/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ea typeface="ＭＳ Ｐゴシック" charset="-128"/>
              </a:defRPr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ea typeface="ＭＳ Ｐゴシック" charset="-128"/>
              </a:defRPr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ea typeface="ＭＳ Ｐゴシック" charset="-128"/>
              </a:defRPr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ea typeface="ＭＳ Ｐゴシック" charset="-128"/>
              </a:defRPr>
            </a:lvl9pPr>
          </a:lstStyle>
          <a:p>
            <a:r>
              <a:rPr lang="nl-NL" i="0" dirty="0" smtClean="0"/>
              <a:t>We kunnen dit niet alleen!!</a:t>
            </a:r>
            <a:endParaRPr lang="nl-NL" i="0" dirty="0"/>
          </a:p>
        </p:txBody>
      </p:sp>
      <p:pic>
        <p:nvPicPr>
          <p:cNvPr id="11" name="Afbeelding 8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04" y="380469"/>
            <a:ext cx="893243" cy="52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Afgeronde rechthoek 1"/>
          <p:cNvSpPr/>
          <p:nvPr/>
        </p:nvSpPr>
        <p:spPr bwMode="auto">
          <a:xfrm>
            <a:off x="11938000" y="5517232"/>
            <a:ext cx="914400" cy="9144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7" name="Afgeronde rechthoek 6"/>
          <p:cNvSpPr/>
          <p:nvPr/>
        </p:nvSpPr>
        <p:spPr bwMode="auto">
          <a:xfrm>
            <a:off x="8737600" y="5805264"/>
            <a:ext cx="914400" cy="9144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2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Verdana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2" name="Title 5"/>
          <p:cNvSpPr txBox="1">
            <a:spLocks/>
          </p:cNvSpPr>
          <p:nvPr/>
        </p:nvSpPr>
        <p:spPr bwMode="auto">
          <a:xfrm>
            <a:off x="695400" y="4725144"/>
            <a:ext cx="10887000" cy="1980000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nl-NL" sz="5400" b="1" kern="0" dirty="0" smtClean="0">
                <a:solidFill>
                  <a:schemeClr val="bg1"/>
                </a:solidFill>
              </a:rPr>
              <a:t>Komt u op het veld of blijft u als toeschouwer aan de </a:t>
            </a:r>
            <a:r>
              <a:rPr lang="nl-NL" sz="5400" b="1" kern="0" smtClean="0">
                <a:solidFill>
                  <a:schemeClr val="bg1"/>
                </a:solidFill>
              </a:rPr>
              <a:t>lijn staan??</a:t>
            </a:r>
            <a:endParaRPr lang="nl-NL" sz="5400" b="1" kern="0" dirty="0">
              <a:solidFill>
                <a:schemeClr val="bg1"/>
              </a:solidFill>
            </a:endParaRPr>
          </a:p>
        </p:txBody>
      </p:sp>
      <p:pic>
        <p:nvPicPr>
          <p:cNvPr id="13" name="Afbeelding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292466"/>
            <a:ext cx="10972800" cy="317527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6599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2954758"/>
          </a:xfrm>
          <a:solidFill>
            <a:srgbClr val="000000">
              <a:alpha val="60000"/>
            </a:srgbClr>
          </a:solidFill>
        </p:spPr>
        <p:txBody>
          <a:bodyPr/>
          <a:lstStyle/>
          <a:p>
            <a:r>
              <a:rPr lang="nl-NL" sz="6600" b="1" dirty="0" smtClean="0">
                <a:solidFill>
                  <a:schemeClr val="bg1"/>
                </a:solidFill>
              </a:rPr>
              <a:t>Met elkaar,</a:t>
            </a:r>
            <a:br>
              <a:rPr lang="nl-NL" sz="6600" b="1" dirty="0" smtClean="0">
                <a:solidFill>
                  <a:schemeClr val="bg1"/>
                </a:solidFill>
              </a:rPr>
            </a:br>
            <a:r>
              <a:rPr lang="nl-NL" sz="6600" b="1" dirty="0" smtClean="0">
                <a:solidFill>
                  <a:schemeClr val="bg1"/>
                </a:solidFill>
              </a:rPr>
              <a:t>Mooi voor elkaar</a:t>
            </a:r>
            <a:endParaRPr lang="nl-NL" sz="6600" b="1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nl-NL" altLang="nl-NL" smtClean="0">
                <a:solidFill>
                  <a:srgbClr val="000000"/>
                </a:solidFill>
              </a:rPr>
              <a:t>ATC'65</a:t>
            </a:r>
            <a:endParaRPr lang="nl-NL" altLang="nl-N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9A680-FB35-4B6A-8554-BF604ADECDE5}" type="slidenum">
              <a:rPr lang="nl-NL" altLang="nl-NL" smtClean="0">
                <a:solidFill>
                  <a:srgbClr val="000000"/>
                </a:solidFill>
              </a:rPr>
              <a:pPr>
                <a:defRPr/>
              </a:pPr>
              <a:t>68</a:t>
            </a:fld>
            <a:endParaRPr lang="nl-NL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8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angepast ontwerp">
  <a:themeElements>
    <a:clrScheme name="Aangepast 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angepast 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Verdan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Verdana" charset="0"/>
          </a:defRPr>
        </a:defPPr>
      </a:lstStyle>
    </a:lnDef>
  </a:objectDefaults>
  <a:extraClrSchemeLst>
    <a:extraClrScheme>
      <a:clrScheme name="Aangepast 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angepast 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angepast 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angepast 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angepast 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angepast 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angepast 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angepast 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angepast 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angepast 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angepast 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angepast 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9525</TotalTime>
  <Words>1731</Words>
  <Application>Microsoft Office PowerPoint</Application>
  <PresentationFormat>Widescreen</PresentationFormat>
  <Paragraphs>412</Paragraphs>
  <Slides>68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ＭＳ Ｐゴシック</vt:lpstr>
      <vt:lpstr>Arial</vt:lpstr>
      <vt:lpstr>Calibri</vt:lpstr>
      <vt:lpstr>Verdana</vt:lpstr>
      <vt:lpstr>Aangepast ontwerp</vt:lpstr>
      <vt:lpstr>Met elkaar, Mooi voor elkaar</vt:lpstr>
      <vt:lpstr>PowerPoint Presentation</vt:lpstr>
      <vt:lpstr>PowerPoint Presentation</vt:lpstr>
      <vt:lpstr> EEN KORTE TERUGBLIK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Met elkaar, Mooi voor elkaar</vt:lpstr>
      <vt:lpstr>PowerPoint Presentation</vt:lpstr>
      <vt:lpstr>PowerPoint Presentation</vt:lpstr>
      <vt:lpstr>Met elkaar, Mooi voor elkaar ...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Met elkaar, Mooi voor elkaar</vt:lpstr>
      <vt:lpstr>Ambitie  </vt:lpstr>
      <vt:lpstr>PowerPoint Presentation</vt:lpstr>
      <vt:lpstr> Ambities en Wensen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Met elkaar, Mooi voor elkaar</vt:lpstr>
    </vt:vector>
  </TitlesOfParts>
  <Company>SKO-IT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Monique Bruggink</dc:creator>
  <cp:lastModifiedBy>Wilms, Tom (MBAMV)</cp:lastModifiedBy>
  <cp:revision>311</cp:revision>
  <cp:lastPrinted>2017-05-30T04:51:15Z</cp:lastPrinted>
  <dcterms:created xsi:type="dcterms:W3CDTF">2015-05-12T14:14:47Z</dcterms:created>
  <dcterms:modified xsi:type="dcterms:W3CDTF">2017-05-30T17:48:31Z</dcterms:modified>
</cp:coreProperties>
</file>