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655" r:id="rId2"/>
    <p:sldId id="765" r:id="rId3"/>
    <p:sldId id="674" r:id="rId4"/>
    <p:sldId id="676" r:id="rId5"/>
    <p:sldId id="771" r:id="rId6"/>
    <p:sldId id="772" r:id="rId7"/>
    <p:sldId id="678" r:id="rId8"/>
    <p:sldId id="679" r:id="rId9"/>
    <p:sldId id="680" r:id="rId10"/>
    <p:sldId id="773" r:id="rId11"/>
    <p:sldId id="681" r:id="rId12"/>
    <p:sldId id="684" r:id="rId13"/>
    <p:sldId id="775" r:id="rId14"/>
    <p:sldId id="776" r:id="rId15"/>
    <p:sldId id="777" r:id="rId16"/>
    <p:sldId id="781" r:id="rId17"/>
    <p:sldId id="762" r:id="rId18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artin Weghorst" initials="MW [6]" lastIdx="1" clrIdx="6"/>
  <p:cmAuthor id="1" name="Martin Weghorst" initials="MW" lastIdx="1" clrIdx="0"/>
  <p:cmAuthor id="2" name="Martin Weghorst" initials="MW [2]" lastIdx="1" clrIdx="1"/>
  <p:cmAuthor id="3" name="van der Veen, Marcel" initials="vdVM" lastIdx="16" clrIdx="2"/>
  <p:cmAuthor id="4" name="Martin Weghorst" initials="MW [3]" lastIdx="1" clrIdx="3"/>
  <p:cmAuthor id="5" name="Martin Weghorst" initials="MW [4]" lastIdx="1" clrIdx="4"/>
  <p:cmAuthor id="6" name="Martin Weghorst" initials="MW [5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99"/>
    <a:srgbClr val="000000"/>
    <a:srgbClr val="008000"/>
    <a:srgbClr val="003300"/>
    <a:srgbClr val="006600"/>
    <a:srgbClr val="B56365"/>
    <a:srgbClr val="2A2EB4"/>
    <a:srgbClr val="DDE141"/>
    <a:srgbClr val="E48F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87" autoAdjust="0"/>
    <p:restoredTop sz="86426"/>
  </p:normalViewPr>
  <p:slideViewPr>
    <p:cSldViewPr>
      <p:cViewPr>
        <p:scale>
          <a:sx n="100" d="100"/>
          <a:sy n="100" d="100"/>
        </p:scale>
        <p:origin x="48" y="-2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46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3"/>
          </a:xfrm>
          <a:prstGeom prst="rect">
            <a:avLst/>
          </a:prstGeom>
        </p:spPr>
        <p:txBody>
          <a:bodyPr vert="horz" lIns="91733" tIns="45867" rIns="91733" bIns="45867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3"/>
          </a:xfrm>
          <a:prstGeom prst="rect">
            <a:avLst/>
          </a:prstGeom>
        </p:spPr>
        <p:txBody>
          <a:bodyPr vert="horz" lIns="91733" tIns="45867" rIns="91733" bIns="45867" rtlCol="0"/>
          <a:lstStyle>
            <a:lvl1pPr algn="r">
              <a:defRPr sz="1200"/>
            </a:lvl1pPr>
          </a:lstStyle>
          <a:p>
            <a:fld id="{4CFBD7FB-A175-48B5-ABF5-251BB519546C}" type="datetimeFigureOut">
              <a:rPr lang="nl-NL" smtClean="0"/>
              <a:pPr/>
              <a:t>27-6-2018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33" tIns="45867" rIns="91733" bIns="45867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733" tIns="45867" rIns="91733" bIns="45867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3"/>
          </a:xfrm>
          <a:prstGeom prst="rect">
            <a:avLst/>
          </a:prstGeom>
        </p:spPr>
        <p:txBody>
          <a:bodyPr vert="horz" lIns="91733" tIns="45867" rIns="91733" bIns="45867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3"/>
          </a:xfrm>
          <a:prstGeom prst="rect">
            <a:avLst/>
          </a:prstGeom>
        </p:spPr>
        <p:txBody>
          <a:bodyPr vert="horz" lIns="91733" tIns="45867" rIns="91733" bIns="45867" rtlCol="0" anchor="b"/>
          <a:lstStyle>
            <a:lvl1pPr algn="r">
              <a:defRPr sz="1200"/>
            </a:lvl1pPr>
          </a:lstStyle>
          <a:p>
            <a:fld id="{7A74A28C-B01F-4F7A-90C4-A09267215DB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88194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11" indent="0" algn="ctr">
              <a:buNone/>
              <a:defRPr/>
            </a:lvl2pPr>
            <a:lvl3pPr marL="914423" indent="0" algn="ctr">
              <a:buNone/>
              <a:defRPr/>
            </a:lvl3pPr>
            <a:lvl4pPr marL="1371634" indent="0" algn="ctr">
              <a:buNone/>
              <a:defRPr/>
            </a:lvl4pPr>
            <a:lvl5pPr marL="1828846" indent="0" algn="ctr">
              <a:buNone/>
              <a:defRPr/>
            </a:lvl5pPr>
            <a:lvl6pPr marL="2286057" indent="0" algn="ctr">
              <a:buNone/>
              <a:defRPr/>
            </a:lvl6pPr>
            <a:lvl7pPr marL="2743269" indent="0" algn="ctr">
              <a:buNone/>
              <a:defRPr/>
            </a:lvl7pPr>
            <a:lvl8pPr marL="3200480" indent="0" algn="ctr">
              <a:buNone/>
              <a:defRPr/>
            </a:lvl8pPr>
            <a:lvl9pPr marL="3657691" indent="0" algn="ctr">
              <a:buNone/>
              <a:defRPr/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 dirty="0">
                <a:solidFill>
                  <a:srgbClr val="000000"/>
                </a:solidFill>
              </a:rPr>
              <a:t>ATC'65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C9096-BD96-4104-B24E-83F865CC22E1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5021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 advClick="0" advTm="5000">
        <p14:conveyor dir="l"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 dirty="0">
                <a:solidFill>
                  <a:srgbClr val="000000"/>
                </a:solidFill>
              </a:rPr>
              <a:t>ATC'65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79EC3-8429-4E55-9854-AC1ED735BB1B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174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 advClick="0" advTm="5000">
        <p14:conveyor dir="l"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 dirty="0">
                <a:solidFill>
                  <a:srgbClr val="000000"/>
                </a:solidFill>
              </a:rPr>
              <a:t>ATC'65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C3332-A640-4898-9461-CBEA40E6B2DA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38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 advClick="0" advTm="5000">
        <p14:conveyor dir="l"/>
      </p:transition>
    </mc:Choice>
    <mc:Fallback>
      <p:transition spd="slow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 dirty="0">
                <a:solidFill>
                  <a:srgbClr val="000000"/>
                </a:solidFill>
              </a:rPr>
              <a:t>ATC'65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AACCB-2A37-445F-A75C-421D4B6CCB42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187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 advClick="0" advTm="5000">
        <p14:conveyor dir="l"/>
      </p:transition>
    </mc:Choice>
    <mc:Fallback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6197600" y="3938593"/>
            <a:ext cx="5384800" cy="2187575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 dirty="0">
                <a:solidFill>
                  <a:srgbClr val="000000"/>
                </a:solidFill>
              </a:rPr>
              <a:t>ATC'65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E69ED-21E4-4269-B2CC-513F4698D443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573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 advClick="0" advTm="5000">
        <p14:conveyor dir="l"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 dirty="0">
                <a:solidFill>
                  <a:srgbClr val="000000"/>
                </a:solidFill>
              </a:rPr>
              <a:t>ATC'65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9A680-FB35-4B6A-8554-BF604ADECDE5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1198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 advClick="0" advTm="5000">
        <p14:conveyor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11" indent="0">
              <a:buNone/>
              <a:defRPr sz="1801"/>
            </a:lvl2pPr>
            <a:lvl3pPr marL="914423" indent="0">
              <a:buNone/>
              <a:defRPr sz="1600"/>
            </a:lvl3pPr>
            <a:lvl4pPr marL="1371634" indent="0">
              <a:buNone/>
              <a:defRPr sz="1401"/>
            </a:lvl4pPr>
            <a:lvl5pPr marL="1828846" indent="0">
              <a:buNone/>
              <a:defRPr sz="1401"/>
            </a:lvl5pPr>
            <a:lvl6pPr marL="2286057" indent="0">
              <a:buNone/>
              <a:defRPr sz="1401"/>
            </a:lvl6pPr>
            <a:lvl7pPr marL="2743269" indent="0">
              <a:buNone/>
              <a:defRPr sz="1401"/>
            </a:lvl7pPr>
            <a:lvl8pPr marL="3200480" indent="0">
              <a:buNone/>
              <a:defRPr sz="1401"/>
            </a:lvl8pPr>
            <a:lvl9pPr marL="3657691" indent="0">
              <a:buNone/>
              <a:defRPr sz="140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 dirty="0">
                <a:solidFill>
                  <a:srgbClr val="000000"/>
                </a:solidFill>
              </a:rPr>
              <a:t>ATC'65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B4A22-779B-4F07-81C3-9B969949781B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2510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 advClick="0" advTm="5000">
        <p14:conveyor dir="l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 dirty="0">
                <a:solidFill>
                  <a:srgbClr val="000000"/>
                </a:solidFill>
              </a:rPr>
              <a:t>ATC'65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85FB1-8DBC-49FA-9D20-FC62ACDD90AB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380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 advClick="0" advTm="5000">
        <p14:conveyor dir="l"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 dirty="0">
                <a:solidFill>
                  <a:srgbClr val="000000"/>
                </a:solidFill>
              </a:rPr>
              <a:t>ATC'65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F6731-CC75-42D3-869F-3D597E3C7979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4480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 advClick="0" advTm="5000">
        <p14:conveyor dir="l"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 dirty="0">
                <a:solidFill>
                  <a:srgbClr val="000000"/>
                </a:solidFill>
              </a:rPr>
              <a:t>ATC'65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8E078-80F3-45B7-9DB4-4BCCB7E95F2B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9344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 advClick="0" advTm="5000">
        <p14:conveyor dir="l"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 dirty="0">
                <a:solidFill>
                  <a:srgbClr val="000000"/>
                </a:solidFill>
              </a:rPr>
              <a:t>ATC'65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5AD09-4305-4CFE-B71A-B6488ACCB142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291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 advClick="0" advTm="5000">
        <p14:conveyor dir="l"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4" y="273055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211" indent="0">
              <a:buNone/>
              <a:defRPr sz="1200"/>
            </a:lvl2pPr>
            <a:lvl3pPr marL="914423" indent="0">
              <a:buNone/>
              <a:defRPr sz="1001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 dirty="0">
                <a:solidFill>
                  <a:srgbClr val="000000"/>
                </a:solidFill>
              </a:rPr>
              <a:t>ATC'65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31013-BCE0-49BA-8C86-986BA88194BD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4191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 advClick="0" advTm="5000">
        <p14:conveyor dir="l"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pPr lvl="0"/>
            <a:endParaRPr lang="nl-NL" noProof="0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211" indent="0">
              <a:buNone/>
              <a:defRPr sz="1200"/>
            </a:lvl2pPr>
            <a:lvl3pPr marL="914423" indent="0">
              <a:buNone/>
              <a:defRPr sz="1001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 dirty="0">
                <a:solidFill>
                  <a:srgbClr val="000000"/>
                </a:solidFill>
              </a:rPr>
              <a:t>ATC'65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BC3F3-318B-48BF-BCE0-F888D48D98B9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656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 advClick="0" advTm="5000">
        <p14:conveyor dir="l"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1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dirty="0">
                <a:solidFill>
                  <a:srgbClr val="000000"/>
                </a:solidFill>
              </a:rPr>
              <a:t>ATC'65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E9D8D8-A68A-4978-B48A-7F7C6544D48B}" type="slidenum">
              <a:rPr lang="nl-NL" alt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altLang="nl-NL" dirty="0">
              <a:solidFill>
                <a:srgbClr val="000000"/>
              </a:solidFill>
            </a:endParaRPr>
          </a:p>
        </p:txBody>
      </p:sp>
      <p:pic>
        <p:nvPicPr>
          <p:cNvPr id="1031" name="Picture 7" descr="Shirt ATC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5066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2250" advClick="0" advTm="5000">
        <p14:conveyor dir="l"/>
      </p:transition>
    </mc:Choice>
    <mc:Fallback>
      <p:transition spd="slow" advClick="0" advTm="5000">
        <p:fade/>
      </p:transition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2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3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8" indent="-34290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69" indent="-28575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29" indent="-22860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41" indent="-22860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52" indent="-22860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63" indent="-2286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75" indent="-2286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86" indent="-2286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98" indent="-2286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nl-NL"/>
      </a:defPPr>
      <a:lvl1pPr marL="0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tiff"/><Relationship Id="rId4" Type="http://schemas.openxmlformats.org/officeDocument/2006/relationships/image" Target="../media/image20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uact=8&amp;ved=0CAcQjRw&amp;url=http://amateurvoetbalhengelo.nl/johan-kroeze-verenigingsmanager-atc65-onze-recreatie-afdeling-mag-nooit-vergeten-worden/&amp;ei=n-paVcOKC8STU_yCgcgC&amp;bvm=bv.93564037,d.d24&amp;psig=AFQjCNF4VEPdj3LnN5Cm3rG22P1MdZ0Odw&amp;ust=143210804583262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10"/>
          <p:cNvSpPr txBox="1">
            <a:spLocks/>
          </p:cNvSpPr>
          <p:nvPr/>
        </p:nvSpPr>
        <p:spPr bwMode="auto">
          <a:xfrm>
            <a:off x="609600" y="305796"/>
            <a:ext cx="10972800" cy="713571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indent="0" fontAlgn="base">
              <a:spcBef>
                <a:spcPct val="0"/>
              </a:spcBef>
              <a:spcAft>
                <a:spcPct val="0"/>
              </a:spcAft>
              <a:buNone/>
              <a:defRPr sz="2400" b="1" i="1" kern="0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ea typeface="ＭＳ Ｐゴシック" charset="-128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ea typeface="ＭＳ Ｐゴシック" charset="-128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ea typeface="ＭＳ Ｐゴシック" charset="-128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9pPr>
          </a:lstStyle>
          <a:p>
            <a:r>
              <a:rPr lang="nl-NL" i="0" dirty="0" smtClean="0"/>
              <a:t>Het verleden en toekomstige situatie</a:t>
            </a:r>
            <a:endParaRPr lang="nl-NL" i="0" dirty="0"/>
          </a:p>
        </p:txBody>
      </p:sp>
      <p:pic>
        <p:nvPicPr>
          <p:cNvPr id="7" name="Afbeelding 8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32504" y="380469"/>
            <a:ext cx="893243" cy="528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3302" y="1869285"/>
            <a:ext cx="5779928" cy="1412694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3302" y="3988620"/>
            <a:ext cx="5735372" cy="1528611"/>
          </a:xfrm>
          <a:prstGeom prst="round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6509010" y="5961843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Periode 2019 tot 2040</a:t>
            </a:r>
            <a:endParaRPr lang="nl-NL" sz="2800" b="1" dirty="0"/>
          </a:p>
        </p:txBody>
      </p:sp>
      <p:sp>
        <p:nvSpPr>
          <p:cNvPr id="12" name="Tekstvak 11"/>
          <p:cNvSpPr txBox="1"/>
          <p:nvPr/>
        </p:nvSpPr>
        <p:spPr>
          <a:xfrm>
            <a:off x="886746" y="5961843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Periode 2000 – 2018/2019</a:t>
            </a:r>
            <a:endParaRPr lang="nl-NL" sz="2800" b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t="31099" b="27557"/>
          <a:stretch/>
        </p:blipFill>
        <p:spPr>
          <a:xfrm>
            <a:off x="632713" y="1796332"/>
            <a:ext cx="5116578" cy="1485647"/>
          </a:xfrm>
          <a:prstGeom prst="round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7" cstate="print"/>
          <a:srcRect t="29919" r="11063" b="34644"/>
          <a:stretch/>
        </p:blipFill>
        <p:spPr>
          <a:xfrm>
            <a:off x="632713" y="3988201"/>
            <a:ext cx="5116578" cy="152903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610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10"/>
          <p:cNvSpPr txBox="1">
            <a:spLocks/>
          </p:cNvSpPr>
          <p:nvPr/>
        </p:nvSpPr>
        <p:spPr bwMode="auto">
          <a:xfrm>
            <a:off x="609600" y="305796"/>
            <a:ext cx="10972800" cy="713571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indent="0" fontAlgn="base">
              <a:spcBef>
                <a:spcPct val="0"/>
              </a:spcBef>
              <a:spcAft>
                <a:spcPct val="0"/>
              </a:spcAft>
              <a:buNone/>
              <a:defRPr sz="2400" b="1" i="1" kern="0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ea typeface="ＭＳ Ｐゴシック" charset="-128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ea typeface="ＭＳ Ｐゴシック" charset="-128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ea typeface="ＭＳ Ｐゴシック" charset="-128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9pPr>
          </a:lstStyle>
          <a:p>
            <a:r>
              <a:rPr lang="nl-NL" i="0" dirty="0" smtClean="0"/>
              <a:t>Project 3: Renovatie kleedkamer 1, 2, 7, 8 en 9		</a:t>
            </a:r>
            <a:endParaRPr lang="nl-NL" i="0" dirty="0"/>
          </a:p>
        </p:txBody>
      </p:sp>
      <p:pic>
        <p:nvPicPr>
          <p:cNvPr id="7" name="Afbeelding 8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32504" y="380469"/>
            <a:ext cx="893243" cy="528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vaal 3"/>
          <p:cNvSpPr/>
          <p:nvPr/>
        </p:nvSpPr>
        <p:spPr bwMode="auto">
          <a:xfrm>
            <a:off x="1775520" y="2348880"/>
            <a:ext cx="1800200" cy="1728192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charset="0"/>
            </a:endParaRPr>
          </a:p>
        </p:txBody>
      </p:sp>
      <p:sp>
        <p:nvSpPr>
          <p:cNvPr id="9" name="Ovaal 8"/>
          <p:cNvSpPr/>
          <p:nvPr/>
        </p:nvSpPr>
        <p:spPr bwMode="auto">
          <a:xfrm>
            <a:off x="1595500" y="2496978"/>
            <a:ext cx="2160240" cy="1656184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73587" y="1240577"/>
            <a:ext cx="45365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Wat gaan we precies doen: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000" dirty="0" smtClean="0"/>
              <a:t>Slopen van het bestaande interieur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000" dirty="0" smtClean="0"/>
              <a:t>Nieuwe wandtegels en vloertegels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000" dirty="0" smtClean="0"/>
              <a:t>Nieuwe vloercoating in douchehoek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000" dirty="0" smtClean="0"/>
              <a:t>Nieuw systeemplafonds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000" dirty="0" smtClean="0"/>
              <a:t>Nieuwe deuren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000" dirty="0" smtClean="0"/>
              <a:t>Nieuwe zitbanken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000" dirty="0" smtClean="0"/>
              <a:t>Schilderwerk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221137"/>
            <a:ext cx="5404641" cy="562614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4482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10"/>
          <p:cNvSpPr txBox="1">
            <a:spLocks/>
          </p:cNvSpPr>
          <p:nvPr/>
        </p:nvSpPr>
        <p:spPr bwMode="auto">
          <a:xfrm>
            <a:off x="609600" y="305796"/>
            <a:ext cx="10972800" cy="713571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indent="0" fontAlgn="base">
              <a:spcBef>
                <a:spcPct val="0"/>
              </a:spcBef>
              <a:spcAft>
                <a:spcPct val="0"/>
              </a:spcAft>
              <a:buNone/>
              <a:defRPr sz="2400" b="1" i="1" kern="0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ea typeface="ＭＳ Ｐゴシック" charset="-128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ea typeface="ＭＳ Ｐゴシック" charset="-128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ea typeface="ＭＳ Ｐゴシック" charset="-128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9pPr>
          </a:lstStyle>
          <a:p>
            <a:r>
              <a:rPr lang="nl-NL" i="0" dirty="0" smtClean="0"/>
              <a:t>Project 4: Renovatie kleedkamer </a:t>
            </a:r>
            <a:r>
              <a:rPr lang="nl-NL" i="0" dirty="0" smtClean="0"/>
              <a:t>3, 4</a:t>
            </a:r>
            <a:r>
              <a:rPr lang="nl-NL" i="0" dirty="0" smtClean="0"/>
              <a:t>, 5 en 6	</a:t>
            </a:r>
            <a:endParaRPr lang="nl-NL" i="0" dirty="0"/>
          </a:p>
        </p:txBody>
      </p:sp>
      <p:pic>
        <p:nvPicPr>
          <p:cNvPr id="7" name="Afbeelding 8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32504" y="380469"/>
            <a:ext cx="893243" cy="528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2800" dirty="0" smtClean="0"/>
          </a:p>
          <a:p>
            <a:endParaRPr lang="nl-NL" sz="2800" dirty="0"/>
          </a:p>
        </p:txBody>
      </p:sp>
      <p:pic>
        <p:nvPicPr>
          <p:cNvPr id="8" name="Afbeelding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1496937"/>
            <a:ext cx="6859528" cy="4927603"/>
          </a:xfrm>
          <a:prstGeom prst="round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vaal 3"/>
          <p:cNvSpPr/>
          <p:nvPr/>
        </p:nvSpPr>
        <p:spPr bwMode="auto">
          <a:xfrm>
            <a:off x="1775520" y="2348880"/>
            <a:ext cx="1800200" cy="1728192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charset="0"/>
            </a:endParaRPr>
          </a:p>
        </p:txBody>
      </p:sp>
      <p:sp>
        <p:nvSpPr>
          <p:cNvPr id="9" name="Ovaal 8"/>
          <p:cNvSpPr/>
          <p:nvPr/>
        </p:nvSpPr>
        <p:spPr bwMode="auto">
          <a:xfrm>
            <a:off x="1595500" y="2496978"/>
            <a:ext cx="2160240" cy="1656184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charset="0"/>
            </a:endParaRPr>
          </a:p>
        </p:txBody>
      </p:sp>
      <p:sp>
        <p:nvSpPr>
          <p:cNvPr id="10" name="Ovaal 9"/>
          <p:cNvSpPr/>
          <p:nvPr/>
        </p:nvSpPr>
        <p:spPr bwMode="auto">
          <a:xfrm rot="5400000">
            <a:off x="3093677" y="1227600"/>
            <a:ext cx="2466749" cy="338437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7483168" y="1308641"/>
            <a:ext cx="4583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Wat gaan we precies doen: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000" dirty="0" smtClean="0"/>
              <a:t>Slopen van het bestaande interieur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000" dirty="0" smtClean="0"/>
              <a:t>Nieuwe wandtegels en vloertegels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000" dirty="0" smtClean="0"/>
              <a:t>Nieuwe vloercoating in douchehoek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000" dirty="0" smtClean="0"/>
              <a:t>Nieuw systeemplafonds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000" dirty="0" smtClean="0"/>
              <a:t>Nieuwe deuren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000" dirty="0" smtClean="0"/>
              <a:t>Gerenoveerde zitbanken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000" dirty="0" smtClean="0"/>
              <a:t>Schilderwerk</a:t>
            </a:r>
          </a:p>
        </p:txBody>
      </p:sp>
    </p:spTree>
    <p:extLst>
      <p:ext uri="{BB962C8B-B14F-4D97-AF65-F5344CB8AC3E}">
        <p14:creationId xmlns:p14="http://schemas.microsoft.com/office/powerpoint/2010/main" xmlns="" val="211498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10"/>
          <p:cNvSpPr txBox="1">
            <a:spLocks/>
          </p:cNvSpPr>
          <p:nvPr/>
        </p:nvSpPr>
        <p:spPr bwMode="auto">
          <a:xfrm>
            <a:off x="609600" y="305796"/>
            <a:ext cx="10972800" cy="713571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indent="0" fontAlgn="base">
              <a:spcBef>
                <a:spcPct val="0"/>
              </a:spcBef>
              <a:spcAft>
                <a:spcPct val="0"/>
              </a:spcAft>
              <a:buNone/>
              <a:defRPr sz="2400" b="1" i="1" kern="0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ea typeface="ＭＳ Ｐゴシック" charset="-128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ea typeface="ＭＳ Ｐゴシック" charset="-128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ea typeface="ＭＳ Ｐゴシック" charset="-128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9pPr>
          </a:lstStyle>
          <a:p>
            <a:r>
              <a:rPr lang="nl-NL" i="0" dirty="0" smtClean="0"/>
              <a:t>Nieuwe (duurzame) installatie	</a:t>
            </a:r>
            <a:endParaRPr lang="nl-NL" i="0" dirty="0"/>
          </a:p>
        </p:txBody>
      </p:sp>
      <p:pic>
        <p:nvPicPr>
          <p:cNvPr id="7" name="Afbeelding 8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32504" y="380469"/>
            <a:ext cx="893243" cy="528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2510" y="1278504"/>
            <a:ext cx="2259890" cy="2016224"/>
          </a:xfrm>
          <a:prstGeom prst="round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09600" y="1628800"/>
            <a:ext cx="8438728" cy="4824536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1" dirty="0" smtClean="0"/>
              <a:t>Wat gaan we precies doen</a:t>
            </a:r>
            <a:r>
              <a:rPr lang="nl-NL" sz="2400" dirty="0" smtClean="0"/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2400" dirty="0" err="1" smtClean="0"/>
              <a:t>Pelletkachelinstallatie</a:t>
            </a:r>
            <a:r>
              <a:rPr lang="nl-NL" sz="2400" dirty="0" smtClean="0"/>
              <a:t> voor warmte en warmtapwater, op </a:t>
            </a:r>
            <a:r>
              <a:rPr lang="nl-NL" sz="2400" dirty="0"/>
              <a:t>termijn geen gas aansluiting </a:t>
            </a:r>
            <a:r>
              <a:rPr lang="nl-NL" sz="2400" dirty="0" smtClean="0"/>
              <a:t>meer bij ATC</a:t>
            </a:r>
            <a:r>
              <a:rPr lang="en-US" sz="2400" dirty="0" smtClean="0"/>
              <a:t>’65!</a:t>
            </a:r>
            <a:endParaRPr lang="nl-NL" sz="24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24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2400" dirty="0" smtClean="0"/>
              <a:t>Led verlichting in de kleedkamers en in de gangen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24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2400" dirty="0" smtClean="0"/>
              <a:t>Bewegingsschakelaars voor het licht aan / uit in de diverse ruimte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24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2400" dirty="0" smtClean="0"/>
              <a:t>Automatische infra rood drukkers voor alle douches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nl-NL" sz="240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1" dirty="0" smtClean="0">
                <a:solidFill>
                  <a:srgbClr val="FF0000"/>
                </a:solidFill>
              </a:rPr>
              <a:t>Besparing op de jaarlijkse energiekosten van minimaal  </a:t>
            </a:r>
            <a:r>
              <a:rPr lang="nl-NL" sz="2400" b="1" dirty="0" smtClean="0">
                <a:solidFill>
                  <a:srgbClr val="FF0000"/>
                </a:solidFill>
              </a:rPr>
              <a:t>€6.500 </a:t>
            </a:r>
            <a:r>
              <a:rPr lang="nl-NL" sz="2400" b="1" dirty="0" smtClean="0">
                <a:solidFill>
                  <a:srgbClr val="FF0000"/>
                </a:solidFill>
              </a:rPr>
              <a:t>oplopend tot </a:t>
            </a:r>
            <a:r>
              <a:rPr lang="nl-NL" sz="2400" b="1" dirty="0" smtClean="0">
                <a:solidFill>
                  <a:srgbClr val="FF0000"/>
                </a:solidFill>
              </a:rPr>
              <a:t>€10.000,00 </a:t>
            </a:r>
            <a:r>
              <a:rPr lang="nl-NL" sz="2400" b="1" dirty="0" smtClean="0">
                <a:solidFill>
                  <a:srgbClr val="FF0000"/>
                </a:solidFill>
              </a:rPr>
              <a:t>in de toekomst.</a:t>
            </a:r>
          </a:p>
        </p:txBody>
      </p:sp>
      <p:pic>
        <p:nvPicPr>
          <p:cNvPr id="9" name="Afbeelding 8" descr="../Desktop/Schermafbeelding%202018-05-18%20om%2018.28.34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4312" y="3645024"/>
            <a:ext cx="2682448" cy="1197620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5124" name="Picture 4" descr="outpellets Wit 15 Kg EN+a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5229200"/>
            <a:ext cx="1462906" cy="1462906"/>
          </a:xfrm>
          <a:prstGeom prst="round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9086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10"/>
          <p:cNvSpPr txBox="1">
            <a:spLocks/>
          </p:cNvSpPr>
          <p:nvPr/>
        </p:nvSpPr>
        <p:spPr bwMode="auto">
          <a:xfrm>
            <a:off x="609600" y="450042"/>
            <a:ext cx="10972800" cy="713571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indent="0" fontAlgn="base">
              <a:spcBef>
                <a:spcPct val="0"/>
              </a:spcBef>
              <a:spcAft>
                <a:spcPct val="0"/>
              </a:spcAft>
              <a:buNone/>
              <a:defRPr sz="2400" b="1" i="1" kern="0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ea typeface="ＭＳ Ｐゴシック" charset="-128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ea typeface="ＭＳ Ｐゴシック" charset="-128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ea typeface="ＭＳ Ｐゴシック" charset="-128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9pPr>
          </a:lstStyle>
          <a:p>
            <a:r>
              <a:rPr lang="nl-NL" i="0" dirty="0" smtClean="0"/>
              <a:t>Welke projecten hebben we nog meer:	</a:t>
            </a:r>
            <a:endParaRPr lang="nl-NL" i="0" dirty="0"/>
          </a:p>
        </p:txBody>
      </p:sp>
      <p:pic>
        <p:nvPicPr>
          <p:cNvPr id="7" name="Afbeelding 8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32504" y="380469"/>
            <a:ext cx="893243" cy="528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4824536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2400" dirty="0" smtClean="0"/>
              <a:t>Herinrichten voorterrein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2400" dirty="0" smtClean="0"/>
              <a:t>Verplaatsen </a:t>
            </a:r>
            <a:r>
              <a:rPr lang="nl-NL" sz="2400" dirty="0"/>
              <a:t>en (deels) nieuwe speeltoestellen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2400" dirty="0"/>
              <a:t>Verleggen bestrating naar nieuwe entree;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2400" dirty="0"/>
              <a:t>Uitbreiden fietsenstalling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24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2400" dirty="0" smtClean="0"/>
              <a:t>Schilderwerk van alle buitenkozijnen in wit en zwart;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24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2400" dirty="0" smtClean="0"/>
              <a:t>Schilderen van de diverse muren in ATC kleuren;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24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2400" dirty="0" smtClean="0"/>
              <a:t>Aanbrengen van het ATC</a:t>
            </a:r>
            <a:r>
              <a:rPr lang="en-US" sz="2400" dirty="0" smtClean="0"/>
              <a:t>’65 logo;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925292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10"/>
          <p:cNvSpPr txBox="1">
            <a:spLocks/>
          </p:cNvSpPr>
          <p:nvPr/>
        </p:nvSpPr>
        <p:spPr bwMode="auto">
          <a:xfrm>
            <a:off x="609600" y="305796"/>
            <a:ext cx="10972800" cy="713571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indent="0" fontAlgn="base">
              <a:spcBef>
                <a:spcPct val="0"/>
              </a:spcBef>
              <a:spcAft>
                <a:spcPct val="0"/>
              </a:spcAft>
              <a:buNone/>
              <a:defRPr sz="2400" b="1" i="1" kern="0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ea typeface="ＭＳ Ｐゴシック" charset="-128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ea typeface="ＭＳ Ｐゴシック" charset="-128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ea typeface="ＭＳ Ｐゴシック" charset="-128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9pPr>
          </a:lstStyle>
          <a:p>
            <a:r>
              <a:rPr lang="nl-NL" i="0" dirty="0" smtClean="0"/>
              <a:t>We hebben ook nog een paar wensen	</a:t>
            </a:r>
            <a:endParaRPr lang="nl-NL" i="0" dirty="0"/>
          </a:p>
        </p:txBody>
      </p:sp>
      <p:pic>
        <p:nvPicPr>
          <p:cNvPr id="7" name="Afbeelding 8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32504" y="380469"/>
            <a:ext cx="893243" cy="528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 smtClean="0"/>
              <a:t>Verbetering van de keuken (diverse apparatuur is op!)</a:t>
            </a:r>
          </a:p>
          <a:p>
            <a:r>
              <a:rPr lang="nl-NL" sz="2400" dirty="0" smtClean="0"/>
              <a:t>Glasvezel aansluiting</a:t>
            </a:r>
          </a:p>
          <a:p>
            <a:r>
              <a:rPr lang="nl-NL" sz="2400" dirty="0" smtClean="0"/>
              <a:t>Betere </a:t>
            </a:r>
            <a:r>
              <a:rPr lang="nl-NL" sz="2400" dirty="0"/>
              <a:t>en meer dug-outs </a:t>
            </a:r>
            <a:endParaRPr lang="nl-NL" sz="2400" dirty="0" smtClean="0"/>
          </a:p>
          <a:p>
            <a:r>
              <a:rPr lang="nl-NL" sz="2400" dirty="0" smtClean="0"/>
              <a:t>Upgrade 1</a:t>
            </a:r>
            <a:r>
              <a:rPr lang="nl-NL" sz="2400" baseline="30000" dirty="0" smtClean="0"/>
              <a:t>e</a:t>
            </a:r>
            <a:r>
              <a:rPr lang="nl-NL" sz="2400" dirty="0" smtClean="0"/>
              <a:t> verdieping inclusief warmte regulering</a:t>
            </a:r>
            <a:r>
              <a:rPr lang="nl-NL" sz="2800" dirty="0" smtClean="0"/>
              <a:t> </a:t>
            </a:r>
          </a:p>
          <a:p>
            <a:r>
              <a:rPr lang="nl-NL" sz="2800" dirty="0" smtClean="0"/>
              <a:t>Verkeersveiliger maken van de uitgang van het park;</a:t>
            </a:r>
          </a:p>
          <a:p>
            <a:endParaRPr lang="nl-NL" sz="2800" dirty="0" smtClean="0"/>
          </a:p>
          <a:p>
            <a:endParaRPr lang="nl-NL" sz="28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6548" y="4990636"/>
            <a:ext cx="2096967" cy="1572726"/>
          </a:xfrm>
          <a:prstGeom prst="round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88288" y="5065708"/>
            <a:ext cx="2083175" cy="1531644"/>
          </a:xfrm>
          <a:prstGeom prst="round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5" cstate="print"/>
          <a:srcRect l="51449" t="45279" r="22957" b="30013"/>
          <a:stretch/>
        </p:blipFill>
        <p:spPr>
          <a:xfrm>
            <a:off x="6237318" y="5064802"/>
            <a:ext cx="2088180" cy="1512069"/>
          </a:xfrm>
          <a:prstGeom prst="roundRect">
            <a:avLst/>
          </a:prstGeom>
        </p:spPr>
      </p:pic>
      <p:pic>
        <p:nvPicPr>
          <p:cNvPr id="3078" name="Picture 6" descr="fbeeldingsresultaat voor kpn glasv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026" b="13612"/>
          <a:stretch/>
        </p:blipFill>
        <p:spPr bwMode="auto">
          <a:xfrm>
            <a:off x="3776305" y="4990636"/>
            <a:ext cx="2098223" cy="1586235"/>
          </a:xfrm>
          <a:prstGeom prst="round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75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10"/>
          <p:cNvSpPr txBox="1">
            <a:spLocks/>
          </p:cNvSpPr>
          <p:nvPr/>
        </p:nvSpPr>
        <p:spPr bwMode="auto">
          <a:xfrm>
            <a:off x="609600" y="305796"/>
            <a:ext cx="10972800" cy="713571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indent="0" fontAlgn="base">
              <a:spcBef>
                <a:spcPct val="0"/>
              </a:spcBef>
              <a:spcAft>
                <a:spcPct val="0"/>
              </a:spcAft>
              <a:buNone/>
              <a:defRPr sz="2400" b="1" i="1" kern="0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ea typeface="ＭＳ Ｐゴシック" charset="-128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ea typeface="ＭＳ Ｐゴシック" charset="-128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ea typeface="ＭＳ Ｐゴシック" charset="-128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9pPr>
          </a:lstStyle>
          <a:p>
            <a:r>
              <a:rPr lang="nl-NL" i="0" dirty="0" smtClean="0"/>
              <a:t>Om het betaalbaar te houden zoeken wij hulp voor:	</a:t>
            </a:r>
            <a:endParaRPr lang="nl-NL" i="0" dirty="0"/>
          </a:p>
        </p:txBody>
      </p:sp>
      <p:pic>
        <p:nvPicPr>
          <p:cNvPr id="7" name="Afbeelding 8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32504" y="380469"/>
            <a:ext cx="893243" cy="528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5069155"/>
          </a:xfrm>
        </p:spPr>
        <p:txBody>
          <a:bodyPr/>
          <a:lstStyle/>
          <a:p>
            <a:r>
              <a:rPr lang="nl-NL" sz="2400" dirty="0" smtClean="0"/>
              <a:t>Seniorenteams die willen demonteren en slopen;</a:t>
            </a:r>
          </a:p>
          <a:p>
            <a:r>
              <a:rPr lang="nl-NL" sz="2400" dirty="0" smtClean="0"/>
              <a:t>Mensen die kunnen en willen schilderen</a:t>
            </a:r>
          </a:p>
          <a:p>
            <a:r>
              <a:rPr lang="nl-NL" sz="2400" dirty="0" smtClean="0"/>
              <a:t>Handige mensen voor diverse klussen w.o.:</a:t>
            </a:r>
          </a:p>
          <a:p>
            <a:pPr lvl="1"/>
            <a:r>
              <a:rPr lang="nl-NL" sz="2400" dirty="0" smtClean="0"/>
              <a:t>Leggen bestrating</a:t>
            </a:r>
          </a:p>
          <a:p>
            <a:pPr lvl="1"/>
            <a:r>
              <a:rPr lang="nl-NL" sz="2400" dirty="0" smtClean="0"/>
              <a:t>Renoveren zitbanken</a:t>
            </a:r>
          </a:p>
          <a:p>
            <a:pPr lvl="1"/>
            <a:r>
              <a:rPr lang="nl-NL" sz="2400" dirty="0" smtClean="0"/>
              <a:t>Opruimen en schoonmaken</a:t>
            </a:r>
          </a:p>
          <a:p>
            <a:r>
              <a:rPr lang="nl-NL" sz="2400" dirty="0" smtClean="0"/>
              <a:t>Overige bouwkundigen en/ of installatiehulp</a:t>
            </a:r>
          </a:p>
          <a:p>
            <a:r>
              <a:rPr lang="nl-NL" sz="2400" dirty="0" smtClean="0"/>
              <a:t>Mensen die de vele vrijwilligers willen voorzien van de inwendig mens! En voor de nodige gezelligheid zorgen..</a:t>
            </a:r>
          </a:p>
          <a:p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6280" y="2924944"/>
            <a:ext cx="3140720" cy="171499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5902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10"/>
          <p:cNvSpPr txBox="1">
            <a:spLocks/>
          </p:cNvSpPr>
          <p:nvPr/>
        </p:nvSpPr>
        <p:spPr bwMode="auto">
          <a:xfrm>
            <a:off x="609600" y="305796"/>
            <a:ext cx="10972800" cy="713571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indent="0" fontAlgn="base">
              <a:spcBef>
                <a:spcPct val="0"/>
              </a:spcBef>
              <a:spcAft>
                <a:spcPct val="0"/>
              </a:spcAft>
              <a:buNone/>
              <a:defRPr sz="2400" b="1" i="1" kern="0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ea typeface="ＭＳ Ｐゴシック" charset="-128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ea typeface="ＭＳ Ｐゴシック" charset="-128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ea typeface="ＭＳ Ｐゴシック" charset="-128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9pPr>
          </a:lstStyle>
          <a:p>
            <a:r>
              <a:rPr lang="nl-NL" i="0" dirty="0" smtClean="0"/>
              <a:t>Om het betaalbaar te houden zoeken wij hulp voor:	</a:t>
            </a:r>
            <a:endParaRPr lang="nl-NL" i="0" dirty="0"/>
          </a:p>
        </p:txBody>
      </p:sp>
      <p:pic>
        <p:nvPicPr>
          <p:cNvPr id="7" name="Afbeelding 8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32504" y="380469"/>
            <a:ext cx="893243" cy="528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5069155"/>
          </a:xfrm>
        </p:spPr>
        <p:txBody>
          <a:bodyPr/>
          <a:lstStyle/>
          <a:p>
            <a:r>
              <a:rPr lang="nl-NL" sz="2400" dirty="0" smtClean="0"/>
              <a:t>Seniorenteams die willen demonteren en slopen;</a:t>
            </a:r>
          </a:p>
          <a:p>
            <a:r>
              <a:rPr lang="nl-NL" sz="2400" dirty="0" smtClean="0"/>
              <a:t>Mensen die kunnen en willen schilderen</a:t>
            </a:r>
          </a:p>
          <a:p>
            <a:r>
              <a:rPr lang="nl-NL" sz="2400" dirty="0" smtClean="0"/>
              <a:t>Handige mensen voor diverse klussen w.o.:</a:t>
            </a:r>
          </a:p>
          <a:p>
            <a:pPr lvl="1"/>
            <a:r>
              <a:rPr lang="nl-NL" sz="2400" dirty="0" smtClean="0"/>
              <a:t>Leggen bestrating</a:t>
            </a:r>
          </a:p>
          <a:p>
            <a:pPr lvl="1"/>
            <a:r>
              <a:rPr lang="nl-NL" sz="2400" dirty="0" smtClean="0"/>
              <a:t>Renoveren zitbanken</a:t>
            </a:r>
          </a:p>
          <a:p>
            <a:pPr lvl="1"/>
            <a:r>
              <a:rPr lang="nl-NL" sz="2400" dirty="0" smtClean="0"/>
              <a:t>Opruimen en schoonmaken</a:t>
            </a:r>
          </a:p>
          <a:p>
            <a:r>
              <a:rPr lang="nl-NL" sz="2400" dirty="0" smtClean="0"/>
              <a:t>Overige bouwkundigen en/ of installatiehulp</a:t>
            </a:r>
          </a:p>
          <a:p>
            <a:r>
              <a:rPr lang="nl-NL" sz="2400" dirty="0" smtClean="0"/>
              <a:t>Mensen die de vele vrijwilligers willen voorzien van de inwendig mens! En voor de nodige gezelligheid zorgen..</a:t>
            </a:r>
          </a:p>
          <a:p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6280" y="2924944"/>
            <a:ext cx="3140720" cy="1714998"/>
          </a:xfrm>
          <a:prstGeom prst="roundRect">
            <a:avLst/>
          </a:prstGeom>
        </p:spPr>
      </p:pic>
      <p:sp>
        <p:nvSpPr>
          <p:cNvPr id="8" name="Tekstvak 7"/>
          <p:cNvSpPr txBox="1"/>
          <p:nvPr/>
        </p:nvSpPr>
        <p:spPr>
          <a:xfrm rot="20753486">
            <a:off x="479149" y="2785225"/>
            <a:ext cx="10909783" cy="193899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rgbClr val="FF0000"/>
                </a:solidFill>
              </a:rPr>
              <a:t>Onze begrotingen zijn alleen haalbaar als we ook samen de handen uit de mouwen steken!!</a:t>
            </a:r>
            <a:endParaRPr lang="nl-NL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95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10"/>
          <p:cNvSpPr txBox="1">
            <a:spLocks/>
          </p:cNvSpPr>
          <p:nvPr/>
        </p:nvSpPr>
        <p:spPr bwMode="auto">
          <a:xfrm>
            <a:off x="609600" y="305796"/>
            <a:ext cx="10972800" cy="713571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indent="0" fontAlgn="base">
              <a:spcBef>
                <a:spcPct val="0"/>
              </a:spcBef>
              <a:spcAft>
                <a:spcPct val="0"/>
              </a:spcAft>
              <a:buNone/>
              <a:defRPr sz="2400" b="1" i="1" kern="0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ea typeface="ＭＳ Ｐゴシック" charset="-128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ea typeface="ＭＳ Ｐゴシック" charset="-128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ea typeface="ＭＳ Ｐゴシック" charset="-128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9pPr>
          </a:lstStyle>
          <a:p>
            <a:r>
              <a:rPr lang="nl-NL" i="0" dirty="0" smtClean="0"/>
              <a:t>Bijbehorende uitgangspunten 	</a:t>
            </a:r>
            <a:endParaRPr lang="nl-NL" i="0" dirty="0"/>
          </a:p>
        </p:txBody>
      </p:sp>
      <p:pic>
        <p:nvPicPr>
          <p:cNvPr id="7" name="Afbeelding 8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32504" y="380469"/>
            <a:ext cx="893243" cy="528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 smtClean="0"/>
              <a:t>Totale lening voor de  </a:t>
            </a:r>
            <a:r>
              <a:rPr lang="nl-NL" sz="2400" dirty="0"/>
              <a:t>verschillende </a:t>
            </a:r>
            <a:r>
              <a:rPr lang="nl-NL" sz="2400" dirty="0" smtClean="0"/>
              <a:t>projecten </a:t>
            </a:r>
            <a:r>
              <a:rPr lang="nl-NL" sz="2400" dirty="0"/>
              <a:t>met een maximumbedrag van 750.000 euro. </a:t>
            </a:r>
            <a:endParaRPr lang="nl-NL" sz="2400" dirty="0" smtClean="0"/>
          </a:p>
          <a:p>
            <a:endParaRPr lang="nl-NL" sz="2400" dirty="0"/>
          </a:p>
          <a:p>
            <a:r>
              <a:rPr lang="nl-NL" sz="2400" dirty="0"/>
              <a:t>Investeringen in kantine en achterstallig </a:t>
            </a:r>
            <a:r>
              <a:rPr lang="nl-NL" sz="2400" dirty="0" smtClean="0"/>
              <a:t>binnen / buiten onderhoud </a:t>
            </a:r>
            <a:r>
              <a:rPr lang="nl-NL" sz="2400" dirty="0"/>
              <a:t>deels via eigen middelen en subsidies. BTW is hier terug te </a:t>
            </a:r>
            <a:r>
              <a:rPr lang="nl-NL" sz="2400" dirty="0" smtClean="0"/>
              <a:t>vorderen</a:t>
            </a:r>
          </a:p>
          <a:p>
            <a:endParaRPr lang="nl-NL" sz="2400" dirty="0"/>
          </a:p>
          <a:p>
            <a:r>
              <a:rPr lang="nl-NL" sz="2400" dirty="0"/>
              <a:t>Maximaal gebruik maken van subsidies i.v.m. duurzaamheid. </a:t>
            </a:r>
            <a:endParaRPr lang="nl-NL" sz="2400" dirty="0" smtClean="0"/>
          </a:p>
          <a:p>
            <a:endParaRPr lang="nl-NL" sz="2400" dirty="0"/>
          </a:p>
          <a:p>
            <a:r>
              <a:rPr lang="nl-NL" sz="2400" dirty="0"/>
              <a:t>Op investeringen in kleedkamers is BTW niet terug vorderbaar. Per 1-1-2019 nieuwe regeling met BTW compensatie. Eventueel later starten </a:t>
            </a:r>
            <a:r>
              <a:rPr lang="nl-NL" sz="2400" dirty="0" smtClean="0"/>
              <a:t>met de nieuwbouw van de kleedkamers om </a:t>
            </a:r>
            <a:r>
              <a:rPr lang="nl-NL" sz="2400" dirty="0"/>
              <a:t>hier gebruik van te </a:t>
            </a:r>
            <a:r>
              <a:rPr lang="nl-NL" sz="2400" dirty="0" smtClean="0"/>
              <a:t>kunnen maken.</a:t>
            </a:r>
          </a:p>
        </p:txBody>
      </p:sp>
    </p:spTree>
    <p:extLst>
      <p:ext uri="{BB962C8B-B14F-4D97-AF65-F5344CB8AC3E}">
        <p14:creationId xmlns:p14="http://schemas.microsoft.com/office/powerpoint/2010/main" xmlns="" val="1247587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10"/>
          <p:cNvSpPr txBox="1">
            <a:spLocks/>
          </p:cNvSpPr>
          <p:nvPr/>
        </p:nvSpPr>
        <p:spPr bwMode="auto">
          <a:xfrm>
            <a:off x="609600" y="305796"/>
            <a:ext cx="10972800" cy="713571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indent="0" fontAlgn="base">
              <a:spcBef>
                <a:spcPct val="0"/>
              </a:spcBef>
              <a:spcAft>
                <a:spcPct val="0"/>
              </a:spcAft>
              <a:buNone/>
              <a:defRPr sz="2400" b="1" i="1" kern="0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ea typeface="ＭＳ Ｐゴシック" charset="-128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ea typeface="ＭＳ Ｐゴシック" charset="-128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ea typeface="ＭＳ Ｐゴシック" charset="-128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9pPr>
          </a:lstStyle>
          <a:p>
            <a:r>
              <a:rPr lang="nl-NL" i="0" dirty="0" smtClean="0"/>
              <a:t>Even kort terug	</a:t>
            </a:r>
            <a:endParaRPr lang="nl-NL" i="0" dirty="0"/>
          </a:p>
        </p:txBody>
      </p:sp>
      <p:pic>
        <p:nvPicPr>
          <p:cNvPr id="7" name="Afbeelding 8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32504" y="380469"/>
            <a:ext cx="893243" cy="528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 smtClean="0"/>
              <a:t>De accommodatie commissie heeft veel tijd en energie gestoken in goed een  programma van eisen voor de bestaande en nieuwe kleedkamers</a:t>
            </a:r>
          </a:p>
          <a:p>
            <a:r>
              <a:rPr lang="nl-NL" sz="2400" dirty="0"/>
              <a:t>Diverse keren hebben we ons plan moeten </a:t>
            </a:r>
            <a:r>
              <a:rPr lang="nl-NL" sz="2400" dirty="0" smtClean="0"/>
              <a:t>aanpassen n.a.v.</a:t>
            </a:r>
            <a:r>
              <a:rPr lang="en-US" sz="2400" dirty="0"/>
              <a:t>:</a:t>
            </a:r>
            <a:endParaRPr lang="nl-NL" sz="2400" dirty="0"/>
          </a:p>
          <a:p>
            <a:pPr lvl="1"/>
            <a:r>
              <a:rPr lang="nl-NL" sz="2400" dirty="0"/>
              <a:t>Welstand keurde ons eerst plan onverwachts </a:t>
            </a:r>
            <a:r>
              <a:rPr lang="nl-NL" sz="2400" dirty="0" smtClean="0"/>
              <a:t>af;</a:t>
            </a:r>
            <a:endParaRPr lang="nl-NL" sz="2400" dirty="0"/>
          </a:p>
          <a:p>
            <a:pPr lvl="1"/>
            <a:r>
              <a:rPr lang="nl-NL" sz="2400" dirty="0"/>
              <a:t>Door stijgende bouw- en installatieprijzen </a:t>
            </a:r>
            <a:r>
              <a:rPr lang="nl-NL" sz="2400" dirty="0" smtClean="0"/>
              <a:t>hebben we diverse </a:t>
            </a:r>
            <a:r>
              <a:rPr lang="nl-NL" sz="2400" dirty="0"/>
              <a:t>optimalisatie </a:t>
            </a:r>
            <a:r>
              <a:rPr lang="nl-NL" sz="2400" dirty="0" smtClean="0"/>
              <a:t>/ bezuinigingen moet </a:t>
            </a:r>
            <a:r>
              <a:rPr lang="nl-NL" sz="2400" dirty="0" smtClean="0"/>
              <a:t>doorvoeren</a:t>
            </a:r>
            <a:r>
              <a:rPr lang="nl-NL" sz="2400" dirty="0" smtClean="0"/>
              <a:t>;</a:t>
            </a:r>
          </a:p>
          <a:p>
            <a:pPr lvl="1"/>
            <a:r>
              <a:rPr lang="nl-NL" sz="2400" dirty="0" smtClean="0"/>
              <a:t>Ook gewoon nieuwe en verbeterde inzichten;</a:t>
            </a:r>
            <a:endParaRPr lang="nl-NL" sz="2400" dirty="0"/>
          </a:p>
          <a:p>
            <a:r>
              <a:rPr lang="nl-NL" sz="2400" dirty="0" smtClean="0"/>
              <a:t>We lopen een paar maanden daarom achter op onze gewenste planning;</a:t>
            </a:r>
          </a:p>
          <a:p>
            <a:r>
              <a:rPr lang="nl-NL" sz="2400" dirty="0" smtClean="0"/>
              <a:t>Er ligt nu een plan waar we heel trots op kunnen zijn</a:t>
            </a:r>
          </a:p>
          <a:p>
            <a:r>
              <a:rPr lang="nl-NL" sz="2400" dirty="0" smtClean="0"/>
              <a:t>Dank aan alle vrijwilligers die hieraan meegeholpen hebben!!</a:t>
            </a:r>
          </a:p>
          <a:p>
            <a:pPr lvl="1"/>
            <a:endParaRPr lang="nl-NL" sz="2400" dirty="0" smtClean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xmlns="" val="1274797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10"/>
          <p:cNvSpPr txBox="1">
            <a:spLocks/>
          </p:cNvSpPr>
          <p:nvPr/>
        </p:nvSpPr>
        <p:spPr bwMode="auto">
          <a:xfrm>
            <a:off x="609600" y="305796"/>
            <a:ext cx="10972800" cy="713571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indent="0" fontAlgn="base">
              <a:spcBef>
                <a:spcPct val="0"/>
              </a:spcBef>
              <a:spcAft>
                <a:spcPct val="0"/>
              </a:spcAft>
              <a:buNone/>
              <a:defRPr sz="2400" b="1" i="1" kern="0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ea typeface="ＭＳ Ｐゴシック" charset="-128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ea typeface="ＭＳ Ｐゴシック" charset="-128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ea typeface="ＭＳ Ｐゴシック" charset="-128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9pPr>
          </a:lstStyle>
          <a:p>
            <a:r>
              <a:rPr lang="nl-NL" i="0" dirty="0" smtClean="0"/>
              <a:t>Waarom ook alweer nieuwkleedkamers en renovatie?	</a:t>
            </a:r>
            <a:endParaRPr lang="nl-NL" i="0" dirty="0"/>
          </a:p>
        </p:txBody>
      </p:sp>
      <p:pic>
        <p:nvPicPr>
          <p:cNvPr id="7" name="Afbeelding 8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32504" y="380469"/>
            <a:ext cx="893243" cy="528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 smtClean="0"/>
              <a:t>Bestaande clubhuis, met uitzondering van kantine is grotendeels ruim 15 jaar oud en voldoet niet meer;</a:t>
            </a:r>
          </a:p>
          <a:p>
            <a:r>
              <a:rPr lang="nl-NL" sz="2400" dirty="0" smtClean="0"/>
              <a:t>Al jaren te kort aan voldoende kleedkamers, we huren zelfs bij van de cricket en maken al jaren gebruik van noodunits, deze zijn helemaal op zijn!  </a:t>
            </a:r>
          </a:p>
          <a:p>
            <a:r>
              <a:rPr lang="nl-NL" sz="2400" dirty="0" smtClean="0"/>
              <a:t>Kleedkamers zijn gedateerd en vertonen grote gebreken;</a:t>
            </a:r>
          </a:p>
          <a:p>
            <a:r>
              <a:rPr lang="nl-NL" sz="2400" dirty="0" smtClean="0"/>
              <a:t>Extreme hoge kosten voor het onderhoud;</a:t>
            </a:r>
          </a:p>
          <a:p>
            <a:r>
              <a:rPr lang="nl-NL" sz="2400" dirty="0" smtClean="0"/>
              <a:t>Extreem hoge energielasten;</a:t>
            </a:r>
          </a:p>
          <a:p>
            <a:r>
              <a:rPr lang="nl-NL" sz="2400" dirty="0" smtClean="0"/>
              <a:t>Leden gaven ons in Forza een dikke onvoldoende ten aanzien van de kleedkamers.</a:t>
            </a:r>
          </a:p>
          <a:p>
            <a:endParaRPr lang="nl-NL" sz="2800" dirty="0" smtClean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xmlns="" val="201142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10"/>
          <p:cNvSpPr txBox="1">
            <a:spLocks/>
          </p:cNvSpPr>
          <p:nvPr/>
        </p:nvSpPr>
        <p:spPr bwMode="auto">
          <a:xfrm>
            <a:off x="609600" y="305796"/>
            <a:ext cx="10972800" cy="713571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indent="0" fontAlgn="base">
              <a:spcBef>
                <a:spcPct val="0"/>
              </a:spcBef>
              <a:spcAft>
                <a:spcPct val="0"/>
              </a:spcAft>
              <a:buNone/>
              <a:defRPr sz="2400" b="1" i="1" kern="0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ea typeface="ＭＳ Ｐゴシック" charset="-128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ea typeface="ＭＳ Ｐゴシック" charset="-128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ea typeface="ＭＳ Ｐゴシック" charset="-128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9pPr>
          </a:lstStyle>
          <a:p>
            <a:r>
              <a:rPr lang="nl-NL" i="0" dirty="0" smtClean="0"/>
              <a:t>Voor wie doen we het?	</a:t>
            </a:r>
            <a:endParaRPr lang="nl-NL" i="0" dirty="0"/>
          </a:p>
        </p:txBody>
      </p:sp>
      <p:pic>
        <p:nvPicPr>
          <p:cNvPr id="7" name="Afbeelding 8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32504" y="380469"/>
            <a:ext cx="893243" cy="528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 smtClean="0"/>
              <a:t>Voor iedereen, maar vooral voor die teams die stelselmatig in kleedkamer 3, 4, 5, 6, de noodunits gepland waren en natuurlijk onze dames / meiden die telkens naar de cricket moesten</a:t>
            </a:r>
            <a:r>
              <a:rPr lang="nl-NL" sz="2400" dirty="0"/>
              <a:t>!</a:t>
            </a:r>
            <a:endParaRPr lang="nl-NL" sz="2400" dirty="0" smtClean="0"/>
          </a:p>
          <a:p>
            <a:r>
              <a:rPr lang="nl-NL" sz="2400" dirty="0" smtClean="0"/>
              <a:t>Voor al onze gasten!</a:t>
            </a:r>
          </a:p>
          <a:p>
            <a:endParaRPr lang="nl-NL" sz="2800" dirty="0" smtClean="0"/>
          </a:p>
          <a:p>
            <a:endParaRPr lang="nl-NL" sz="2800" dirty="0"/>
          </a:p>
        </p:txBody>
      </p:sp>
      <p:pic>
        <p:nvPicPr>
          <p:cNvPr id="5" name="Picture 12" descr="http://amateurvoetbalhengelo.nl/wp-content/uploads/2013/10/kabouters-atc-1024x616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502" b="19721"/>
          <a:stretch/>
        </p:blipFill>
        <p:spPr bwMode="auto">
          <a:xfrm>
            <a:off x="1775520" y="3429000"/>
            <a:ext cx="8482040" cy="2952328"/>
          </a:xfrm>
          <a:prstGeom prst="round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4853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10"/>
          <p:cNvSpPr txBox="1">
            <a:spLocks/>
          </p:cNvSpPr>
          <p:nvPr/>
        </p:nvSpPr>
        <p:spPr bwMode="auto">
          <a:xfrm>
            <a:off x="609600" y="305796"/>
            <a:ext cx="10972800" cy="713571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indent="0" fontAlgn="base">
              <a:spcBef>
                <a:spcPct val="0"/>
              </a:spcBef>
              <a:spcAft>
                <a:spcPct val="0"/>
              </a:spcAft>
              <a:buNone/>
              <a:defRPr sz="2400" b="1" i="1" kern="0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ea typeface="ＭＳ Ｐゴシック" charset="-128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ea typeface="ＭＳ Ｐゴシック" charset="-128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ea typeface="ＭＳ Ｐゴシック" charset="-128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9pPr>
          </a:lstStyle>
          <a:p>
            <a:r>
              <a:rPr lang="nl-NL" i="0" dirty="0" smtClean="0"/>
              <a:t>Planning	</a:t>
            </a:r>
            <a:endParaRPr lang="nl-NL" i="0" dirty="0"/>
          </a:p>
        </p:txBody>
      </p:sp>
      <p:pic>
        <p:nvPicPr>
          <p:cNvPr id="7" name="Afbeelding 8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32504" y="380469"/>
            <a:ext cx="893243" cy="528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b="1" dirty="0" smtClean="0"/>
              <a:t>2018 – 2019: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 smtClean="0"/>
              <a:t>Renovatie toiletgroep kantine </a:t>
            </a:r>
            <a:r>
              <a:rPr lang="nl-NL" sz="2400" dirty="0" smtClean="0"/>
              <a:t>(juli </a:t>
            </a:r>
            <a:r>
              <a:rPr lang="nl-NL" sz="2400" dirty="0" smtClean="0"/>
              <a:t>– </a:t>
            </a:r>
            <a:r>
              <a:rPr lang="nl-NL" sz="2400" dirty="0" smtClean="0"/>
              <a:t>augustus</a:t>
            </a:r>
            <a:r>
              <a:rPr lang="nl-NL" sz="24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 smtClean="0"/>
              <a:t>Vervangen verwarmings- en warmtapwater installatie </a:t>
            </a:r>
            <a:r>
              <a:rPr lang="nl-NL" sz="2400" dirty="0" smtClean="0"/>
              <a:t>(juli </a:t>
            </a:r>
            <a:r>
              <a:rPr lang="nl-NL" sz="2400" dirty="0" smtClean="0"/>
              <a:t>– </a:t>
            </a:r>
            <a:r>
              <a:rPr lang="nl-NL" sz="2400" dirty="0" smtClean="0"/>
              <a:t>augustus</a:t>
            </a:r>
            <a:r>
              <a:rPr lang="nl-NL" sz="24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 smtClean="0"/>
              <a:t>Nieuwbouw 5 kleedkamers met annex ruimten (</a:t>
            </a:r>
            <a:r>
              <a:rPr lang="nl-NL" sz="2400" dirty="0" err="1" smtClean="0"/>
              <a:t>zsm</a:t>
            </a:r>
            <a:r>
              <a:rPr lang="nl-NL" sz="2400" dirty="0" smtClean="0"/>
              <a:t> na financiering </a:t>
            </a:r>
            <a:r>
              <a:rPr lang="nl-NL" sz="2400" dirty="0" smtClean="0"/>
              <a:t>bank</a:t>
            </a:r>
            <a:r>
              <a:rPr lang="nl-NL" sz="24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 smtClean="0"/>
              <a:t>Renovatie kleedkamer 3, 4, 5 en 6 (in nader overleg)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Renovatie kleedkamer 1, 2, 7, 8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smtClean="0"/>
              <a:t>9 (in </a:t>
            </a:r>
            <a:r>
              <a:rPr lang="en-US" sz="2400" dirty="0" err="1" smtClean="0"/>
              <a:t>nader</a:t>
            </a:r>
            <a:r>
              <a:rPr lang="en-US" sz="2400" dirty="0" smtClean="0"/>
              <a:t> </a:t>
            </a:r>
            <a:r>
              <a:rPr lang="en-US" sz="2400" dirty="0" err="1" smtClean="0"/>
              <a:t>overleg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Op termijn: 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Herinrichting ruimten Gildebor / gemeente naar 3 of 4 kleedkamers</a:t>
            </a:r>
          </a:p>
        </p:txBody>
      </p:sp>
    </p:spTree>
    <p:extLst>
      <p:ext uri="{BB962C8B-B14F-4D97-AF65-F5344CB8AC3E}">
        <p14:creationId xmlns:p14="http://schemas.microsoft.com/office/powerpoint/2010/main" xmlns="" val="1152143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10"/>
          <p:cNvSpPr txBox="1">
            <a:spLocks/>
          </p:cNvSpPr>
          <p:nvPr/>
        </p:nvSpPr>
        <p:spPr bwMode="auto">
          <a:xfrm>
            <a:off x="609600" y="305796"/>
            <a:ext cx="10972800" cy="713571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indent="0" fontAlgn="base">
              <a:spcBef>
                <a:spcPct val="0"/>
              </a:spcBef>
              <a:spcAft>
                <a:spcPct val="0"/>
              </a:spcAft>
              <a:buNone/>
              <a:defRPr sz="2400" b="1" i="1" kern="0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ea typeface="ＭＳ Ｐゴシック" charset="-128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ea typeface="ＭＳ Ｐゴシック" charset="-128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ea typeface="ＭＳ Ｐゴシック" charset="-128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9pPr>
          </a:lstStyle>
          <a:p>
            <a:r>
              <a:rPr lang="nl-NL" i="0" dirty="0" smtClean="0"/>
              <a:t>Project 1: Renovatie toiletgroep kantine:	</a:t>
            </a:r>
            <a:endParaRPr lang="nl-NL" i="0" dirty="0"/>
          </a:p>
        </p:txBody>
      </p:sp>
      <p:pic>
        <p:nvPicPr>
          <p:cNvPr id="7" name="Afbeelding 8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32504" y="380469"/>
            <a:ext cx="893243" cy="528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2800" dirty="0" smtClean="0"/>
          </a:p>
          <a:p>
            <a:endParaRPr lang="nl-NL" sz="2800" dirty="0"/>
          </a:p>
        </p:txBody>
      </p:sp>
      <p:pic>
        <p:nvPicPr>
          <p:cNvPr id="8" name="Afbeelding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1496937"/>
            <a:ext cx="6859528" cy="4927603"/>
          </a:xfrm>
          <a:prstGeom prst="round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4" cstate="print"/>
          <a:srcRect b="18107"/>
          <a:stretch/>
        </p:blipFill>
        <p:spPr>
          <a:xfrm>
            <a:off x="4295800" y="1600205"/>
            <a:ext cx="2808312" cy="1724865"/>
          </a:xfrm>
          <a:prstGeom prst="roundRect">
            <a:avLst/>
          </a:prstGeom>
        </p:spPr>
      </p:pic>
      <p:sp>
        <p:nvSpPr>
          <p:cNvPr id="4" name="Ovaal 3"/>
          <p:cNvSpPr/>
          <p:nvPr/>
        </p:nvSpPr>
        <p:spPr bwMode="auto">
          <a:xfrm>
            <a:off x="1775520" y="2348880"/>
            <a:ext cx="1800200" cy="1728192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charset="0"/>
            </a:endParaRPr>
          </a:p>
        </p:txBody>
      </p:sp>
      <p:sp>
        <p:nvSpPr>
          <p:cNvPr id="9" name="Ovaal 8"/>
          <p:cNvSpPr/>
          <p:nvPr/>
        </p:nvSpPr>
        <p:spPr bwMode="auto">
          <a:xfrm>
            <a:off x="1595500" y="2496978"/>
            <a:ext cx="2160240" cy="1656184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charset="0"/>
            </a:endParaRPr>
          </a:p>
        </p:txBody>
      </p:sp>
      <p:sp>
        <p:nvSpPr>
          <p:cNvPr id="10" name="Ovaal 9"/>
          <p:cNvSpPr/>
          <p:nvPr/>
        </p:nvSpPr>
        <p:spPr bwMode="auto">
          <a:xfrm>
            <a:off x="1919536" y="2208946"/>
            <a:ext cx="1656184" cy="22322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7677708" y="1500377"/>
            <a:ext cx="45142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Wat gaan we precies doen: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000" dirty="0" smtClean="0"/>
              <a:t>Slopen van het bestaande interieur 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000" dirty="0" smtClean="0"/>
              <a:t>Nieuwe wandtegels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000" dirty="0" smtClean="0"/>
              <a:t>Nieuw sanitair, w.o. wandclosets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000" dirty="0" smtClean="0"/>
              <a:t>Nieuwe vloercoating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000" dirty="0" smtClean="0"/>
              <a:t>Nieuwe systeemplafonds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000" dirty="0" smtClean="0"/>
              <a:t>Schilderwerk</a:t>
            </a:r>
          </a:p>
        </p:txBody>
      </p:sp>
    </p:spTree>
    <p:extLst>
      <p:ext uri="{BB962C8B-B14F-4D97-AF65-F5344CB8AC3E}">
        <p14:creationId xmlns:p14="http://schemas.microsoft.com/office/powerpoint/2010/main" xmlns="" val="208845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10"/>
          <p:cNvSpPr txBox="1">
            <a:spLocks/>
          </p:cNvSpPr>
          <p:nvPr/>
        </p:nvSpPr>
        <p:spPr bwMode="auto">
          <a:xfrm>
            <a:off x="609600" y="380268"/>
            <a:ext cx="10972800" cy="713571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indent="0" fontAlgn="base">
              <a:spcBef>
                <a:spcPct val="0"/>
              </a:spcBef>
              <a:spcAft>
                <a:spcPct val="0"/>
              </a:spcAft>
              <a:buNone/>
              <a:defRPr sz="2400" b="1" i="1" kern="0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ea typeface="ＭＳ Ｐゴシック" charset="-128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ea typeface="ＭＳ Ｐゴシック" charset="-128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ea typeface="ＭＳ Ｐゴシック" charset="-128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9pPr>
          </a:lstStyle>
          <a:p>
            <a:r>
              <a:rPr lang="nl-NL" i="0" dirty="0" smtClean="0"/>
              <a:t>Project 2: Nieuwe warmte- en warmtapwaterinstallatie</a:t>
            </a:r>
            <a:endParaRPr lang="nl-NL" i="0" dirty="0"/>
          </a:p>
        </p:txBody>
      </p:sp>
      <p:pic>
        <p:nvPicPr>
          <p:cNvPr id="7" name="Afbeelding 8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560496" y="451546"/>
            <a:ext cx="893243" cy="528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2800" dirty="0" smtClean="0"/>
          </a:p>
          <a:p>
            <a:endParaRPr lang="nl-NL" sz="2800" dirty="0"/>
          </a:p>
        </p:txBody>
      </p:sp>
      <p:pic>
        <p:nvPicPr>
          <p:cNvPr id="8" name="Afbeelding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4624" y="1466724"/>
            <a:ext cx="6859528" cy="4927603"/>
          </a:xfrm>
          <a:prstGeom prst="round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vaal 3"/>
          <p:cNvSpPr/>
          <p:nvPr/>
        </p:nvSpPr>
        <p:spPr bwMode="auto">
          <a:xfrm>
            <a:off x="1775520" y="2348880"/>
            <a:ext cx="1800200" cy="1728192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charset="0"/>
            </a:endParaRPr>
          </a:p>
        </p:txBody>
      </p:sp>
      <p:sp>
        <p:nvSpPr>
          <p:cNvPr id="9" name="Ovaal 8"/>
          <p:cNvSpPr/>
          <p:nvPr/>
        </p:nvSpPr>
        <p:spPr bwMode="auto">
          <a:xfrm>
            <a:off x="1595500" y="2496978"/>
            <a:ext cx="2160240" cy="1656184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charset="0"/>
            </a:endParaRPr>
          </a:p>
        </p:txBody>
      </p:sp>
      <p:sp>
        <p:nvSpPr>
          <p:cNvPr id="10" name="Ovaal 9"/>
          <p:cNvSpPr/>
          <p:nvPr/>
        </p:nvSpPr>
        <p:spPr bwMode="auto">
          <a:xfrm rot="5400000">
            <a:off x="2153562" y="1594837"/>
            <a:ext cx="1332148" cy="165618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7599703" y="1466724"/>
            <a:ext cx="4583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Wat gaan we precies doen: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000" dirty="0" smtClean="0"/>
              <a:t>Verwijderen CV ketels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000" dirty="0" smtClean="0"/>
              <a:t>Verwijderen boilers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000" dirty="0" smtClean="0"/>
              <a:t>Verruimen technische ruimte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000" dirty="0" smtClean="0"/>
              <a:t>Vervangen CV- </a:t>
            </a:r>
            <a:r>
              <a:rPr lang="nl-NL" sz="2000" dirty="0" smtClean="0"/>
              <a:t>installatie </a:t>
            </a:r>
            <a:r>
              <a:rPr lang="nl-NL" sz="2000" dirty="0" smtClean="0"/>
              <a:t>voor en palletkachel installatie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000" dirty="0" smtClean="0"/>
              <a:t>Afwerken en schilderwerk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6651" y="1156734"/>
            <a:ext cx="2198577" cy="353486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642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10"/>
          <p:cNvSpPr txBox="1">
            <a:spLocks/>
          </p:cNvSpPr>
          <p:nvPr/>
        </p:nvSpPr>
        <p:spPr bwMode="auto">
          <a:xfrm>
            <a:off x="609600" y="305796"/>
            <a:ext cx="10972800" cy="713571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indent="0" fontAlgn="base">
              <a:spcBef>
                <a:spcPct val="0"/>
              </a:spcBef>
              <a:spcAft>
                <a:spcPct val="0"/>
              </a:spcAft>
              <a:buNone/>
              <a:defRPr sz="2400" b="1" i="1" kern="0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ea typeface="ＭＳ Ｐゴシック" charset="-128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ea typeface="ＭＳ Ｐゴシック" charset="-128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ea typeface="ＭＳ Ｐゴシック" charset="-128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9pPr>
          </a:lstStyle>
          <a:p>
            <a:r>
              <a:rPr lang="nl-NL" i="0" dirty="0" smtClean="0"/>
              <a:t>Project  3: nieuwe kleedkamer, nieuwe toiletgroep en beheerdersruimte</a:t>
            </a:r>
            <a:endParaRPr lang="nl-NL" i="0" dirty="0"/>
          </a:p>
        </p:txBody>
      </p:sp>
      <p:pic>
        <p:nvPicPr>
          <p:cNvPr id="7" name="Afbeelding 8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32504" y="380469"/>
            <a:ext cx="893243" cy="528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vaal 3"/>
          <p:cNvSpPr/>
          <p:nvPr/>
        </p:nvSpPr>
        <p:spPr bwMode="auto">
          <a:xfrm>
            <a:off x="1775520" y="2348880"/>
            <a:ext cx="1800200" cy="1728192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charset="0"/>
            </a:endParaRPr>
          </a:p>
        </p:txBody>
      </p:sp>
      <p:sp>
        <p:nvSpPr>
          <p:cNvPr id="9" name="Ovaal 8"/>
          <p:cNvSpPr/>
          <p:nvPr/>
        </p:nvSpPr>
        <p:spPr bwMode="auto">
          <a:xfrm>
            <a:off x="1595500" y="2496978"/>
            <a:ext cx="2160240" cy="1656184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082" y="1511770"/>
            <a:ext cx="5831780" cy="3069358"/>
          </a:xfrm>
          <a:prstGeom prst="roundRect">
            <a:avLst/>
          </a:prstGeom>
        </p:spPr>
      </p:pic>
      <p:pic>
        <p:nvPicPr>
          <p:cNvPr id="8" name="Afbeelding 7"/>
          <p:cNvPicPr/>
          <p:nvPr/>
        </p:nvPicPr>
        <p:blipFill rotWithShape="1">
          <a:blip r:embed="rId4" cstate="print"/>
          <a:srcRect t="38361"/>
          <a:stretch/>
        </p:blipFill>
        <p:spPr>
          <a:xfrm>
            <a:off x="5649262" y="3046449"/>
            <a:ext cx="6192688" cy="3312368"/>
          </a:xfrm>
          <a:prstGeom prst="round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Ovaal 11"/>
          <p:cNvSpPr/>
          <p:nvPr/>
        </p:nvSpPr>
        <p:spPr bwMode="auto">
          <a:xfrm rot="5400000">
            <a:off x="7572164" y="2168860"/>
            <a:ext cx="3168352" cy="56886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184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10"/>
          <p:cNvSpPr txBox="1">
            <a:spLocks/>
          </p:cNvSpPr>
          <p:nvPr/>
        </p:nvSpPr>
        <p:spPr bwMode="auto">
          <a:xfrm>
            <a:off x="609600" y="305796"/>
            <a:ext cx="10972800" cy="713571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indent="0" fontAlgn="base">
              <a:spcBef>
                <a:spcPct val="0"/>
              </a:spcBef>
              <a:spcAft>
                <a:spcPct val="0"/>
              </a:spcAft>
              <a:buNone/>
              <a:defRPr sz="2400" b="1" i="1" kern="0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ea typeface="ＭＳ Ｐゴシック" charset="-128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ea typeface="ＭＳ Ｐゴシック" charset="-128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ea typeface="ＭＳ Ｐゴシック" charset="-128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-128"/>
              </a:defRPr>
            </a:lvl9pPr>
          </a:lstStyle>
          <a:p>
            <a:r>
              <a:rPr lang="nl-NL" i="0" dirty="0" smtClean="0"/>
              <a:t>Inrichting en afwerking van de nieuwe kleedkamers</a:t>
            </a:r>
            <a:endParaRPr lang="nl-NL" i="0" dirty="0"/>
          </a:p>
        </p:txBody>
      </p:sp>
      <p:pic>
        <p:nvPicPr>
          <p:cNvPr id="7" name="Afbeelding 8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32504" y="380469"/>
            <a:ext cx="893243" cy="528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vaal 3"/>
          <p:cNvSpPr/>
          <p:nvPr/>
        </p:nvSpPr>
        <p:spPr bwMode="auto">
          <a:xfrm>
            <a:off x="1775520" y="2348880"/>
            <a:ext cx="1800200" cy="1728192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charset="0"/>
            </a:endParaRPr>
          </a:p>
        </p:txBody>
      </p:sp>
      <p:sp>
        <p:nvSpPr>
          <p:cNvPr id="9" name="Ovaal 8"/>
          <p:cNvSpPr/>
          <p:nvPr/>
        </p:nvSpPr>
        <p:spPr bwMode="auto">
          <a:xfrm>
            <a:off x="1595500" y="2496978"/>
            <a:ext cx="2160240" cy="1656184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28"/>
          <a:stretch/>
        </p:blipFill>
        <p:spPr>
          <a:xfrm>
            <a:off x="335360" y="1628800"/>
            <a:ext cx="5393172" cy="4373276"/>
          </a:xfrm>
          <a:prstGeom prst="round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391"/>
          <a:stretch/>
        </p:blipFill>
        <p:spPr>
          <a:xfrm>
            <a:off x="5735960" y="1663868"/>
            <a:ext cx="6264696" cy="4303140"/>
          </a:xfrm>
          <a:prstGeom prst="round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2675620" y="629816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Referentie zijn de </a:t>
            </a:r>
            <a:r>
              <a:rPr lang="nl-NL" b="1" smtClean="0">
                <a:solidFill>
                  <a:srgbClr val="FF0000"/>
                </a:solidFill>
              </a:rPr>
              <a:t>nieuwe kleedkamers van  </a:t>
            </a:r>
            <a:r>
              <a:rPr lang="nl-NL" b="1" dirty="0" smtClean="0">
                <a:solidFill>
                  <a:srgbClr val="FF0000"/>
                </a:solidFill>
              </a:rPr>
              <a:t>NEO Borne</a:t>
            </a:r>
            <a:endParaRPr lang="nl-N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357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ngepast ontwerp">
  <a:themeElements>
    <a:clrScheme name="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ngepast 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19852</TotalTime>
  <Words>867</Words>
  <Application>Microsoft Office PowerPoint</Application>
  <PresentationFormat>Aangepast</PresentationFormat>
  <Paragraphs>123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Aangepast ontwerp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</vt:vector>
  </TitlesOfParts>
  <Company>SKO-IT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Monique Bruggink</dc:creator>
  <cp:lastModifiedBy>User</cp:lastModifiedBy>
  <cp:revision>449</cp:revision>
  <cp:lastPrinted>2016-08-30T09:36:05Z</cp:lastPrinted>
  <dcterms:created xsi:type="dcterms:W3CDTF">2015-05-12T14:14:47Z</dcterms:created>
  <dcterms:modified xsi:type="dcterms:W3CDTF">2018-06-27T20:34:02Z</dcterms:modified>
</cp:coreProperties>
</file>